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40" r:id="rId1"/>
    <p:sldMasterId id="2147484977" r:id="rId2"/>
  </p:sldMasterIdLst>
  <p:notesMasterIdLst>
    <p:notesMasterId r:id="rId3"/>
  </p:notesMasterIdLst>
  <p:sldIdLst>
    <p:sldId id="890" r:id="rId4"/>
    <p:sldId id="894" r:id="rId5"/>
    <p:sldId id="899" r:id="rId6"/>
    <p:sldId id="904" r:id="rId7"/>
    <p:sldId id="911" r:id="rId9"/>
    <p:sldId id="914" r:id="rId10"/>
    <p:sldId id="917" r:id="rId11"/>
    <p:sldId id="921" r:id="rId12"/>
    <p:sldId id="928" r:id="rId14"/>
    <p:sldId id="931" r:id="rId15"/>
    <p:sldId id="934" r:id="rId16"/>
    <p:sldId id="937" r:id="rId17"/>
    <p:sldId id="941" r:id="rId18"/>
    <p:sldId id="948" r:id="rId20"/>
    <p:sldId id="951" r:id="rId21"/>
    <p:sldId id="954" r:id="rId22"/>
    <p:sldId id="957" r:id="rId23"/>
    <p:sldId id="961" r:id="rId24"/>
    <p:sldId id="968" r:id="rId26"/>
    <p:sldId id="971" r:id="rId27"/>
    <p:sldId id="974" r:id="rId28"/>
    <p:sldId id="978" r:id="rId29"/>
    <p:sldId id="985" r:id="rId31"/>
    <p:sldId id="988" r:id="rId32"/>
    <p:sldId id="991" r:id="rId33"/>
    <p:sldId id="995" r:id="rId34"/>
    <p:sldId id="1002" r:id="rId36"/>
    <p:sldId id="1005" r:id="rId37"/>
    <p:sldId id="1008" r:id="rId38"/>
    <p:sldId id="1011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41" r:id="rId1"/>
    <p:sldLayoutId id="2147484942" r:id="rId2"/>
    <p:sldLayoutId id="2147484943" r:id="rId3"/>
    <p:sldLayoutId id="2147484944" r:id="rId4"/>
    <p:sldLayoutId id="2147484945" r:id="rId5"/>
    <p:sldLayoutId id="2147484946" r:id="rId6"/>
    <p:sldLayoutId id="2147484947" r:id="rId7"/>
    <p:sldLayoutId id="2147484948" r:id="rId8"/>
    <p:sldLayoutId id="2147484949" r:id="rId9"/>
    <p:sldLayoutId id="2147484950" r:id="rId10"/>
    <p:sldLayoutId id="21474849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78" r:id="rId1"/>
    <p:sldLayoutId id="2147484979" r:id="rId2"/>
    <p:sldLayoutId id="2147484980" r:id="rId3"/>
    <p:sldLayoutId id="2147484981" r:id="rId4"/>
    <p:sldLayoutId id="2147484982" r:id="rId5"/>
    <p:sldLayoutId id="2147484983" r:id="rId6"/>
    <p:sldLayoutId id="2147484984" r:id="rId7"/>
    <p:sldLayoutId id="2147484985" r:id="rId8"/>
    <p:sldLayoutId id="2147484986" r:id="rId9"/>
    <p:sldLayoutId id="2147484987" r:id="rId10"/>
    <p:sldLayoutId id="21474849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优化企业的财务和成本管理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财务和成本管理的现状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优化财务和成本管理的策略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实施优化策略的步骤和方法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成功案例分享与借鉴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面临的挑战与应对策略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财务和成本管理的现状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当前财务和成本管理的挑战</a:t>
            </a:r>
            <a:endParaRPr altLang="en-US" lang="zh-CN"/>
          </a:p>
        </p:txBody>
      </p:sp>
      <p:sp>
        <p:nvSpPr>
          <p:cNvPr id="10489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市场竞争激烈，成本压力增大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缺乏有效的成本控制和监督机制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财务和成本管理人才匮乏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信息化程度不高，管理效率低下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常见问题及原因分析</a:t>
            </a:r>
            <a:endParaRPr altLang="en-US" lang="zh-CN"/>
          </a:p>
        </p:txBody>
      </p:sp>
      <p:sp>
        <p:nvSpPr>
          <p:cNvPr id="10490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成本管理不合理：缺乏有效的成本核算和控制方法，导致成本过高或浪费。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财务数据不准确：由于人为因素或系统故障，导致财务数据出现误差或遗漏。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缺乏有效的财务和成本管理制度：没有建立完善的财务和成本管理制度，导致管理混乱或效率低下。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缺乏专业的财务和成本管理人才：缺乏具备专业知识和技能的财务和成本管理人才，导致管理不力或失误。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财务和成本管理对企业的重要性</a:t>
            </a:r>
            <a:endParaRPr altLang="en-US" lang="zh-CN"/>
          </a:p>
        </p:txBody>
      </p:sp>
      <p:sp>
        <p:nvSpPr>
          <p:cNvPr id="10491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财务和成本管理是企业经营的核心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有效的财务和成本管理能够提高企业的竞争力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财务和成本管理有助于企业实现可持续发展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财务和成本管理能够为企业创造更多的价值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优化财务和成本管理的策略</a:t>
            </a:r>
            <a:endParaRPr altLang="en-US" dirty="0" lang="zh-CN"/>
          </a:p>
        </p:txBody>
      </p:sp>
      <p:sp>
        <p:nvSpPr>
          <p:cNvPr id="10491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制定合理的预算计划</a:t>
            </a:r>
            <a:endParaRPr altLang="en-US" lang="zh-CN"/>
          </a:p>
        </p:txBody>
      </p:sp>
      <p:sp>
        <p:nvSpPr>
          <p:cNvPr id="1049252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明确预算目标：根据企业战略和业务需求，确定预算目标，确保预算与业务目标保持一致。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收集数据：收集历史数据、市场数据、竞争对手数据等，为预算编制提供充分的信息支持。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制定预算方案：根据收集的数据，制定多个预算方案，包括固定预算、弹性预算、滚动预算等，并评估每个方案的优缺点。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确定预算方案：选择最适合企业实际情况的预算方案，并明确预算的执行计划和时间表。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监控和调整：在预算执行过程中，定期监控实际支出与预算的差异，及时调整预算方案，确保预算的有效执行。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加强成本控制和监督</a:t>
            </a:r>
            <a:endParaRPr altLang="en-US" lang="zh-CN"/>
          </a:p>
        </p:txBody>
      </p:sp>
      <p:sp>
        <p:nvSpPr>
          <p:cNvPr id="10492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制定明确的成本控制目标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建立完善的成本控制体系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加强成本核算和监督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定期进行成本分析和评估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提高资金使用效率</a:t>
            </a:r>
            <a:endParaRPr altLang="en-US" lang="zh-CN"/>
          </a:p>
        </p:txBody>
      </p:sp>
      <p:sp>
        <p:nvSpPr>
          <p:cNvPr id="10493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制定合理的资金计划：根据企业实际情况，制定科学的资金计划，确保资金的有效利用。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加强资金监管：建立完善的资金监管机制，确保资金的合规使用，防止资金浪费和流失。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提高资金周转速度：通过加强供应链管理和优化生产流程，缩短资金周转周期，提高资金使用效率。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优化资金结构：合理配置流动资金和固定资金，降低资金成本，提高资金使用效率。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建立有效的财务分析体系</a:t>
            </a:r>
            <a:endParaRPr altLang="en-US" lang="zh-CN"/>
          </a:p>
        </p:txBody>
      </p:sp>
      <p:sp>
        <p:nvSpPr>
          <p:cNvPr id="10494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明确财务分析的目标和范围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收集并整理相关数据和信息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运用适当的财务分析方法和工具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定期进行财务分析，及时发现问题并提出改进措施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实施优化策略的步骤和方法</a:t>
            </a:r>
            <a:endParaRPr altLang="en-US" dirty="0" lang="zh-CN"/>
          </a:p>
        </p:txBody>
      </p:sp>
      <p:sp>
        <p:nvSpPr>
          <p:cNvPr id="10494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制定详细的实施计划</a:t>
            </a:r>
            <a:endParaRPr altLang="en-US" lang="zh-CN"/>
          </a:p>
        </p:txBody>
      </p:sp>
      <p:sp>
        <p:nvSpPr>
          <p:cNvPr id="1049558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0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562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明确优化目标：确定财务和成本管理的具体目标，如降低成本、提高效率等。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6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8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分析现状：对企业的财务和成本状况进行全面分析，找出存在的问题和瓶颈。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2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4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制定详细计划：根据分析结果，制定具体的实施计划，包括时间表、责任人、所需资源等。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8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80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实施计划：按照计划逐步推进，确保各项措施得到有效执行。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84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86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监控与调整：对实施过程进行监控，及时发现问题并进行调整，确保计划顺利实施。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加强内部沟通与协作</a:t>
            </a:r>
            <a:endParaRPr altLang="en-US" lang="zh-CN"/>
          </a:p>
        </p:txBody>
      </p:sp>
      <p:sp>
        <p:nvSpPr>
          <p:cNvPr id="10496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建立有效的沟通机制：制定明确的沟通流程和规范，确保信息传递的准确性和及时性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定期召开跨部门会议：分享成本优化经验和成果，共同探讨改进措施，提高整体效率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建立激励机制：鼓励员工提出创新性的建议和意见，激发团队的创新活力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加强部门间协作：促进财务、采购、生产等部门之间的合作，形成合力，共同降低成本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持续改进和调整优化策略</a:t>
            </a:r>
            <a:endParaRPr altLang="en-US" lang="zh-CN"/>
          </a:p>
        </p:txBody>
      </p:sp>
      <p:sp>
        <p:nvSpPr>
          <p:cNvPr id="10496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实施改进措施：根据计划逐步推进，确保实施效果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定期评估现有策略：识别存在的问题和不足，为改进提供方向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制定改进计划：明确改进目标、措施和时间表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监控和调整：对实施过程进行监控，及时发现问题并进行调整，确保策略持续优化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建立长效机制确保持续优化</a:t>
            </a:r>
            <a:endParaRPr altLang="en-US" lang="zh-CN"/>
          </a:p>
        </p:txBody>
      </p:sp>
      <p:sp>
        <p:nvSpPr>
          <p:cNvPr id="1049762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制定明确的优化目标和计划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建立完善的财务和成本管理制度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设立专门的优化团队或负责人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定期评估和调整优化策略，确保持续改进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加强员工培训，提高全员优化意识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建立激励机制，鼓励员工积极参与优化工作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成功案例分享与借鉴</a:t>
            </a:r>
            <a:endParaRPr altLang="en-US" dirty="0" lang="zh-CN"/>
          </a:p>
        </p:txBody>
      </p:sp>
      <p:sp>
        <p:nvSpPr>
          <p:cNvPr id="10498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行业内成功优化财务和成本管理的企业案例</a:t>
            </a:r>
            <a:endParaRPr altLang="en-US" lang="zh-CN"/>
          </a:p>
        </p:txBody>
      </p:sp>
      <p:sp>
        <p:nvSpPr>
          <p:cNvPr id="10499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案例三：某跨国公司通过全球化的财务管理和成本控制策略，实现资源优化配置并提升企业竞争力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案例一：某知名互联网公司通过精细化管理和数字化转型，成功降低运营成本并提高盈利能力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案例二：某制造业企业通过引入先进的生产技术和精益管理理念，有效降低生产成本并提高产品质量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案例四：某创新型企业通过灵活的财务管理和成本控制手段，快速适应市场变化并实现高速增长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案例分析：成功因素及可借鉴之处</a:t>
            </a:r>
            <a:endParaRPr altLang="en-US" lang="zh-CN"/>
          </a:p>
        </p:txBody>
      </p:sp>
      <p:sp>
        <p:nvSpPr>
          <p:cNvPr id="10499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可借鉴之处总结：提炼该案例中值得其他企业借鉴的财务管理和成本管理理念、方法和技术，如目标成本管理、全面预算管理、价值链分析等。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成功案例介绍：选取具有代表性的企业或项目，简要介绍其财务和成本管理的优化措施和成果。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成功因素分析：分析该案例中成功的关键因素，如战略规划、组织架构、流程优化、技术创新等。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实际应用建议：针对不同行业和规模的企业，提出具体的财务管理和成本管理优化建议，帮助企业实现可持续发展。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结合自身情况制定合适的优化方案</a:t>
            </a:r>
            <a:endParaRPr altLang="en-US" lang="zh-CN"/>
          </a:p>
        </p:txBody>
      </p:sp>
      <p:sp>
        <p:nvSpPr>
          <p:cNvPr id="105003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分析企业财务和成本管理的现状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借鉴成功案例的经验和教训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结合自身情况制定具体的优化方案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实施优化方案并持续改进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面临的挑战与应对策略</a:t>
            </a:r>
            <a:endParaRPr altLang="en-US" dirty="0" lang="zh-CN"/>
          </a:p>
        </p:txBody>
      </p:sp>
      <p:sp>
        <p:nvSpPr>
          <p:cNvPr id="10500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可能出现的挑战和困难</a:t>
            </a:r>
            <a:endParaRPr altLang="en-US" lang="zh-CN"/>
          </a:p>
        </p:txBody>
      </p:sp>
      <p:sp>
        <p:nvSpPr>
          <p:cNvPr id="1050166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市场竞争激烈：企业需要面对来自其他企业的竞争，需要不断提高产品质量和服务水平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原材料价格上涨：企业需要关注市场动态，及时调整采购策略，降低采购成本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人力资源成本高：企业需要提高员工素质，加强员工培训，提高员工工作效率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法律法规变化：企业需要关注国家政策法规的变化，及时调整经营策略，避免违法违规行为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客户需求变化：企业需要关注客户需求的变化，及时调整产品和服务，满足客户需求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技术更新换代快：企业需要关注行业技术动态，及时引进新技术，提高产品竞争力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应对策略及解决方案建议</a:t>
            </a:r>
            <a:endParaRPr altLang="en-US" lang="zh-CN"/>
          </a:p>
        </p:txBody>
      </p:sp>
      <p:sp>
        <p:nvSpPr>
          <p:cNvPr id="10502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建立完善的财务和成本管理制度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加强内部控制和监督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引入先进的财务管理软件和技术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培养专业的财务管理人才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保持灵活性和适应性以应对变化</a:t>
            </a:r>
            <a:endParaRPr altLang="en-US" lang="zh-CN"/>
          </a:p>
        </p:txBody>
      </p:sp>
      <p:sp>
        <p:nvSpPr>
          <p:cNvPr id="10502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适应市场变化：随着市场环境的变化，企业需要不断调整财务和成本管理策略，以保持竞争优势。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灵活应对挑战：面对各种挑战，企业需要具备灵活性和适应性，及时调整财务和成本管理策略，以应对市场变化。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创新管理方式：企业需要不断探索新的管理方式，提高财务和成本管理的效率和效果，以保持灵活性和适应性。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关注客户需求：企业需要关注客户需求的变化，及时调整财务和成本管理策略，以满足客户需求，提高客户满意度。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总结与展望未来发展趋势</a:t>
            </a:r>
            <a:endParaRPr altLang="en-US" dirty="0" lang="zh-CN"/>
          </a:p>
        </p:txBody>
      </p:sp>
      <p:sp>
        <p:nvSpPr>
          <p:cNvPr id="10503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总结本次讨论的主要内容和成果</a:t>
            </a:r>
            <a:endParaRPr altLang="en-US" lang="zh-CN"/>
          </a:p>
        </p:txBody>
      </p:sp>
      <p:sp>
        <p:nvSpPr>
          <p:cNvPr id="1050400" name="正文"/>
          <p:cNvSpPr txBox="1"/>
          <p:nvPr>
            <p:custDataLst>
              <p:tags r:id="rId1"/>
            </p:custDataLst>
          </p:nvPr>
        </p:nvSpPr>
        <p:spPr>
          <a:xfrm>
            <a:off x="2257191" y="2138037"/>
            <a:ext cx="7677617" cy="1223131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a. 财务和成本管理的现状和问题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b. 优化财务和成本管理的策略和方法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c. 实施优化措施的步骤和注意事项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标题"/>
          <p:cNvSpPr txBox="1"/>
          <p:nvPr>
            <p:custDataLst>
              <p:tags r:id="rId2"/>
            </p:custDataLst>
          </p:nvPr>
        </p:nvSpPr>
        <p:spPr>
          <a:xfrm>
            <a:off x="2257191" y="1364400"/>
            <a:ext cx="7677617" cy="770700"/>
          </a:xfrm>
          <a:prstGeom prst="rect"/>
          <a:noFill/>
        </p:spPr>
        <p:txBody>
          <a:bodyPr anchor="b" bIns="0" lIns="0" rIns="0" rtlCol="0" tIns="0" wrap="square">
            <a:normAutofit fontScale="95000" lnSpcReduction="1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本次讨论的主要内容： a. 财务和成本管理的现状和问题 b. 优化财务和成本管理的策略和方法 c. 实施优化措施的步骤和注意事项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04" name="正文"/>
          <p:cNvSpPr txBox="1"/>
          <p:nvPr>
            <p:custDataLst>
              <p:tags r:id="rId3"/>
            </p:custDataLst>
          </p:nvPr>
        </p:nvSpPr>
        <p:spPr>
          <a:xfrm>
            <a:off x="2257191" y="4955449"/>
            <a:ext cx="7677617" cy="1223131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a. 提出了针对不同问题的优化策略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b. 总结了实施优化措施的关键步骤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c. 明确了未来发展的趋势和方向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标题"/>
          <p:cNvSpPr txBox="1"/>
          <p:nvPr>
            <p:custDataLst>
              <p:tags r:id="rId4"/>
            </p:custDataLst>
          </p:nvPr>
        </p:nvSpPr>
        <p:spPr>
          <a:xfrm>
            <a:off x="2257191" y="4181811"/>
            <a:ext cx="7677617" cy="770700"/>
          </a:xfrm>
          <a:prstGeom prst="rect"/>
          <a:noFill/>
        </p:spPr>
        <p:txBody>
          <a:bodyPr anchor="b" bIns="0" lIns="0" rIns="0" rtlCol="0" tIns="0" wrap="square">
            <a:normAutofit fontScale="95000" lnSpcReduction="1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本次讨论的成果： a. 提出了针对不同问题的优化策略 b. 总结了实施优化措施的关键步骤 c. 明确了未来发展的趋势和方向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对未来发展趋势的展望和建议</a:t>
            </a:r>
            <a:endParaRPr altLang="en-US" lang="zh-CN"/>
          </a:p>
        </p:txBody>
      </p:sp>
      <p:sp>
        <p:nvSpPr>
          <p:cNvPr id="10504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数字化和自动化：利用先进技术提高财务和成本管理的效率和准确性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可持续发展：将环保和社会责任纳入企业战略，实现可持续发展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全球化：加强跨国合作，适应全球化趋势，提高企业竞争力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创新和转型：不断探索新的商业模式和财务管理方式，适应市场变化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鼓励企业持续关注并优化财务和成本管理</a:t>
            </a:r>
            <a:endParaRPr altLang="en-US" lang="zh-CN"/>
          </a:p>
        </p:txBody>
      </p:sp>
      <p:sp>
        <p:nvSpPr>
          <p:cNvPr id="10505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企业需要建立完善的财务和成本管理体系，提高管理效率和准确性。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鼓励企业不断学习和探索新的管理方法和技术，以适应不断变化的市场环境。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财务和成本管理是企业经营的核心，需要持续关注和优化。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未来发展趋势包括数字化、智能化、精细化等，需要企业不断跟进和适应。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5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56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6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6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1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1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1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1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9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2023-12-20T01:26:57Z</dcterms:created>
  <dcterms:modified xsi:type="dcterms:W3CDTF">2023-12-20T01:26:57Z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192d6c399ae74f2a97d8b3a5c0576dd1_21</vt:lpwstr>
  </property>
</Properties>
</file>