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8" r:id="rId4"/>
    <p:sldId id="256" r:id="rId5"/>
    <p:sldId id="662" r:id="rId6"/>
    <p:sldId id="663" r:id="rId7"/>
    <p:sldId id="664" r:id="rId8"/>
    <p:sldId id="665" r:id="rId9"/>
    <p:sldId id="666" r:id="rId10"/>
    <p:sldId id="667" r:id="rId11"/>
    <p:sldId id="676" r:id="rId12"/>
    <p:sldId id="668" r:id="rId13"/>
    <p:sldId id="669" r:id="rId14"/>
    <p:sldId id="672" r:id="rId15"/>
    <p:sldId id="421" r:id="rId16"/>
    <p:sldId id="418" r:id="rId17"/>
    <p:sldId id="390" r:id="rId18"/>
    <p:sldId id="422" r:id="rId19"/>
    <p:sldId id="688" r:id="rId20"/>
    <p:sldId id="689" r:id="rId21"/>
    <p:sldId id="357" r:id="rId22"/>
    <p:sldId id="358" r:id="rId23"/>
    <p:sldId id="677" r:id="rId24"/>
    <p:sldId id="673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78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notesMaster" Target="notesMasters/notesMaster1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tags" Target="../tags/tag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3.xml" /><Relationship Id="rId11" Type="http://schemas.openxmlformats.org/officeDocument/2006/relationships/tags" Target="../tags/tag14.xml" /><Relationship Id="rId12" Type="http://schemas.openxmlformats.org/officeDocument/2006/relationships/tags" Target="../tags/tag15.xml" /><Relationship Id="rId13" Type="http://schemas.openxmlformats.org/officeDocument/2006/relationships/tags" Target="../tags/tag16.xml" /><Relationship Id="rId14" Type="http://schemas.openxmlformats.org/officeDocument/2006/relationships/tags" Target="../tags/tag17.xml" /><Relationship Id="rId2" Type="http://schemas.openxmlformats.org/officeDocument/2006/relationships/tags" Target="../tags/tag5.xml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tags" Target="../tags/tag8.xml" /><Relationship Id="rId6" Type="http://schemas.openxmlformats.org/officeDocument/2006/relationships/tags" Target="../tags/tag9.xml" /><Relationship Id="rId7" Type="http://schemas.openxmlformats.org/officeDocument/2006/relationships/tags" Target="../tags/tag10.xml" /><Relationship Id="rId8" Type="http://schemas.openxmlformats.org/officeDocument/2006/relationships/tags" Target="../tags/tag11.xml" /><Relationship Id="rId9" Type="http://schemas.openxmlformats.org/officeDocument/2006/relationships/tags" Target="../tags/tag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tags" Target="../tags/tag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1.png" /><Relationship Id="rId11" Type="http://schemas.openxmlformats.org/officeDocument/2006/relationships/image" Target="../media/image12.png" /><Relationship Id="rId12" Type="http://schemas.openxmlformats.org/officeDocument/2006/relationships/image" Target="../media/image13.png" /><Relationship Id="rId2" Type="http://schemas.openxmlformats.org/officeDocument/2006/relationships/tags" Target="../tags/tag21.xml" /><Relationship Id="rId3" Type="http://schemas.openxmlformats.org/officeDocument/2006/relationships/image" Target="../media/image9.png" /><Relationship Id="rId4" Type="http://schemas.openxmlformats.org/officeDocument/2006/relationships/tags" Target="../tags/tag22.xml" /><Relationship Id="rId5" Type="http://schemas.openxmlformats.org/officeDocument/2006/relationships/image" Target="../media/image10.png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Relationship Id="rId3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8.xml" /><Relationship Id="rId4" Type="http://schemas.openxmlformats.org/officeDocument/2006/relationships/image" Target="../media/image14.png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15.wmf" /><Relationship Id="rId7" Type="http://schemas.openxmlformats.org/officeDocument/2006/relationships/vmlDrawing" Target="../drawings/vmlDrawing1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Relationship Id="rId3" Type="http://schemas.openxmlformats.org/officeDocument/2006/relationships/image" Target="../media/image4.png" /><Relationship Id="rId4" Type="http://schemas.openxmlformats.org/officeDocument/2006/relationships/tags" Target="../tags/tag30.xml" /><Relationship Id="rId5" Type="http://schemas.openxmlformats.org/officeDocument/2006/relationships/image" Target="../media/image13.png" /><Relationship Id="rId6" Type="http://schemas.openxmlformats.org/officeDocument/2006/relationships/tags" Target="../tags/tag31.xml" /><Relationship Id="rId7" Type="http://schemas.openxmlformats.org/officeDocument/2006/relationships/image" Target="../media/image14.png" /><Relationship Id="rId8" Type="http://schemas.openxmlformats.org/officeDocument/2006/relationships/tags" Target="../tags/tag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Relationship Id="rId3" Type="http://schemas.openxmlformats.org/officeDocument/2006/relationships/tags" Target="../tags/tag3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51.xml" /><Relationship Id="rId11" Type="http://schemas.openxmlformats.org/officeDocument/2006/relationships/tags" Target="../tags/tag52.xml" /><Relationship Id="rId12" Type="http://schemas.openxmlformats.org/officeDocument/2006/relationships/tags" Target="../tags/tag53.xml" /><Relationship Id="rId13" Type="http://schemas.openxmlformats.org/officeDocument/2006/relationships/tags" Target="../tags/tag54.xml" /><Relationship Id="rId14" Type="http://schemas.openxmlformats.org/officeDocument/2006/relationships/tags" Target="../tags/tag55.xml" /><Relationship Id="rId15" Type="http://schemas.openxmlformats.org/officeDocument/2006/relationships/tags" Target="../tags/tag56.xml" /><Relationship Id="rId16" Type="http://schemas.openxmlformats.org/officeDocument/2006/relationships/tags" Target="../tags/tag57.xml" /><Relationship Id="rId17" Type="http://schemas.openxmlformats.org/officeDocument/2006/relationships/tags" Target="../tags/tag58.xml" /><Relationship Id="rId18" Type="http://schemas.openxmlformats.org/officeDocument/2006/relationships/tags" Target="../tags/tag59.xml" /><Relationship Id="rId19" Type="http://schemas.openxmlformats.org/officeDocument/2006/relationships/tags" Target="../tags/tag60.xml" /><Relationship Id="rId2" Type="http://schemas.openxmlformats.org/officeDocument/2006/relationships/tags" Target="../tags/tag43.xml" /><Relationship Id="rId20" Type="http://schemas.openxmlformats.org/officeDocument/2006/relationships/tags" Target="../tags/tag61.xml" /><Relationship Id="rId21" Type="http://schemas.openxmlformats.org/officeDocument/2006/relationships/tags" Target="../tags/tag6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4091" y="1803102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第九单元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3730" y="3333115"/>
            <a:ext cx="8274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溶液的浓度</a:t>
            </a:r>
            <a:endParaRPr lang="zh-CN" altLang="en-US" sz="6600" b="1" baseline="-25000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 l="3384" t="30779" r="53514" b="37534"/>
          <a:stretch>
            <a:fillRect/>
          </a:stretch>
        </p:blipFill>
        <p:spPr>
          <a:xfrm>
            <a:off x="3552395" y="1081487"/>
            <a:ext cx="4840509" cy="13595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91615" y="2541588"/>
            <a:ext cx="9862185" cy="183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EF3A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25200" rIns="36000" bIns="36000" anchor="ctr">
            <a:spAutoFit/>
          </a:bodyPr>
          <a:lstStyle/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掌握一种溶液组成的表示方法──溶质的质量分数。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能进行溶质质量分数的简单计算。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b="3420"/>
          <a:stretch>
            <a:fillRect/>
          </a:stretch>
        </p:blipFill>
        <p:spPr>
          <a:xfrm>
            <a:off x="1791970" y="1630045"/>
            <a:ext cx="3530600" cy="2080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rcRect b="3420"/>
          <a:stretch>
            <a:fillRect/>
          </a:stretch>
        </p:blipFill>
        <p:spPr>
          <a:xfrm>
            <a:off x="6677660" y="1490980"/>
            <a:ext cx="3530600" cy="20802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76035" y="3571240"/>
            <a:ext cx="1717040" cy="7670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87220" y="4123055"/>
            <a:ext cx="2558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哪一杯更甜？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1887220" y="4794885"/>
            <a:ext cx="104546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在化学中如何</a:t>
            </a:r>
            <a:r>
              <a:rPr lang="zh-CN" altLang="en-US" sz="3200">
                <a:solidFill>
                  <a:srgbClr val="FF0000"/>
                </a:solidFill>
              </a:rPr>
              <a:t>定量</a:t>
            </a:r>
            <a:r>
              <a:rPr lang="zh-CN" altLang="en-US" sz="3200"/>
              <a:t>地表示溶液的浓稀呢？</a:t>
            </a:r>
            <a:endParaRPr lang="zh-CN" altLang="en-US" sz="3200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349629" y="575183"/>
            <a:ext cx="77053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微软雅黑" panose="020b0503020204020204" charset="-122"/>
                <a:ea typeface="微软雅黑"/>
              </a:rPr>
              <a:t>一、溶液的浓度</a:t>
            </a:r>
            <a:endParaRPr lang="zh-CN" altLang="en-US" sz="3200" b="1" smtClean="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709848" y="5360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9640" y="640715"/>
            <a:ext cx="1033335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</a:t>
            </a:r>
            <a:r>
              <a:rPr lang="zh-CN" altLang="en-US" sz="3200"/>
              <a:t>实验2-7在室温下，向三个小烧杯中各加入20 mL水，然后分别加入0.1 g、0.5 g、2g无水硫酸铜，用玻璃棒搅挫。使硫酸铜全部溶解，比较三种硫酸铜溶液的颜色。</a:t>
            </a:r>
            <a:r>
              <a:rPr lang="en-US" altLang="zh-CN" sz="3200"/>
              <a:t>    </a:t>
            </a:r>
            <a:endParaRPr lang="en-US" altLang="zh-CN" sz="3200"/>
          </a:p>
          <a:p>
            <a:r>
              <a:rPr lang="en-US" altLang="zh-CN" sz="3200"/>
              <a:t>       </a:t>
            </a:r>
            <a:r>
              <a:rPr lang="zh-CN" altLang="en-US" sz="3200"/>
              <a:t>在这三种溶液中,哪种溶液最浓?哪种溶液最稀?你判断的根据是什么?</a:t>
            </a:r>
            <a:endParaRPr lang="zh-CN" altLang="en-US" sz="3200"/>
          </a:p>
        </p:txBody>
      </p:sp>
      <p:graphicFrame>
        <p:nvGraphicFramePr>
          <p:cNvPr id="4099" name="Group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87400" y="3166110"/>
          <a:ext cx="10916285" cy="2706728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077595"/>
                <a:gridCol w="2730500"/>
                <a:gridCol w="2368550"/>
                <a:gridCol w="2347595"/>
                <a:gridCol w="2392045"/>
              </a:tblGrid>
              <a:tr h="668020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zh-CN" altLang="en-US" sz="3200" b="1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编号</a:t>
                      </a:r>
                      <a:endParaRPr lang="zh-CN" altLang="en-US" sz="3200" b="1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  <a:cs typeface="+mn-ea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溶液颜色比较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溶剂质量</a:t>
                      </a: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溶质质量</a:t>
                      </a: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溶液质量</a:t>
                      </a: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1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36" name="Text Box 40"/>
          <p:cNvSpPr txBox="1"/>
          <p:nvPr>
            <p:custDataLst>
              <p:tags r:id="rId3"/>
            </p:custDataLst>
          </p:nvPr>
        </p:nvSpPr>
        <p:spPr>
          <a:xfrm>
            <a:off x="2734098" y="3870961"/>
            <a:ext cx="1928284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rgbClr val="00B0F0"/>
                </a:solidFill>
                <a:latin typeface="微软雅黑" panose="020b0503020204020204" charset="-122"/>
                <a:ea typeface="微软雅黑"/>
              </a:rPr>
              <a:t>浅蓝</a:t>
            </a:r>
            <a:endParaRPr lang="zh-CN" altLang="en-US" b="0">
              <a:solidFill>
                <a:srgbClr val="00B0F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37" name="Text Box 41"/>
          <p:cNvSpPr txBox="1"/>
          <p:nvPr>
            <p:custDataLst>
              <p:tags r:id="rId4"/>
            </p:custDataLst>
          </p:nvPr>
        </p:nvSpPr>
        <p:spPr>
          <a:xfrm>
            <a:off x="2734098" y="4548506"/>
            <a:ext cx="182456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rgbClr val="0070C0"/>
                </a:solidFill>
                <a:latin typeface="微软雅黑" panose="020b0503020204020204" charset="-122"/>
                <a:ea typeface="微软雅黑"/>
              </a:rPr>
              <a:t>蓝色</a:t>
            </a:r>
            <a:endParaRPr lang="zh-CN" altLang="en-US" b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39" name="Text Box 43"/>
          <p:cNvSpPr txBox="1"/>
          <p:nvPr>
            <p:custDataLst>
              <p:tags r:id="rId5"/>
            </p:custDataLst>
          </p:nvPr>
        </p:nvSpPr>
        <p:spPr>
          <a:xfrm>
            <a:off x="5409565" y="3847677"/>
            <a:ext cx="9188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2" name="Text Box 46"/>
          <p:cNvSpPr txBox="1"/>
          <p:nvPr>
            <p:custDataLst>
              <p:tags r:id="rId6"/>
            </p:custDataLst>
          </p:nvPr>
        </p:nvSpPr>
        <p:spPr>
          <a:xfrm>
            <a:off x="7543165" y="3792643"/>
            <a:ext cx="143933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0.1g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3" name="Text Box 47"/>
          <p:cNvSpPr txBox="1"/>
          <p:nvPr>
            <p:custDataLst>
              <p:tags r:id="rId7"/>
            </p:custDataLst>
          </p:nvPr>
        </p:nvSpPr>
        <p:spPr>
          <a:xfrm>
            <a:off x="7543165" y="4554643"/>
            <a:ext cx="1422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0.5g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4" name="Text Box 48"/>
          <p:cNvSpPr txBox="1"/>
          <p:nvPr>
            <p:custDataLst>
              <p:tags r:id="rId8"/>
            </p:custDataLst>
          </p:nvPr>
        </p:nvSpPr>
        <p:spPr>
          <a:xfrm>
            <a:off x="7621482" y="5164243"/>
            <a:ext cx="134408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5" name="Text Box 49"/>
          <p:cNvSpPr txBox="1"/>
          <p:nvPr>
            <p:custDataLst>
              <p:tags r:id="rId9"/>
            </p:custDataLst>
          </p:nvPr>
        </p:nvSpPr>
        <p:spPr>
          <a:xfrm>
            <a:off x="9879965" y="3914563"/>
            <a:ext cx="1822451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20.1g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6" name="Text Box 50"/>
          <p:cNvSpPr txBox="1"/>
          <p:nvPr>
            <p:custDataLst>
              <p:tags r:id="rId10"/>
            </p:custDataLst>
          </p:nvPr>
        </p:nvSpPr>
        <p:spPr>
          <a:xfrm>
            <a:off x="9879965" y="4524798"/>
            <a:ext cx="1930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20.5g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7" name="Text Box 51"/>
          <p:cNvSpPr txBox="1"/>
          <p:nvPr>
            <p:custDataLst>
              <p:tags r:id="rId11"/>
            </p:custDataLst>
          </p:nvPr>
        </p:nvSpPr>
        <p:spPr>
          <a:xfrm>
            <a:off x="9879965" y="5192183"/>
            <a:ext cx="171873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22g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Text Box 41"/>
          <p:cNvSpPr txBox="1"/>
          <p:nvPr>
            <p:custDataLst>
              <p:tags r:id="rId12"/>
            </p:custDataLst>
          </p:nvPr>
        </p:nvSpPr>
        <p:spPr>
          <a:xfrm>
            <a:off x="2734522" y="5201286"/>
            <a:ext cx="182456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rgbClr val="002060"/>
                </a:solidFill>
                <a:latin typeface="微软雅黑" panose="020b0503020204020204" charset="-122"/>
                <a:ea typeface="微软雅黑"/>
              </a:rPr>
              <a:t>深蓝</a:t>
            </a:r>
            <a:endParaRPr lang="zh-CN" altLang="en-US" b="0">
              <a:solidFill>
                <a:srgbClr val="00206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Box 43"/>
          <p:cNvSpPr txBox="1"/>
          <p:nvPr>
            <p:custDataLst>
              <p:tags r:id="rId13"/>
            </p:custDataLst>
          </p:nvPr>
        </p:nvSpPr>
        <p:spPr>
          <a:xfrm>
            <a:off x="5409565" y="4525010"/>
            <a:ext cx="9188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 Box 43"/>
          <p:cNvSpPr txBox="1"/>
          <p:nvPr>
            <p:custDataLst>
              <p:tags r:id="rId14"/>
            </p:custDataLst>
          </p:nvPr>
        </p:nvSpPr>
        <p:spPr>
          <a:xfrm>
            <a:off x="5409565" y="5210810"/>
            <a:ext cx="9188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10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10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" grpId="0"/>
      <p:bldP spid="4137" grpId="0"/>
      <p:bldP spid="4139" grpId="0"/>
      <p:bldP spid="4142" grpId="0"/>
      <p:bldP spid="4143" grpId="0"/>
      <p:bldP spid="4144" grpId="0"/>
      <p:bldP spid="4145" grpId="0"/>
      <p:bldP spid="4146" grpId="0"/>
      <p:bldP spid="4147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1885" y="612775"/>
            <a:ext cx="1020572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</a:t>
            </a:r>
            <a:r>
              <a:rPr lang="zh-CN" altLang="en-US" sz="3200"/>
              <a:t>在实际应用中，常常要准确知道一定量的溶液里所含溶质的量，即溶液的浓度。例如，在施用农药时，就应较准确地知道一定量的药液里所含农药的量。如果药液过浓，会毒害农作物;如果药液过稀，又不能有效地杀虫灭菌。因此，我们需要准确知道溶液的浓度。</a:t>
            </a:r>
            <a:endParaRPr lang="zh-CN" altLang="en-US" sz="3200"/>
          </a:p>
          <a:p>
            <a:r>
              <a:rPr lang="en-US" altLang="zh-CN" sz="3200"/>
              <a:t>       </a:t>
            </a:r>
            <a:r>
              <a:rPr lang="zh-CN" altLang="en-US" sz="3200"/>
              <a:t>表示溶液浓度的方法很多，这里主要介绍溶质的质量分数。</a:t>
            </a:r>
            <a:endParaRPr lang="zh-CN" altLang="en-US" sz="3200"/>
          </a:p>
          <a:p>
            <a:r>
              <a:rPr lang="zh-CN" altLang="en-US" sz="3200"/>
              <a:t>溶液中溶质的质量分数是溶质质量与溶液质量之比，可用下式进行计算: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13990" y="5034915"/>
            <a:ext cx="5982970" cy="116776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4099" name="Group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23265" y="3250565"/>
          <a:ext cx="10546715" cy="273050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135380"/>
                <a:gridCol w="2150745"/>
                <a:gridCol w="2221865"/>
                <a:gridCol w="2152650"/>
                <a:gridCol w="2886075"/>
              </a:tblGrid>
              <a:tr h="674370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编号</a:t>
                      </a:r>
                      <a:endParaRPr lang="zh-CN" altLang="en-US" sz="2800" b="1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  <a:cs typeface="+mn-ea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溶剂质量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溶质质量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溶液质量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/g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溶质的质量分数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165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1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165"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8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3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100"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b="1">
                          <a:solidFill>
                            <a:srgbClr val="3333FF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921" marR="121921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39" name="Text Box 43"/>
          <p:cNvSpPr txBox="1"/>
          <p:nvPr/>
        </p:nvSpPr>
        <p:spPr>
          <a:xfrm>
            <a:off x="2507615" y="3933402"/>
            <a:ext cx="9188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2" name="Text Box 46"/>
          <p:cNvSpPr txBox="1"/>
          <p:nvPr/>
        </p:nvSpPr>
        <p:spPr>
          <a:xfrm>
            <a:off x="4641215" y="3962823"/>
            <a:ext cx="143933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0.1g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3" name="Text Box 47"/>
          <p:cNvSpPr txBox="1"/>
          <p:nvPr/>
        </p:nvSpPr>
        <p:spPr>
          <a:xfrm>
            <a:off x="4641215" y="4600363"/>
            <a:ext cx="1422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0.5g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4" name="Text Box 48"/>
          <p:cNvSpPr txBox="1"/>
          <p:nvPr/>
        </p:nvSpPr>
        <p:spPr>
          <a:xfrm>
            <a:off x="4736677" y="5328073"/>
            <a:ext cx="134408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5" name="Text Box 49"/>
          <p:cNvSpPr txBox="1"/>
          <p:nvPr/>
        </p:nvSpPr>
        <p:spPr>
          <a:xfrm>
            <a:off x="6758305" y="3963035"/>
            <a:ext cx="15544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20.1g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6" name="Text Box 50"/>
          <p:cNvSpPr txBox="1"/>
          <p:nvPr/>
        </p:nvSpPr>
        <p:spPr>
          <a:xfrm>
            <a:off x="6758305" y="4618990"/>
            <a:ext cx="12890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20.5g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7" name="Text Box 51"/>
          <p:cNvSpPr txBox="1"/>
          <p:nvPr/>
        </p:nvSpPr>
        <p:spPr>
          <a:xfrm>
            <a:off x="6813550" y="5328285"/>
            <a:ext cx="11328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22g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Box 43"/>
          <p:cNvSpPr txBox="1"/>
          <p:nvPr/>
        </p:nvSpPr>
        <p:spPr>
          <a:xfrm>
            <a:off x="2507615" y="4618990"/>
            <a:ext cx="9188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 Box 43"/>
          <p:cNvSpPr txBox="1"/>
          <p:nvPr/>
        </p:nvSpPr>
        <p:spPr>
          <a:xfrm>
            <a:off x="2507615" y="5328285"/>
            <a:ext cx="918845" cy="5664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20g</a:t>
            </a:r>
            <a:endParaRPr lang="en-US" altLang="zh-CN" b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615" y="689610"/>
            <a:ext cx="4885690" cy="24917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775" y="3947160"/>
            <a:ext cx="2408555" cy="6534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710" y="4633595"/>
            <a:ext cx="2420620" cy="614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9180" y="5311775"/>
            <a:ext cx="2343150" cy="605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8020" y="1553210"/>
            <a:ext cx="56114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/>
            <a:r>
              <a:rPr lang="en-US" altLang="zh-CN" sz="3200"/>
              <a:t>   </a:t>
            </a:r>
            <a:r>
              <a:rPr lang="zh-CN" altLang="en-US" sz="3200"/>
              <a:t>在实验2-7中，三种硫酸铜溶液中溶质的质量分数各是多少?把计算结果填在表中。</a:t>
            </a:r>
            <a:endParaRPr lang="zh-CN" altLang="en-US" sz="3200"/>
          </a:p>
        </p:txBody>
      </p:sp>
      <p:sp>
        <p:nvSpPr>
          <p:cNvPr id="8" name="圆角矩形 7"/>
          <p:cNvSpPr/>
          <p:nvPr>
            <p:custDataLst>
              <p:tags r:id="rId7"/>
            </p:custDataLst>
          </p:nvPr>
        </p:nvSpPr>
        <p:spPr>
          <a:xfrm>
            <a:off x="1367790" y="612775"/>
            <a:ext cx="2059305" cy="8318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练一练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932815" y="612775"/>
            <a:ext cx="99326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实验2-8 在室温下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根据下表规定的质量配制氯化钠溶液。观察现象（能否全部溶解）并计算溶液中溶质的质量分数（水的密度可看做1 g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/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cm</a:t>
            </a:r>
            <a:r>
              <a:rPr lang="en-US" altLang="zh-CN" sz="3200" baseline="30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312275" y="1759585"/>
            <a:ext cx="2156460" cy="20770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380220" y="3836670"/>
            <a:ext cx="2020570" cy="1876425"/>
          </a:xfrm>
          <a:prstGeom prst="rect">
            <a:avLst/>
          </a:prstGeom>
        </p:spPr>
      </p:pic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862965" y="2273300"/>
          <a:ext cx="8233410" cy="2538730"/>
        </p:xfrm>
        <a:graphic>
          <a:graphicData uri="http://schemas.openxmlformats.org/drawingml/2006/table">
            <a:tbl>
              <a:tblPr/>
              <a:tblGrid>
                <a:gridCol w="1589405"/>
                <a:gridCol w="1919605"/>
                <a:gridCol w="1896745"/>
                <a:gridCol w="2827655"/>
              </a:tblGrid>
              <a:tr h="107061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smtClean="0">
                          <a:solidFill>
                            <a:schemeClr val="tx1"/>
                          </a:solidFill>
                          <a:latin typeface="+mn-ea"/>
                          <a:cs typeface="+mn-ea"/>
                        </a:rPr>
                        <a:t>溶质质量</a:t>
                      </a:r>
                      <a:r>
                        <a:rPr lang="en-US" altLang="zh-CN" sz="3200" b="0" smtClean="0">
                          <a:solidFill>
                            <a:schemeClr val="tx1"/>
                          </a:solidFill>
                          <a:latin typeface="+mn-ea"/>
                          <a:cs typeface="+mn-ea"/>
                        </a:rPr>
                        <a:t>/g</a:t>
                      </a:r>
                      <a:endParaRPr lang="en-US" altLang="zh-CN" sz="3200" b="0" smtClean="0">
                        <a:solidFill>
                          <a:schemeClr val="tx1"/>
                        </a:solidFill>
                        <a:latin typeface="+mn-ea"/>
                        <a:cs typeface="+mn-ea"/>
                      </a:endParaRPr>
                    </a:p>
                  </a:txBody>
                  <a:tcPr marL="121925" marR="121925" marT="45706" marB="45706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smtClean="0">
                          <a:solidFill>
                            <a:schemeClr val="tx1"/>
                          </a:solidFill>
                          <a:latin typeface="+mn-ea"/>
                          <a:cs typeface="+mn-ea"/>
                        </a:rPr>
                        <a:t>溶剂（水）质量</a:t>
                      </a:r>
                      <a:r>
                        <a:rPr lang="en-US" altLang="zh-CN" sz="3200" b="0" smtClean="0">
                          <a:solidFill>
                            <a:schemeClr val="tx1"/>
                          </a:solidFill>
                          <a:latin typeface="+mn-ea"/>
                          <a:cs typeface="+mn-ea"/>
                        </a:rPr>
                        <a:t>/g</a:t>
                      </a:r>
                      <a:endParaRPr lang="zh-CN" altLang="en-US" sz="3200" b="0" smtClean="0">
                        <a:solidFill>
                          <a:schemeClr val="tx1"/>
                        </a:solidFill>
                        <a:latin typeface="+mn-ea"/>
                        <a:cs typeface="+mn-ea"/>
                      </a:endParaRPr>
                    </a:p>
                  </a:txBody>
                  <a:tcPr marL="121925" marR="121925" marT="45706" marB="45706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smtClean="0">
                          <a:solidFill>
                            <a:schemeClr val="tx1"/>
                          </a:solidFill>
                          <a:latin typeface="+mn-ea"/>
                          <a:cs typeface="+mn-ea"/>
                        </a:rPr>
                        <a:t>现象</a:t>
                      </a:r>
                      <a:endParaRPr lang="zh-CN" altLang="en-US" sz="3200" b="0" smtClean="0">
                        <a:solidFill>
                          <a:schemeClr val="tx1"/>
                        </a:solidFill>
                        <a:latin typeface="+mn-ea"/>
                        <a:cs typeface="+mn-ea"/>
                      </a:endParaRPr>
                    </a:p>
                  </a:txBody>
                  <a:tcPr marL="121925" marR="121925" marT="45706" marB="45706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smtClean="0">
                          <a:solidFill>
                            <a:schemeClr val="tx1"/>
                          </a:solidFill>
                          <a:latin typeface="+mn-ea"/>
                        </a:rPr>
                        <a:t>溶液中溶质的质量分数</a:t>
                      </a:r>
                      <a:endParaRPr lang="zh-CN" altLang="en-US" sz="3200" b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121925" marR="121925" marT="45706" marB="45706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406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10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90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406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20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80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/>
          <p:nvPr>
            <p:custDataLst>
              <p:tags r:id="rId8"/>
            </p:custDataLst>
          </p:nvPr>
        </p:nvSpPr>
        <p:spPr>
          <a:xfrm>
            <a:off x="4419600" y="3417570"/>
            <a:ext cx="19869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全部溶解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419600" y="4094480"/>
            <a:ext cx="19869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全部溶解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0650" y="4179570"/>
            <a:ext cx="2482850" cy="5778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4650" y="3417570"/>
            <a:ext cx="1974850" cy="5524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2965" y="4904105"/>
            <a:ext cx="8637270" cy="11239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7940" y="1351915"/>
            <a:ext cx="100755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</a:t>
            </a:r>
            <a:r>
              <a:rPr lang="zh-CN" altLang="en-US" sz="3200"/>
              <a:t>已知20℃时，氯化钠的溶解度是36 g。有说:“20℃时氯化钠饱和溶液中溶质的质量分数为36%。”这种说法对吗?为什么?</a:t>
            </a:r>
            <a:endParaRPr lang="zh-CN" altLang="en-US" sz="3200"/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1367790" y="612775"/>
            <a:ext cx="1827530" cy="8318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讨论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7940" y="2997200"/>
            <a:ext cx="100945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ym typeface="+mn-ea"/>
              </a:rPr>
              <a:t>      </a:t>
            </a:r>
            <a:r>
              <a:rPr lang="zh-CN" altLang="en-US" sz="3200">
                <a:sym typeface="+mn-ea"/>
              </a:rPr>
              <a:t>20℃时，氯化钠的溶解度是36 g，说明：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20℃时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100g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水中溶解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36g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氯化钠就达到饱和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  <a:p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940" y="4237990"/>
            <a:ext cx="9030335" cy="1170305"/>
          </a:xfrm>
          <a:prstGeom prst="rect">
            <a:avLst/>
          </a:prstGeom>
        </p:spPr>
      </p:pic>
      <p:sp>
        <p:nvSpPr>
          <p:cNvPr id="54285" name="Text Box 13"/>
          <p:cNvSpPr txBox="1"/>
          <p:nvPr/>
        </p:nvSpPr>
        <p:spPr>
          <a:xfrm>
            <a:off x="1436688" y="5553710"/>
            <a:ext cx="8270875" cy="58356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在一定温度下的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饱和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溶液是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最浓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的溶液。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42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8205" y="1444625"/>
            <a:ext cx="103003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	20 ℃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时，将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50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克氯化钠加入到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克水中，得到的溶液的溶质质量分数是多少？（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20 ℃ 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时氯化钠的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溶解度为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36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克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1367790" y="612775"/>
            <a:ext cx="2029460" cy="7594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想一想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940" y="4343400"/>
            <a:ext cx="9030335" cy="1170305"/>
          </a:xfrm>
          <a:prstGeom prst="rect">
            <a:avLst/>
          </a:prstGeom>
        </p:spPr>
      </p:pic>
      <p:sp>
        <p:nvSpPr>
          <p:cNvPr id="25605" name="Text Box 5"/>
          <p:cNvSpPr txBox="1"/>
          <p:nvPr/>
        </p:nvSpPr>
        <p:spPr>
          <a:xfrm>
            <a:off x="797560" y="3013075"/>
            <a:ext cx="1038098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       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由溶解度定义可知， 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20℃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时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100g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水中最多能溶解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36.0g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氯化钠，故所加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50g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氯化钠不能完全溶解，此时所得溶液为</a:t>
            </a: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</a:rPr>
              <a:t>饱和溶液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。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3517742" y="5329873"/>
          <a:ext cx="5497830" cy="1054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5" imgW="1892300" imgH="406400" progId="Equation.DSMT4">
                  <p:embed/>
                </p:oleObj>
              </mc:Choice>
              <mc:Fallback>
                <p:oleObj r:id="rId5" imgW="18923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7742" y="5329873"/>
                        <a:ext cx="5497830" cy="10541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1367790" y="612775"/>
            <a:ext cx="1827530" cy="8318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小结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713990" y="1468120"/>
            <a:ext cx="5982970" cy="116776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05405" y="2635885"/>
            <a:ext cx="7699375" cy="1002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85520" y="3728085"/>
            <a:ext cx="9030335" cy="1170305"/>
          </a:xfrm>
          <a:prstGeom prst="rect">
            <a:avLst/>
          </a:prstGeom>
        </p:spPr>
      </p:pic>
      <p:sp>
        <p:nvSpPr>
          <p:cNvPr id="54285" name="Text Box 13"/>
          <p:cNvSpPr txBox="1"/>
          <p:nvPr/>
        </p:nvSpPr>
        <p:spPr>
          <a:xfrm>
            <a:off x="1905318" y="5335270"/>
            <a:ext cx="8270875" cy="58356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在一定温度下的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饱和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溶液是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最浓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的溶液。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9315" y="673735"/>
            <a:ext cx="103435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【例题1】在农业生产上，常需要用质量分数为16%的氯化钠溶液选种。现要配制150 kg这种溶液,需要氯化钠和水的质量各是多少?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640" y="2306955"/>
            <a:ext cx="4291330" cy="13665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640" y="3673475"/>
            <a:ext cx="6950710" cy="24949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4550" y="770255"/>
            <a:ext cx="103930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【例题2】化学实验室现有质量分数为98%的浓硫酸,但在实验中常需要用较稀的硫酸。要把50g上述浓硫酸稀释为质量分数为20%的硫酸，需要水的质量是多少?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509395" y="2393315"/>
            <a:ext cx="80924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【分析】溶液稀释前后，溶质的质量不变。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605" y="2976880"/>
            <a:ext cx="5042535" cy="3309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4560" y="645160"/>
            <a:ext cx="1034288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/>
              <a:t>1.农业生产中常用溶质质量分数为16%的氯化钠溶液来选种。对该溶液理解正确的是(</a:t>
            </a:r>
            <a:r>
              <a:rPr lang="en-US" altLang="zh-CN" sz="3200"/>
              <a:t>        </a:t>
            </a:r>
            <a:r>
              <a:rPr lang="zh-CN" altLang="en-US" sz="3200"/>
              <a:t>)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A.溶液中含氯化钠16g</a:t>
            </a:r>
            <a:r>
              <a:rPr lang="en-US" altLang="zh-CN" sz="3200"/>
              <a:t>        </a:t>
            </a:r>
            <a:r>
              <a:rPr lang="zh-CN" altLang="en-US" sz="3200"/>
              <a:t>B.每100g水中含氯化钠16g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C.溶液质量为16g</a:t>
            </a:r>
            <a:r>
              <a:rPr lang="en-US" altLang="zh-CN" sz="3200"/>
              <a:t>               </a:t>
            </a:r>
            <a:r>
              <a:rPr lang="zh-CN" altLang="en-US" sz="3200"/>
              <a:t>D.每100g溶液中含氯化钠16g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096000" y="1554480"/>
            <a:ext cx="68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D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6565" y="0"/>
            <a:ext cx="28181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>
                <a:solidFill>
                  <a:srgbClr val="FF0000"/>
                </a:solidFill>
                <a:sym typeface="+mn-ea"/>
              </a:rPr>
              <a:t>练一练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856615" y="3816350"/>
            <a:ext cx="104692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/>
              <a:t>2</a:t>
            </a:r>
            <a:r>
              <a:rPr lang="zh-CN" altLang="en-US" sz="3200"/>
              <a:t>．在30 ℃时，将10 g食盐完全溶解在40 g水中，则食盐的质量分数为(       )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　A．10%      B．25%      C．40%     D．20%</a:t>
            </a:r>
            <a:endParaRPr lang="zh-CN" altLang="en-US" sz="3200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01110" y="4797425"/>
            <a:ext cx="6648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D</a:t>
            </a:r>
            <a:endParaRPr lang="en-US" altLang="zh-CN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635" y="695325"/>
            <a:ext cx="10302875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/>
              <a:t>3</a:t>
            </a:r>
            <a:r>
              <a:rPr lang="zh-CN" altLang="en-US" sz="3200"/>
              <a:t>.在20℃时,从200g 饱和硝酸钾溶液中取出5g溶液,剩余的溶液与原溶液比较,下列有关量中没有变化的是(</a:t>
            </a:r>
            <a:r>
              <a:rPr lang="en-US" altLang="zh-CN" sz="3200"/>
              <a:t>      )</a:t>
            </a:r>
            <a:endParaRPr lang="zh-CN" altLang="en-US" sz="3200"/>
          </a:p>
          <a:p>
            <a:pPr>
              <a:lnSpc>
                <a:spcPct val="100000"/>
              </a:lnSpc>
            </a:pPr>
            <a:r>
              <a:rPr lang="en-US" altLang="zh-CN" sz="3200"/>
              <a:t>      </a:t>
            </a:r>
            <a:r>
              <a:rPr lang="zh-CN" altLang="en-US" sz="3200"/>
              <a:t>①溶质的质量</a:t>
            </a:r>
            <a:r>
              <a:rPr lang="en-US" altLang="zh-CN" sz="3200"/>
              <a:t>                    </a:t>
            </a:r>
            <a:r>
              <a:rPr lang="zh-CN" altLang="en-US" sz="3200"/>
              <a:t>②溶剂的质量</a:t>
            </a:r>
            <a:endParaRPr lang="zh-CN" altLang="en-US" sz="3200"/>
          </a:p>
          <a:p>
            <a:pPr>
              <a:lnSpc>
                <a:spcPct val="100000"/>
              </a:lnSpc>
            </a:pPr>
            <a:r>
              <a:rPr lang="en-US" altLang="zh-CN" sz="3200"/>
              <a:t>      </a:t>
            </a:r>
            <a:r>
              <a:rPr lang="zh-CN" altLang="en-US" sz="3200"/>
              <a:t>③溶液的密度</a:t>
            </a:r>
            <a:r>
              <a:rPr lang="en-US" altLang="zh-CN" sz="3200"/>
              <a:t>                    </a:t>
            </a:r>
            <a:r>
              <a:rPr lang="zh-CN" altLang="en-US" sz="3200"/>
              <a:t>④溶质的质量分数</a:t>
            </a:r>
            <a:endParaRPr lang="zh-CN" altLang="en-US" sz="3200"/>
          </a:p>
          <a:p>
            <a:pPr>
              <a:lnSpc>
                <a:spcPct val="100000"/>
              </a:lnSpc>
            </a:pPr>
            <a:r>
              <a:rPr lang="en-US" altLang="zh-CN" sz="3200"/>
              <a:t>       </a:t>
            </a:r>
            <a:r>
              <a:rPr lang="zh-CN" altLang="en-US" sz="3200"/>
              <a:t>A.①②</a:t>
            </a:r>
            <a:r>
              <a:rPr lang="en-US" altLang="zh-CN" sz="3200"/>
              <a:t>         </a:t>
            </a:r>
            <a:r>
              <a:rPr lang="zh-CN" altLang="en-US" sz="3200"/>
              <a:t>B.</a:t>
            </a:r>
            <a:r>
              <a:rPr lang="zh-CN" altLang="en-US" sz="3200">
                <a:latin typeface="Calibri"/>
              </a:rPr>
              <a:t>③</a:t>
            </a:r>
            <a:r>
              <a:rPr lang="zh-CN" altLang="en-US" sz="3200"/>
              <a:t>④</a:t>
            </a:r>
            <a:r>
              <a:rPr lang="en-US" altLang="zh-CN" sz="3200"/>
              <a:t>          </a:t>
            </a:r>
            <a:r>
              <a:rPr lang="zh-CN" altLang="en-US" sz="3200"/>
              <a:t>C.②</a:t>
            </a:r>
            <a:r>
              <a:rPr lang="zh-CN" altLang="en-US" sz="3200">
                <a:latin typeface="Calibri"/>
              </a:rPr>
              <a:t>④</a:t>
            </a:r>
            <a:r>
              <a:rPr lang="en-US" altLang="zh-CN" sz="3200">
                <a:latin typeface="Calibri"/>
              </a:rPr>
              <a:t>          </a:t>
            </a:r>
            <a:r>
              <a:rPr lang="zh-CN" altLang="en-US" sz="3200"/>
              <a:t>D.</a:t>
            </a:r>
            <a:r>
              <a:rPr lang="zh-CN" altLang="en-US" sz="3200">
                <a:latin typeface="Calibri"/>
              </a:rPr>
              <a:t>①④</a:t>
            </a:r>
            <a:endParaRPr lang="zh-CN" altLang="en-US" sz="3200">
              <a:latin typeface="Calibri"/>
            </a:endParaRPr>
          </a:p>
          <a:p>
            <a:pPr>
              <a:lnSpc>
                <a:spcPct val="100000"/>
              </a:lnSpc>
            </a:pPr>
            <a:endParaRPr lang="zh-CN" altLang="en-US" sz="320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altLang="zh-CN" sz="3200">
                <a:latin typeface="Calibri"/>
              </a:rPr>
              <a:t>4</a:t>
            </a:r>
            <a:r>
              <a:rPr lang="zh-CN" altLang="en-US" sz="3200">
                <a:latin typeface="Calibri"/>
              </a:rPr>
              <a:t>.将70℃的硝酸钠饱和溶液降温到10℃，有晶体析出（晶体中不含水），下列各量没有发生变化的是（     ）</a:t>
            </a:r>
            <a:endParaRPr lang="zh-CN" altLang="en-US" sz="320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altLang="zh-CN" sz="3200">
                <a:latin typeface="Calibri"/>
              </a:rPr>
              <a:t>    </a:t>
            </a:r>
            <a:r>
              <a:rPr lang="zh-CN" altLang="en-US" sz="3200">
                <a:latin typeface="Calibri"/>
              </a:rPr>
              <a:t>A.硝酸钠的溶解度        </a:t>
            </a:r>
            <a:r>
              <a:rPr lang="en-US" altLang="zh-CN" sz="3200">
                <a:latin typeface="Calibri"/>
              </a:rPr>
              <a:t>           </a:t>
            </a:r>
            <a:r>
              <a:rPr lang="zh-CN" altLang="en-US" sz="3200">
                <a:latin typeface="Calibri"/>
              </a:rPr>
              <a:t>B.溶液中溶质的质量</a:t>
            </a:r>
            <a:endParaRPr lang="zh-CN" altLang="en-US" sz="320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altLang="zh-CN" sz="3200">
                <a:latin typeface="Calibri"/>
              </a:rPr>
              <a:t>    </a:t>
            </a:r>
            <a:r>
              <a:rPr lang="zh-CN" altLang="en-US" sz="3200">
                <a:latin typeface="Calibri"/>
              </a:rPr>
              <a:t>C.溶液中溶剂的质量     </a:t>
            </a:r>
            <a:r>
              <a:rPr lang="en-US" altLang="zh-CN" sz="3200">
                <a:latin typeface="Calibri"/>
              </a:rPr>
              <a:t>          </a:t>
            </a:r>
            <a:r>
              <a:rPr lang="zh-CN" altLang="en-US" sz="3200">
                <a:latin typeface="Calibri"/>
              </a:rPr>
              <a:t>D.溶液中溶质的质量分数</a:t>
            </a:r>
            <a:endParaRPr lang="zh-CN" altLang="en-US" sz="3200">
              <a:latin typeface="Calibri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02165" y="1162685"/>
            <a:ext cx="68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B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4099" name="文本框 4098"/>
          <p:cNvSpPr txBox="1"/>
          <p:nvPr>
            <p:custDataLst>
              <p:tags r:id="rId2"/>
            </p:custDataLst>
          </p:nvPr>
        </p:nvSpPr>
        <p:spPr>
          <a:xfrm>
            <a:off x="9102725" y="4110355"/>
            <a:ext cx="5314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0" name="内容占位符 2"/>
          <p:cNvSpPr>
            <a:spLocks noGrp="1"/>
          </p:cNvSpPr>
          <p:nvPr/>
        </p:nvSpPr>
        <p:spPr>
          <a:xfrm>
            <a:off x="620395" y="725805"/>
            <a:ext cx="10916920" cy="482727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338455" indent="-338455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</a:defRPr>
            </a:lvl1pPr>
            <a:lvl2pPr marL="735330" indent="-282575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har char="–"/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2pPr>
            <a:lvl3pPr marL="1130300" indent="-225425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3pPr>
            <a:lvl4pPr marL="1583055" indent="-225425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har char="–"/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4pPr>
            <a:lvl5pPr marL="2035175" indent="-225425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har char="»"/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5pPr>
            <a:lvl6pPr marL="2488565" indent="-22606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6pPr>
            <a:lvl7pPr marL="2941320" indent="-22606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7pPr>
            <a:lvl8pPr marL="3393440" indent="-22606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8pPr>
            <a:lvl9pPr marL="3846195" indent="-22606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en-US" sz="3200" b="0">
                <a:solidFill>
                  <a:schemeClr val="tx1"/>
                </a:solidFill>
              </a:rPr>
              <a:t>5.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50℃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克氯化钠固体加入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克水中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充分搅拌后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仍有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13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克氯化钠固体未溶解。请填写下列空白：</a:t>
            </a:r>
            <a:endParaRPr lang="en-US" altLang="zh-CN" sz="3200" b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）所得溶液是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50℃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时氯化钠的</a:t>
            </a:r>
            <a:r>
              <a:rPr lang="zh-CN" altLang="en-US" sz="3200" b="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溶液（填“饱和”或“不饱和”）；</a:t>
            </a:r>
            <a:endParaRPr lang="en-US" altLang="zh-CN" sz="3200" b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50℃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时氯化钠的溶解度为 </a:t>
            </a:r>
            <a:r>
              <a:rPr lang="zh-CN" altLang="en-US" sz="3200" b="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；</a:t>
            </a:r>
            <a:endParaRPr lang="zh-CN" altLang="en-US" sz="3200" b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）所得溶液中的溶质的质量分数为 </a:t>
            </a:r>
            <a:r>
              <a:rPr lang="zh-CN" altLang="en-US" sz="3200" b="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r>
              <a:rPr lang="zh-CN" altLang="en-US" sz="3200" b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；</a:t>
            </a:r>
            <a:b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</a:br>
            <a:br>
              <a:rPr lang="zh-CN" altLang="en-US"/>
            </a:br>
            <a:endParaRPr lang="zh-CN" altLang="en-US"/>
          </a:p>
        </p:txBody>
      </p:sp>
      <p:sp>
        <p:nvSpPr>
          <p:cNvPr id="72719" name="文本框 72718"/>
          <p:cNvSpPr txBox="1"/>
          <p:nvPr/>
        </p:nvSpPr>
        <p:spPr>
          <a:xfrm>
            <a:off x="6804025" y="2320290"/>
            <a:ext cx="1143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</a:rPr>
              <a:t>饱和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34785" y="3700780"/>
            <a:ext cx="1143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</a:rPr>
              <a:t>37g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7785" y="4542790"/>
            <a:ext cx="18567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</a:rPr>
              <a:t>27.0%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27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2221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25525" y="802640"/>
            <a:ext cx="103886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6.</a:t>
            </a:r>
            <a:r>
              <a:rPr lang="zh-CN" altLang="en-US" sz="3200"/>
              <a:t>在20℃时，将40g硝酸钾固体加入100g水中，充分搅拌后，仍有8.4g硝酸钾固体未溶解。请填写下列空白：</a:t>
            </a:r>
            <a:endParaRPr lang="zh-CN" altLang="en-US" sz="3200"/>
          </a:p>
          <a:p>
            <a:r>
              <a:rPr lang="zh-CN" altLang="en-US" sz="3200"/>
              <a:t>     ① 所得溶液是20℃时硝酸钾的</a:t>
            </a:r>
            <a:r>
              <a:rPr lang="en-US" altLang="zh-CN" sz="3200" u="sng"/>
              <a:t>                  </a:t>
            </a:r>
            <a:r>
              <a:rPr lang="zh-CN" altLang="en-US" sz="3200"/>
              <a:t>溶液；（填“饱和”或“不饱和”）</a:t>
            </a:r>
            <a:endParaRPr lang="zh-CN" altLang="en-US" sz="3200"/>
          </a:p>
          <a:p>
            <a:r>
              <a:rPr lang="zh-CN" altLang="en-US" sz="3200"/>
              <a:t>     ② 20℃时硝酸钾的溶解度为</a:t>
            </a:r>
            <a:r>
              <a:rPr lang="zh-CN" altLang="en-US" sz="3200" u="sng"/>
              <a:t>                </a:t>
            </a:r>
            <a:r>
              <a:rPr lang="zh-CN" altLang="en-US" sz="3200"/>
              <a:t>；</a:t>
            </a:r>
            <a:endParaRPr lang="zh-CN" altLang="en-US" sz="3200"/>
          </a:p>
          <a:p>
            <a:r>
              <a:rPr lang="zh-CN" altLang="en-US" sz="3200"/>
              <a:t>     ③ 所得溶液中硝酸钾的质量分数为</a:t>
            </a:r>
            <a:r>
              <a:rPr lang="zh-CN" altLang="en-US" sz="3200" u="sng"/>
              <a:t>             </a:t>
            </a:r>
            <a:r>
              <a:rPr lang="zh-CN" altLang="en-US" sz="3200"/>
              <a:t>。</a:t>
            </a:r>
            <a:endParaRPr lang="zh-CN" altLang="en-US" sz="3200"/>
          </a:p>
        </p:txBody>
      </p:sp>
      <p:sp>
        <p:nvSpPr>
          <p:cNvPr id="80904" name="文本框 80903"/>
          <p:cNvSpPr txBox="1"/>
          <p:nvPr>
            <p:custDataLst>
              <p:tags r:id="rId2"/>
            </p:custDataLst>
          </p:nvPr>
        </p:nvSpPr>
        <p:spPr>
          <a:xfrm>
            <a:off x="7187248" y="2578418"/>
            <a:ext cx="1727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31.6g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905" name="文本框 80904"/>
          <p:cNvSpPr txBox="1"/>
          <p:nvPr>
            <p:custDataLst>
              <p:tags r:id="rId3"/>
            </p:custDataLst>
          </p:nvPr>
        </p:nvSpPr>
        <p:spPr>
          <a:xfrm>
            <a:off x="7475538" y="1793240"/>
            <a:ext cx="1727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饱和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80948" name="组合 80947"/>
          <p:cNvGrpSpPr/>
          <p:nvPr/>
        </p:nvGrpSpPr>
        <p:grpSpPr>
          <a:xfrm>
            <a:off x="3591300" y="3963670"/>
            <a:ext cx="6910965" cy="1016000"/>
            <a:chOff x="1202" y="3022"/>
            <a:chExt cx="3629" cy="640"/>
          </a:xfrm>
        </p:grpSpPr>
        <p:grpSp>
          <p:nvGrpSpPr>
            <p:cNvPr id="80942" name="组合 80941"/>
            <p:cNvGrpSpPr/>
            <p:nvPr/>
          </p:nvGrpSpPr>
          <p:grpSpPr>
            <a:xfrm>
              <a:off x="3198" y="3022"/>
              <a:ext cx="1633" cy="640"/>
              <a:chOff x="657" y="3024"/>
              <a:chExt cx="1633" cy="640"/>
            </a:xfrm>
          </p:grpSpPr>
          <p:sp>
            <p:nvSpPr>
              <p:cNvPr id="80943" name="文本框 8094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03" y="3294"/>
                <a:ext cx="1587" cy="3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3200">
                    <a:solidFill>
                      <a:srgbClr val="FF0000"/>
                    </a:solidFill>
                    <a:latin typeface="微软雅黑" panose="020b0503020204020204" charset="-122"/>
                    <a:ea typeface="微软雅黑"/>
                  </a:rPr>
                  <a:t>31.6g+100g     </a:t>
                </a:r>
                <a:endParaRPr lang="en-US" altLang="zh-CN" sz="3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80944" name="文本框 8094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03" y="3296"/>
                <a:ext cx="1361" cy="3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3200">
                    <a:solidFill>
                      <a:srgbClr val="FF0000"/>
                    </a:solidFill>
                    <a:latin typeface="微软雅黑" panose="020b0503020204020204" charset="-122"/>
                    <a:ea typeface="微软雅黑"/>
                  </a:rPr>
                  <a:t>31.6g+100g     </a:t>
                </a:r>
                <a:endParaRPr lang="en-US" altLang="zh-CN" sz="3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80945" name="文本框 80944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75" y="3024"/>
                <a:ext cx="862" cy="3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3200">
                    <a:solidFill>
                      <a:srgbClr val="FF0000"/>
                    </a:solidFill>
                    <a:latin typeface="微软雅黑" panose="020b0503020204020204" charset="-122"/>
                    <a:ea typeface="微软雅黑"/>
                  </a:rPr>
                  <a:t>31.6g         </a:t>
                </a:r>
                <a:endParaRPr lang="en-US" altLang="zh-CN" sz="3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80946" name="直接连接符 80945"/>
              <p:cNvSpPr/>
              <p:nvPr>
                <p:custDataLst>
                  <p:tags r:id="rId7"/>
                </p:custDataLst>
              </p:nvPr>
            </p:nvSpPr>
            <p:spPr>
              <a:xfrm>
                <a:off x="657" y="3341"/>
                <a:ext cx="1316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80947" name="矩形 80946"/>
            <p:cNvSpPr/>
            <p:nvPr>
              <p:custDataLst>
                <p:tags r:id="rId8"/>
              </p:custDataLst>
            </p:nvPr>
          </p:nvSpPr>
          <p:spPr>
            <a:xfrm>
              <a:off x="1202" y="3173"/>
              <a:ext cx="2076" cy="368"/>
            </a:xfrm>
            <a:prstGeom prst="rect">
              <a:avLst/>
            </a:prstGeom>
            <a:noFill/>
            <a:ln w="9525">
              <a:noFill/>
            </a:ln>
            <a:effectLst>
              <a:prstShdw prst="shdw13" dist="53882" dir="13499999">
                <a:srgbClr val="808080">
                  <a:alpha val="50000"/>
                </a:srgbClr>
              </a:prstShdw>
            </a:effectLst>
          </p:spPr>
          <p:txBody>
            <a:bodyPr wrap="square" anchor="t" anchorCtr="0">
              <a:spAutoFit/>
            </a:bodyPr>
            <a:lstStyle/>
            <a:p>
              <a:r>
                <a:rPr lang="zh-CN" altLang="en-US" sz="3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  <a:cs typeface="微软雅黑" panose="020b0503020204020204" charset="-122"/>
                </a:rPr>
                <a:t>硝酸钾的质量分数</a:t>
              </a:r>
              <a:r>
                <a:rPr lang="en-US" altLang="zh-CN" sz="3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  <a:cs typeface="微软雅黑" panose="020b0503020204020204" charset="-122"/>
                </a:rPr>
                <a:t>=</a:t>
              </a:r>
              <a:endPara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4" grpId="0"/>
      <p:bldP spid="809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3100" y="915035"/>
            <a:ext cx="1099248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水和溶液在生命活动和生产、生活中起着十分重要的作用。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1）水常用来配制各种溶液，硝酸钾溶液中的溶质为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;</a:t>
            </a:r>
            <a:endParaRPr lang="en-US" altLang="zh-CN" sz="3200" u="sng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(2）农业生产常用溶质的质量分数为10%~20%的 NaC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溶液来选种。现将300 g 25%的NaC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溶液稀释为15%的NaC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溶液，需要加水的质量为</a:t>
            </a: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(3）根据下表回答问题。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1852"/>
          <a:stretch>
            <a:fillRect/>
          </a:stretch>
        </p:blipFill>
        <p:spPr>
          <a:xfrm>
            <a:off x="972820" y="3961130"/>
            <a:ext cx="10245725" cy="19513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164465" y="142875"/>
            <a:ext cx="11547475" cy="6249035"/>
          </a:xfrm>
          <a:prstGeom prst="roundRect">
            <a:avLst>
              <a:gd name="adj" fmla="val 1713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4990" y="2364105"/>
            <a:ext cx="11157585" cy="3930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3200"/>
              <a:t>①60℃时，向两个分别盛有50 g NaC</a:t>
            </a:r>
            <a:r>
              <a:rPr lang="en-US" altLang="zh-CN" sz="3200"/>
              <a:t>l</a:t>
            </a:r>
            <a:r>
              <a:rPr lang="zh-CN" altLang="en-US" sz="3200"/>
              <a:t>和NH</a:t>
            </a:r>
            <a:r>
              <a:rPr lang="en-US" altLang="zh-CN" sz="3200" baseline="-25000"/>
              <a:t>4</a:t>
            </a:r>
            <a:r>
              <a:rPr lang="zh-CN" altLang="en-US" sz="3200"/>
              <a:t>C</a:t>
            </a:r>
            <a:r>
              <a:rPr lang="en-US" altLang="zh-CN" sz="3200"/>
              <a:t>l</a:t>
            </a:r>
            <a:r>
              <a:rPr lang="zh-CN" altLang="en-US" sz="3200"/>
              <a:t>的烧杯中，各加入 100g的水，充分溶解后，为饱和溶液的是</a:t>
            </a:r>
            <a:r>
              <a:rPr lang="en-US" altLang="zh-CN" sz="3200" u="sng"/>
              <a:t>        </a:t>
            </a:r>
            <a:r>
              <a:rPr lang="zh-CN" altLang="en-US" sz="3200"/>
              <a:t>溶液。</a:t>
            </a:r>
            <a:endParaRPr lang="zh-CN" altLang="en-US" sz="3200"/>
          </a:p>
          <a:p>
            <a:r>
              <a:rPr lang="zh-CN" altLang="en-US" sz="3200"/>
              <a:t>②采用一种操作方法，将上述烧杯中的剩余固体全部溶解，变为不饱和溶液。下列说法正确的是___(填字母序号)。</a:t>
            </a:r>
            <a:endParaRPr lang="zh-CN" altLang="en-US" sz="3200"/>
          </a:p>
          <a:p>
            <a:r>
              <a:rPr lang="zh-CN" altLang="en-US" sz="3200"/>
              <a:t>A．溶质的质量不变</a:t>
            </a:r>
            <a:endParaRPr lang="zh-CN" altLang="en-US" sz="3200"/>
          </a:p>
          <a:p>
            <a:r>
              <a:rPr lang="zh-CN" altLang="en-US" sz="3200"/>
              <a:t>B．溶液中溶质的质量分数一定减小</a:t>
            </a:r>
            <a:endParaRPr lang="zh-CN" altLang="en-US" sz="3200"/>
          </a:p>
          <a:p>
            <a:r>
              <a:rPr lang="en-US" altLang="zh-CN" sz="3200"/>
              <a:t>C</a:t>
            </a:r>
            <a:r>
              <a:rPr lang="zh-CN" altLang="en-US" sz="3200"/>
              <a:t>．溶液质量可能不变</a:t>
            </a:r>
            <a:endParaRPr lang="zh-CN" altLang="en-US" sz="3200"/>
          </a:p>
          <a:p>
            <a:r>
              <a:rPr lang="zh-CN" altLang="en-US" sz="3200"/>
              <a:t>D．可升高温度或增加溶剂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90" y="386715"/>
            <a:ext cx="10859135" cy="210693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2" name="Text Box 2"/>
          <p:cNvSpPr txBox="1"/>
          <p:nvPr/>
        </p:nvSpPr>
        <p:spPr>
          <a:xfrm>
            <a:off x="836295" y="717550"/>
            <a:ext cx="1017905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8.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配制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500mL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质量分数为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20%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的氢氧化钠溶液（密度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1.1g/cm</a:t>
            </a:r>
            <a:r>
              <a:rPr lang="en-US" altLang="zh-CN" b="0" baseline="30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），需要氢氧化钠和水各多少克？</a:t>
            </a:r>
            <a:endParaRPr lang="zh-CN" altLang="en-US" b="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1466850" y="2005965"/>
            <a:ext cx="14427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解：</a:t>
            </a:r>
            <a:endParaRPr lang="zh-CN" altLang="en-US" b="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244" name="Text Box 4"/>
          <p:cNvSpPr txBox="1"/>
          <p:nvPr/>
        </p:nvSpPr>
        <p:spPr>
          <a:xfrm>
            <a:off x="2305685" y="3030220"/>
            <a:ext cx="59639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需要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NaOH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的质量为：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245" name="Rectangle 5"/>
          <p:cNvSpPr/>
          <p:nvPr/>
        </p:nvSpPr>
        <p:spPr>
          <a:xfrm>
            <a:off x="2383155" y="3613785"/>
            <a:ext cx="54832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550g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×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0% ＝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110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246" name="Text Box 6"/>
          <p:cNvSpPr txBox="1"/>
          <p:nvPr/>
        </p:nvSpPr>
        <p:spPr>
          <a:xfrm>
            <a:off x="2383155" y="4197350"/>
            <a:ext cx="52908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需要水的质量为：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247" name="Text Box 7"/>
          <p:cNvSpPr txBox="1"/>
          <p:nvPr/>
        </p:nvSpPr>
        <p:spPr>
          <a:xfrm>
            <a:off x="1466850" y="5502910"/>
            <a:ext cx="106781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答：需要氢氧化钠和水的质量分别是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110g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和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440g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248" name="Text Box 8"/>
          <p:cNvSpPr txBox="1"/>
          <p:nvPr/>
        </p:nvSpPr>
        <p:spPr>
          <a:xfrm>
            <a:off x="2305685" y="1873885"/>
            <a:ext cx="625284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NaOH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溶液的质量为：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500mL×1.1g/cm</a:t>
            </a:r>
            <a:r>
              <a:rPr lang="en-US" altLang="zh-CN" b="0" baseline="300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=550g</a:t>
            </a:r>
            <a:endParaRPr lang="en-US" altLang="zh-CN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249" name="Text Box 9"/>
          <p:cNvSpPr txBox="1"/>
          <p:nvPr/>
        </p:nvSpPr>
        <p:spPr>
          <a:xfrm>
            <a:off x="2498090" y="4850130"/>
            <a:ext cx="57715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32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7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3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anose="05000000000000000000" pitchFamily="2" charset="2"/>
              <a:buChar char="u"/>
              <a:defRPr sz="2000" b="1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550g﹣110g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＝</a:t>
            </a:r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440g</a:t>
            </a:r>
            <a:endParaRPr lang="en-US" altLang="zh-CN" b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/>
      <p:bldP spid="102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3" name="文本框 32772"/>
          <p:cNvSpPr txBox="1"/>
          <p:nvPr/>
        </p:nvSpPr>
        <p:spPr>
          <a:xfrm>
            <a:off x="1144270" y="612775"/>
            <a:ext cx="975868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把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质量分数为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98%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的浓硫酸稀释为质量分数为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10%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的硫酸，需要水的质量是多少？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2774" name="文本框 32773"/>
          <p:cNvSpPr txBox="1"/>
          <p:nvPr/>
        </p:nvSpPr>
        <p:spPr>
          <a:xfrm>
            <a:off x="1395095" y="1692275"/>
            <a:ext cx="77041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</a:rPr>
              <a:t>[</a:t>
            </a:r>
            <a:r>
              <a:rPr lang="zh-CN" altLang="en-US" sz="3200" b="1">
                <a:solidFill>
                  <a:srgbClr val="FF3300"/>
                </a:solidFill>
                <a:latin typeface="Arial" panose="020b0604020202020204" pitchFamily="34" charset="0"/>
              </a:rPr>
              <a:t>分析</a:t>
            </a:r>
            <a:r>
              <a:rPr lang="en-US" altLang="zh-CN" sz="3200" b="1">
                <a:latin typeface="Arial" panose="020b0604020202020204" pitchFamily="34" charset="0"/>
              </a:rPr>
              <a:t>]  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溶液稀释前后，溶质的质量不变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2775" name="矩形 32774"/>
          <p:cNvSpPr/>
          <p:nvPr/>
        </p:nvSpPr>
        <p:spPr>
          <a:xfrm>
            <a:off x="1899920" y="2484438"/>
            <a:ext cx="557688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</a:rPr>
              <a:t>[</a:t>
            </a:r>
            <a:r>
              <a:rPr lang="zh-CN" altLang="en-US" sz="2800" b="1">
                <a:latin typeface="Arial" panose="020b0604020202020204" pitchFamily="34" charset="0"/>
              </a:rPr>
              <a:t>解</a:t>
            </a:r>
            <a:r>
              <a:rPr lang="en-US" altLang="zh-CN" sz="2800" b="1">
                <a:latin typeface="Arial" panose="020b0604020202020204" pitchFamily="34" charset="0"/>
              </a:rPr>
              <a:t>]   </a:t>
            </a:r>
            <a:r>
              <a:rPr lang="zh-CN" altLang="en-US" sz="2800" b="1">
                <a:latin typeface="Arial" panose="020b0604020202020204" pitchFamily="34" charset="0"/>
              </a:rPr>
              <a:t>设：稀释后溶液的质量为</a:t>
            </a:r>
            <a:r>
              <a:rPr lang="en-US" altLang="zh-CN" sz="2800" b="1">
                <a:solidFill>
                  <a:srgbClr val="FF3300"/>
                </a:solidFill>
                <a:latin typeface="Arial" panose="020b0604020202020204" pitchFamily="34" charset="0"/>
              </a:rPr>
              <a:t>X</a:t>
            </a:r>
            <a:r>
              <a:rPr lang="zh-CN" altLang="en-US" sz="2800" b="1">
                <a:latin typeface="Arial" panose="020b0604020202020204" pitchFamily="34" charset="0"/>
              </a:rPr>
              <a:t>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32776" name="矩形 32775"/>
          <p:cNvSpPr/>
          <p:nvPr/>
        </p:nvSpPr>
        <p:spPr>
          <a:xfrm>
            <a:off x="2763520" y="3205163"/>
            <a:ext cx="43926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100g × 98%  =  </a:t>
            </a:r>
            <a:r>
              <a:rPr lang="en-US" altLang="zh-CN" sz="2800" b="1">
                <a:solidFill>
                  <a:srgbClr val="FF3300"/>
                </a:solidFill>
                <a:latin typeface="Arial" panose="020b0604020202020204" pitchFamily="34" charset="0"/>
              </a:rPr>
              <a:t>X</a:t>
            </a:r>
            <a:r>
              <a:rPr lang="en-US" altLang="zh-CN" sz="2800" b="1">
                <a:latin typeface="Arial" panose="020b0604020202020204" pitchFamily="34" charset="0"/>
              </a:rPr>
              <a:t> × 10%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32777" name="矩形 32776"/>
          <p:cNvSpPr/>
          <p:nvPr/>
        </p:nvSpPr>
        <p:spPr>
          <a:xfrm>
            <a:off x="6076633" y="4068763"/>
            <a:ext cx="130333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</a:rPr>
              <a:t>= 980g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32778" name="矩形 32777"/>
          <p:cNvSpPr/>
          <p:nvPr/>
        </p:nvSpPr>
        <p:spPr>
          <a:xfrm>
            <a:off x="2692083" y="4789488"/>
            <a:ext cx="75961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</a:rPr>
              <a:t>需要水的质量 </a:t>
            </a:r>
            <a:r>
              <a:rPr lang="en-US" altLang="zh-CN" sz="2800" b="1">
                <a:latin typeface="Arial" panose="020b0604020202020204" pitchFamily="34" charset="0"/>
              </a:rPr>
              <a:t>= 980g - 100g = 880g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32779" name="矩形 32778"/>
          <p:cNvSpPr/>
          <p:nvPr/>
        </p:nvSpPr>
        <p:spPr>
          <a:xfrm>
            <a:off x="2692083" y="5437188"/>
            <a:ext cx="45529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latin typeface="Arial" panose="020b0604020202020204" pitchFamily="34" charset="0"/>
              </a:rPr>
              <a:t>答：需要水的质量为</a:t>
            </a:r>
            <a:r>
              <a:rPr lang="en-US" altLang="zh-CN" sz="2800" b="1">
                <a:latin typeface="Arial" panose="020b0604020202020204" pitchFamily="34" charset="0"/>
              </a:rPr>
              <a:t>880g</a:t>
            </a:r>
            <a:r>
              <a:rPr lang="zh-CN" altLang="en-US" sz="2800" b="1">
                <a:latin typeface="Arial" panose="020b0604020202020204" pitchFamily="34" charset="0"/>
              </a:rPr>
              <a:t>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grpSp>
        <p:nvGrpSpPr>
          <p:cNvPr id="32780" name="组合 32779"/>
          <p:cNvGrpSpPr/>
          <p:nvPr/>
        </p:nvGrpSpPr>
        <p:grpSpPr>
          <a:xfrm>
            <a:off x="3195320" y="3781425"/>
            <a:ext cx="3384550" cy="1017588"/>
            <a:chExt cx="1906" cy="556"/>
          </a:xfrm>
        </p:grpSpPr>
        <p:sp>
          <p:nvSpPr>
            <p:cNvPr id="32781" name="矩形 32780"/>
            <p:cNvSpPr/>
            <p:nvPr/>
          </p:nvSpPr>
          <p:spPr>
            <a:xfrm>
              <a:off x="0" y="136"/>
              <a:ext cx="1434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>
                  <a:solidFill>
                    <a:srgbClr val="FF3300"/>
                  </a:solidFill>
                  <a:latin typeface="Arial" panose="020b0604020202020204" pitchFamily="34" charset="0"/>
                </a:rPr>
                <a:t>X</a:t>
              </a:r>
              <a:r>
                <a:rPr lang="en-US" altLang="zh-CN" sz="2800" b="1">
                  <a:latin typeface="Arial" panose="020b0604020202020204" pitchFamily="34" charset="0"/>
                </a:rPr>
                <a:t> =</a:t>
              </a:r>
              <a:r>
                <a:rPr lang="en-US" altLang="zh-CN" sz="2800" b="1">
                  <a:solidFill>
                    <a:srgbClr val="FF3300"/>
                  </a:solidFill>
                  <a:latin typeface="Arial" panose="020b0604020202020204" pitchFamily="34" charset="0"/>
                </a:rPr>
                <a:t>    </a:t>
              </a:r>
              <a:endParaRPr lang="en-US" altLang="zh-CN" sz="2800" b="1">
                <a:solidFill>
                  <a:srgbClr val="FF33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782" name="文本框 32781"/>
            <p:cNvSpPr txBox="1"/>
            <p:nvPr/>
          </p:nvSpPr>
          <p:spPr>
            <a:xfrm>
              <a:off x="545" y="0"/>
              <a:ext cx="1361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</a:rPr>
                <a:t>100g ×</a:t>
              </a:r>
              <a:r>
                <a:rPr lang="en-US" altLang="zh-CN">
                  <a:latin typeface="Arial" panose="020b0604020202020204" pitchFamily="34" charset="0"/>
                </a:rPr>
                <a:t> </a:t>
              </a:r>
              <a:r>
                <a:rPr lang="en-US" altLang="zh-CN" sz="2800" b="1">
                  <a:latin typeface="Arial" panose="020b0604020202020204" pitchFamily="34" charset="0"/>
                </a:rPr>
                <a:t>98%</a:t>
              </a:r>
              <a:endParaRPr lang="en-US" altLang="zh-CN" sz="2800" b="1">
                <a:latin typeface="Arial" panose="020b0604020202020204" pitchFamily="34" charset="0"/>
              </a:endParaRPr>
            </a:p>
          </p:txBody>
        </p:sp>
        <p:sp>
          <p:nvSpPr>
            <p:cNvPr id="32783" name="文本框 32782"/>
            <p:cNvSpPr txBox="1"/>
            <p:nvPr/>
          </p:nvSpPr>
          <p:spPr>
            <a:xfrm>
              <a:off x="817" y="272"/>
              <a:ext cx="63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</a:rPr>
                <a:t>10%</a:t>
              </a:r>
              <a:endParaRPr lang="en-US" altLang="zh-CN" sz="2800" b="1">
                <a:latin typeface="Arial" panose="020b0604020202020204" pitchFamily="34" charset="0"/>
              </a:endParaRPr>
            </a:p>
          </p:txBody>
        </p:sp>
        <p:sp>
          <p:nvSpPr>
            <p:cNvPr id="32784" name="直接连接符 32783"/>
            <p:cNvSpPr/>
            <p:nvPr/>
          </p:nvSpPr>
          <p:spPr>
            <a:xfrm>
              <a:off x="499" y="318"/>
              <a:ext cx="1270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/>
      <p:bldP spid="32775" grpId="0"/>
      <p:bldP spid="32776" grpId="0"/>
      <p:bldP spid="32777" grpId="0"/>
      <p:bldP spid="32778" grpId="0"/>
      <p:bldP spid="327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9" name="矩形 16388"/>
          <p:cNvSpPr/>
          <p:nvPr>
            <p:custDataLst>
              <p:tags r:id="rId2"/>
            </p:custDataLst>
          </p:nvPr>
        </p:nvSpPr>
        <p:spPr>
          <a:xfrm>
            <a:off x="1203960" y="763588"/>
            <a:ext cx="91440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11.100g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某硫酸溶液恰好与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13g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锌完全反应，试计算这种硫酸中溶质的质量分数。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390" name="文本框 16389"/>
          <p:cNvSpPr txBox="1"/>
          <p:nvPr>
            <p:custDataLst>
              <p:tags r:id="rId3"/>
            </p:custDataLst>
          </p:nvPr>
        </p:nvSpPr>
        <p:spPr>
          <a:xfrm>
            <a:off x="2495550" y="1700530"/>
            <a:ext cx="66281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[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解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]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：设这种硫酸中溶质的质量为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X</a:t>
            </a:r>
            <a:endParaRPr lang="en-US" altLang="zh-CN" sz="28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391" name="文本框 16390"/>
          <p:cNvSpPr txBox="1"/>
          <p:nvPr>
            <p:custDataLst>
              <p:tags r:id="rId4"/>
            </p:custDataLst>
          </p:nvPr>
        </p:nvSpPr>
        <p:spPr>
          <a:xfrm>
            <a:off x="2711450" y="2133600"/>
            <a:ext cx="66281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Zn + H</a:t>
            </a:r>
            <a:r>
              <a:rPr lang="en-US" altLang="zh-CN" sz="3200" b="1" baseline="-250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SO</a:t>
            </a:r>
            <a:r>
              <a:rPr lang="en-US" altLang="zh-CN" sz="3200" b="1" baseline="-250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  =  ZnSO</a:t>
            </a:r>
            <a:r>
              <a:rPr lang="en-US" altLang="zh-CN" sz="3200" b="1" baseline="-250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 + H</a:t>
            </a:r>
            <a:r>
              <a:rPr lang="en-US" altLang="zh-CN" sz="3200" b="1" baseline="-250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↑</a:t>
            </a:r>
            <a:endParaRPr lang="en-US" altLang="zh-CN" sz="32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92" name="文本框 16391"/>
          <p:cNvSpPr txBox="1"/>
          <p:nvPr>
            <p:custDataLst>
              <p:tags r:id="rId5"/>
            </p:custDataLst>
          </p:nvPr>
        </p:nvSpPr>
        <p:spPr>
          <a:xfrm>
            <a:off x="2783205" y="2637155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65         98</a:t>
            </a:r>
            <a:endParaRPr lang="en-US" altLang="zh-CN" sz="28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93" name="文本框 16392"/>
          <p:cNvSpPr txBox="1"/>
          <p:nvPr>
            <p:custDataLst>
              <p:tags r:id="rId6"/>
            </p:custDataLst>
          </p:nvPr>
        </p:nvSpPr>
        <p:spPr>
          <a:xfrm>
            <a:off x="2711450" y="3068955"/>
            <a:ext cx="22104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13g        X</a:t>
            </a:r>
            <a:endParaRPr lang="en-US" altLang="zh-CN" sz="28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6394" name="组合 16393"/>
          <p:cNvGrpSpPr/>
          <p:nvPr/>
        </p:nvGrpSpPr>
        <p:grpSpPr>
          <a:xfrm>
            <a:off x="2783205" y="3645218"/>
            <a:ext cx="2016125" cy="882650"/>
            <a:chExt cx="1270" cy="556"/>
          </a:xfrm>
        </p:grpSpPr>
        <p:grpSp>
          <p:nvGrpSpPr>
            <p:cNvPr id="16395" name="组合 16394"/>
            <p:cNvGrpSpPr/>
            <p:nvPr/>
          </p:nvGrpSpPr>
          <p:grpSpPr>
            <a:xfrm>
              <a:off x="0" y="0"/>
              <a:ext cx="1270" cy="556"/>
              <a:chExt cx="1270" cy="556"/>
            </a:xfrm>
          </p:grpSpPr>
          <p:sp>
            <p:nvSpPr>
              <p:cNvPr id="16396" name="文本框 16395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0" y="227"/>
                <a:ext cx="1225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rPr>
                  <a:t>13g        X</a:t>
                </a:r>
                <a:endPara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397" name="文本框 1639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45" y="0"/>
                <a:ext cx="1225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rPr>
                  <a:t>65         98</a:t>
                </a:r>
                <a:endPara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398" name="直接连接符 16397"/>
              <p:cNvSpPr/>
              <p:nvPr>
                <p:custDataLst>
                  <p:tags r:id="rId9"/>
                </p:custDataLst>
              </p:nvPr>
            </p:nvSpPr>
            <p:spPr>
              <a:xfrm>
                <a:off x="45" y="272"/>
                <a:ext cx="408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399" name="直接连接符 16398"/>
              <p:cNvSpPr/>
              <p:nvPr>
                <p:custDataLst>
                  <p:tags r:id="rId10"/>
                </p:custDataLst>
              </p:nvPr>
            </p:nvSpPr>
            <p:spPr>
              <a:xfrm>
                <a:off x="816" y="272"/>
                <a:ext cx="408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16400" name="组合 16399"/>
            <p:cNvGrpSpPr/>
            <p:nvPr/>
          </p:nvGrpSpPr>
          <p:grpSpPr>
            <a:xfrm>
              <a:off x="544" y="227"/>
              <a:ext cx="226" cy="46"/>
              <a:chExt cx="226" cy="46"/>
            </a:xfrm>
          </p:grpSpPr>
          <p:sp>
            <p:nvSpPr>
              <p:cNvPr id="16401" name="直接连接符 16400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0"/>
                <a:ext cx="226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402" name="直接连接符 16401"/>
              <p:cNvSpPr/>
              <p:nvPr>
                <p:custDataLst>
                  <p:tags r:id="rId12"/>
                </p:custDataLst>
              </p:nvPr>
            </p:nvSpPr>
            <p:spPr>
              <a:xfrm>
                <a:off x="0" y="46"/>
                <a:ext cx="226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16403" name="组合 16402"/>
          <p:cNvGrpSpPr/>
          <p:nvPr/>
        </p:nvGrpSpPr>
        <p:grpSpPr>
          <a:xfrm>
            <a:off x="2495233" y="4670425"/>
            <a:ext cx="4248150" cy="939800"/>
            <a:chExt cx="2676" cy="592"/>
          </a:xfrm>
        </p:grpSpPr>
        <p:sp>
          <p:nvSpPr>
            <p:cNvPr id="16404" name="文本框 16403"/>
            <p:cNvSpPr txBox="1"/>
            <p:nvPr>
              <p:custDataLst>
                <p:tags r:id="rId13"/>
              </p:custDataLst>
            </p:nvPr>
          </p:nvSpPr>
          <p:spPr>
            <a:xfrm>
              <a:off x="0" y="136"/>
              <a:ext cx="2676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X =                    = 19.6</a:t>
              </a:r>
              <a:r>
                <a:rPr lang="en-US" altLang="zh-CN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g</a:t>
              </a:r>
              <a:endParaRPr lang="en-US" altLang="zh-CN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6405" name="组合 16404"/>
            <p:cNvGrpSpPr/>
            <p:nvPr/>
          </p:nvGrpSpPr>
          <p:grpSpPr>
            <a:xfrm>
              <a:off x="454" y="0"/>
              <a:ext cx="1406" cy="592"/>
              <a:chExt cx="1406" cy="592"/>
            </a:xfrm>
          </p:grpSpPr>
          <p:sp>
            <p:nvSpPr>
              <p:cNvPr id="16406" name="文本框 1640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0" y="0"/>
                <a:ext cx="1406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rPr>
                  <a:t>98 × 13g</a:t>
                </a:r>
                <a:endPara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407" name="直接连接符 16406"/>
              <p:cNvSpPr/>
              <p:nvPr>
                <p:custDataLst>
                  <p:tags r:id="rId15"/>
                </p:custDataLst>
              </p:nvPr>
            </p:nvSpPr>
            <p:spPr>
              <a:xfrm>
                <a:off x="0" y="318"/>
                <a:ext cx="1088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408" name="文本框 16407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18" y="263"/>
                <a:ext cx="409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rPr>
                  <a:t>65</a:t>
                </a:r>
                <a:endPara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6409" name="组合 16408"/>
          <p:cNvGrpSpPr/>
          <p:nvPr/>
        </p:nvGrpSpPr>
        <p:grpSpPr>
          <a:xfrm>
            <a:off x="1968500" y="5334953"/>
            <a:ext cx="7561263" cy="954087"/>
            <a:chExt cx="4763" cy="601"/>
          </a:xfrm>
        </p:grpSpPr>
        <p:sp>
          <p:nvSpPr>
            <p:cNvPr id="16410" name="文本框 16409"/>
            <p:cNvSpPr txBox="1"/>
            <p:nvPr>
              <p:custDataLst>
                <p:tags r:id="rId17"/>
              </p:custDataLst>
            </p:nvPr>
          </p:nvSpPr>
          <p:spPr>
            <a:xfrm>
              <a:off x="0" y="145"/>
              <a:ext cx="476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溶质的质量分数 </a:t>
              </a:r>
              <a:r>
                <a: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=            × 100% =19.6% </a:t>
              </a:r>
              <a:endParaRPr lang="en-US" altLang="zh-CN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6411" name="组合 16410"/>
            <p:cNvGrpSpPr/>
            <p:nvPr/>
          </p:nvGrpSpPr>
          <p:grpSpPr>
            <a:xfrm>
              <a:off x="1860" y="0"/>
              <a:ext cx="952" cy="601"/>
              <a:chExt cx="952" cy="601"/>
            </a:xfrm>
          </p:grpSpPr>
          <p:grpSp>
            <p:nvGrpSpPr>
              <p:cNvPr id="16412" name="组合 16411"/>
              <p:cNvGrpSpPr/>
              <p:nvPr/>
            </p:nvGrpSpPr>
            <p:grpSpPr>
              <a:xfrm>
                <a:off x="0" y="0"/>
                <a:ext cx="952" cy="329"/>
                <a:chExt cx="952" cy="329"/>
              </a:xfrm>
            </p:grpSpPr>
            <p:sp>
              <p:nvSpPr>
                <p:cNvPr id="16413" name="文本框 16412"/>
                <p:cNvSpPr txBox="1"/>
                <p:nvPr>
                  <p:custDataLst>
                    <p:tags r:id="rId18"/>
                  </p:custDataLst>
                </p:nvPr>
              </p:nvSpPr>
              <p:spPr>
                <a:xfrm>
                  <a:off x="0" y="0"/>
                  <a:ext cx="952" cy="3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800" b="1">
                      <a:solidFill>
                        <a:schemeClr val="accent1">
                          <a:lumMod val="75000"/>
                        </a:schemeClr>
                      </a:solidFill>
                      <a:latin typeface="Arial" panose="020b0604020202020204" pitchFamily="34" charset="0"/>
                    </a:rPr>
                    <a:t>19.6g</a:t>
                  </a:r>
                  <a:endPara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414" name="直接连接符 16413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45" y="318"/>
                  <a:ext cx="635" cy="0"/>
                </a:xfrm>
                <a:prstGeom prst="line">
                  <a:avLst/>
                </a:prstGeom>
                <a:ln w="2540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6415" name="文本框 16414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45" y="272"/>
                <a:ext cx="681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</a:rPr>
                  <a:t>100g</a:t>
                </a:r>
                <a:endParaRPr lang="en-US" altLang="zh-CN" sz="280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6416" name="文本框 16415"/>
          <p:cNvSpPr txBox="1"/>
          <p:nvPr>
            <p:custDataLst>
              <p:tags r:id="rId21"/>
            </p:custDataLst>
          </p:nvPr>
        </p:nvSpPr>
        <p:spPr>
          <a:xfrm>
            <a:off x="7475855" y="3502660"/>
            <a:ext cx="349377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答：这种硫酸溶液中溶质的质量分数为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19.6%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。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392" grpId="0"/>
      <p:bldP spid="16393" grpId="0"/>
      <p:bldP spid="164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3925" y="612775"/>
            <a:ext cx="1061275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12.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73g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质量分数为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20%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的盐酸溶液与足量的大理石反应，生成二氧化碳的质量的质量是多少？这些二氧化碳的体积（标准状况）是多少？（在标准状况下，二氧化碳的密度为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1.977 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g/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L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7654" name="文本框 27653"/>
          <p:cNvSpPr txBox="1"/>
          <p:nvPr>
            <p:custDataLst>
              <p:tags r:id="rId2"/>
            </p:custDataLst>
          </p:nvPr>
        </p:nvSpPr>
        <p:spPr>
          <a:xfrm>
            <a:off x="3576638" y="2085658"/>
            <a:ext cx="64087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/>
                </a:solidFill>
                <a:latin typeface="Arial" panose="020b0604020202020204" pitchFamily="34" charset="0"/>
              </a:rPr>
              <a:t>[</a:t>
            </a:r>
            <a:r>
              <a:rPr lang="zh-CN" altLang="en-US" sz="2800" b="1">
                <a:solidFill>
                  <a:schemeClr val="accent1"/>
                </a:solidFill>
                <a:latin typeface="Arial" panose="020b0604020202020204" pitchFamily="34" charset="0"/>
              </a:rPr>
              <a:t>解</a:t>
            </a:r>
            <a:r>
              <a:rPr lang="en-US" altLang="zh-CN" sz="2800" b="1">
                <a:solidFill>
                  <a:schemeClr val="accent1"/>
                </a:solidFill>
                <a:latin typeface="Arial" panose="020b0604020202020204" pitchFamily="34" charset="0"/>
              </a:rPr>
              <a:t>]</a:t>
            </a:r>
            <a:r>
              <a:rPr lang="zh-CN" altLang="en-US" sz="2800" b="1">
                <a:solidFill>
                  <a:schemeClr val="accent1"/>
                </a:solidFill>
                <a:latin typeface="Arial" panose="020b0604020202020204" pitchFamily="34" charset="0"/>
              </a:rPr>
              <a:t>：设生成二氧化碳的质量为</a:t>
            </a:r>
            <a:r>
              <a:rPr lang="en-US" altLang="zh-CN" sz="2800" b="1">
                <a:solidFill>
                  <a:schemeClr val="accent1"/>
                </a:solidFill>
                <a:latin typeface="Arial" panose="020b0604020202020204" pitchFamily="34" charset="0"/>
              </a:rPr>
              <a:t>X</a:t>
            </a:r>
            <a:endParaRPr lang="en-US" altLang="zh-CN" sz="2800" b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7655" name="文本框 27654"/>
          <p:cNvSpPr txBox="1"/>
          <p:nvPr>
            <p:custDataLst>
              <p:tags r:id="rId3"/>
            </p:custDataLst>
          </p:nvPr>
        </p:nvSpPr>
        <p:spPr>
          <a:xfrm>
            <a:off x="4368800" y="2519045"/>
            <a:ext cx="79565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1"/>
                </a:solidFill>
                <a:latin typeface="Arial" panose="020b0604020202020204" pitchFamily="34" charset="0"/>
              </a:rPr>
              <a:t>CaCO</a:t>
            </a:r>
            <a:r>
              <a:rPr lang="en-US" altLang="zh-CN" sz="3200" b="1" baseline="-25000">
                <a:solidFill>
                  <a:schemeClr val="accent1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200" b="1">
                <a:solidFill>
                  <a:schemeClr val="accent1"/>
                </a:solidFill>
                <a:latin typeface="Arial" panose="020b0604020202020204" pitchFamily="34" charset="0"/>
              </a:rPr>
              <a:t> +2 HCl =  CaCl</a:t>
            </a:r>
            <a:r>
              <a:rPr lang="en-US" altLang="zh-CN" sz="3200" b="1" baseline="-25000">
                <a:solidFill>
                  <a:schemeClr val="accent1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chemeClr val="accent1"/>
                </a:solidFill>
                <a:latin typeface="Arial" panose="020b0604020202020204" pitchFamily="34" charset="0"/>
              </a:rPr>
              <a:t>+ H</a:t>
            </a:r>
            <a:r>
              <a:rPr lang="en-US" altLang="zh-CN" sz="3200" b="1" baseline="-25000">
                <a:solidFill>
                  <a:schemeClr val="accent1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chemeClr val="accent1"/>
                </a:solidFill>
                <a:latin typeface="Arial" panose="020b0604020202020204" pitchFamily="34" charset="0"/>
              </a:rPr>
              <a:t>O+CO</a:t>
            </a:r>
            <a:r>
              <a:rPr lang="en-US" altLang="zh-CN" sz="3200" b="1" baseline="-25000">
                <a:solidFill>
                  <a:schemeClr val="accent1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chemeClr val="accent1"/>
                </a:solidFill>
                <a:latin typeface="Arial" panose="020b0604020202020204" pitchFamily="34" charset="0"/>
              </a:rPr>
              <a:t>↑</a:t>
            </a:r>
            <a:endParaRPr lang="en-US" altLang="zh-CN" sz="3200" b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7656" name="文本框 27655"/>
          <p:cNvSpPr txBox="1"/>
          <p:nvPr>
            <p:custDataLst>
              <p:tags r:id="rId4"/>
            </p:custDataLst>
          </p:nvPr>
        </p:nvSpPr>
        <p:spPr>
          <a:xfrm>
            <a:off x="4440238" y="3022283"/>
            <a:ext cx="669766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/>
                </a:solidFill>
                <a:latin typeface="Arial" panose="020b0604020202020204" pitchFamily="34" charset="0"/>
              </a:rPr>
              <a:t>100                                                     44</a:t>
            </a:r>
            <a:endParaRPr lang="en-US" altLang="zh-CN" sz="2800" b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文本框 27656"/>
          <p:cNvSpPr txBox="1"/>
          <p:nvPr>
            <p:custDataLst>
              <p:tags r:id="rId5"/>
            </p:custDataLst>
          </p:nvPr>
        </p:nvSpPr>
        <p:spPr>
          <a:xfrm>
            <a:off x="3937000" y="3454083"/>
            <a:ext cx="741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1"/>
                </a:solidFill>
                <a:latin typeface="Arial" panose="020b0604020202020204" pitchFamily="34" charset="0"/>
              </a:rPr>
              <a:t>73g × 20%                                              X</a:t>
            </a:r>
            <a:endParaRPr lang="en-US" altLang="zh-CN" sz="2800" b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27658" name="组合 27657"/>
          <p:cNvGrpSpPr/>
          <p:nvPr/>
        </p:nvGrpSpPr>
        <p:grpSpPr>
          <a:xfrm>
            <a:off x="4008438" y="4030345"/>
            <a:ext cx="3744912" cy="1528763"/>
            <a:chExt cx="1270" cy="963"/>
          </a:xfrm>
        </p:grpSpPr>
        <p:grpSp>
          <p:nvGrpSpPr>
            <p:cNvPr id="27659" name="组合 27658"/>
            <p:cNvGrpSpPr/>
            <p:nvPr/>
          </p:nvGrpSpPr>
          <p:grpSpPr>
            <a:xfrm>
              <a:off x="0" y="0"/>
              <a:ext cx="1270" cy="963"/>
              <a:chExt cx="1270" cy="963"/>
            </a:xfrm>
          </p:grpSpPr>
          <p:sp>
            <p:nvSpPr>
              <p:cNvPr id="27660" name="文本框 2765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0" y="227"/>
                <a:ext cx="1270" cy="7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73g × 20%           X                                 </a:t>
                </a:r>
                <a:endParaRPr lang="en-US" altLang="zh-CN" sz="2800" b="1">
                  <a:solidFill>
                    <a:schemeClr val="accent1"/>
                  </a:solidFill>
                  <a:latin typeface="Arial" panose="020b0604020202020204" pitchFamily="34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           x     =8.8g</a:t>
                </a:r>
                <a:endParaRPr lang="en-US" altLang="zh-CN" sz="2800" b="1">
                  <a:solidFill>
                    <a:schemeClr val="accen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661" name="文本框 2766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5" y="0"/>
                <a:ext cx="1225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  100                  44</a:t>
                </a:r>
                <a:endParaRPr lang="en-US" altLang="zh-CN" sz="2800" b="1">
                  <a:solidFill>
                    <a:schemeClr val="accen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662" name="直接连接符 27661"/>
              <p:cNvSpPr/>
              <p:nvPr>
                <p:custDataLst>
                  <p:tags r:id="rId8"/>
                </p:custDataLst>
              </p:nvPr>
            </p:nvSpPr>
            <p:spPr>
              <a:xfrm>
                <a:off x="45" y="272"/>
                <a:ext cx="408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63" name="直接连接符 27662"/>
              <p:cNvSpPr/>
              <p:nvPr>
                <p:custDataLst>
                  <p:tags r:id="rId9"/>
                </p:custDataLst>
              </p:nvPr>
            </p:nvSpPr>
            <p:spPr>
              <a:xfrm>
                <a:off x="816" y="272"/>
                <a:ext cx="408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27664" name="组合 27663"/>
            <p:cNvGrpSpPr/>
            <p:nvPr/>
          </p:nvGrpSpPr>
          <p:grpSpPr>
            <a:xfrm>
              <a:off x="544" y="227"/>
              <a:ext cx="226" cy="46"/>
              <a:chExt cx="226" cy="46"/>
            </a:xfrm>
          </p:grpSpPr>
          <p:sp>
            <p:nvSpPr>
              <p:cNvPr id="27665" name="直接连接符 27664"/>
              <p:cNvSpPr/>
              <p:nvPr>
                <p:custDataLst>
                  <p:tags r:id="rId10"/>
                </p:custDataLst>
              </p:nvPr>
            </p:nvSpPr>
            <p:spPr>
              <a:xfrm>
                <a:off x="0" y="0"/>
                <a:ext cx="226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66" name="直接连接符 27665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46"/>
                <a:ext cx="226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27673" name="组合 27672"/>
          <p:cNvGrpSpPr/>
          <p:nvPr/>
        </p:nvGrpSpPr>
        <p:grpSpPr>
          <a:xfrm>
            <a:off x="2623503" y="5273040"/>
            <a:ext cx="7561262" cy="1067908"/>
            <a:chExt cx="4763" cy="533"/>
          </a:xfrm>
        </p:grpSpPr>
        <p:sp>
          <p:nvSpPr>
            <p:cNvPr id="27674" name="文本框 27673"/>
            <p:cNvSpPr txBox="1"/>
            <p:nvPr>
              <p:custDataLst>
                <p:tags r:id="rId12"/>
              </p:custDataLst>
            </p:nvPr>
          </p:nvSpPr>
          <p:spPr>
            <a:xfrm>
              <a:off x="0" y="145"/>
              <a:ext cx="4763" cy="26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accent1"/>
                  </a:solidFill>
                  <a:latin typeface="Arial" panose="020b0604020202020204" pitchFamily="34" charset="0"/>
                </a:rPr>
                <a:t>二氧化碳的体积 </a:t>
              </a:r>
              <a:r>
                <a:rPr lang="en-US" altLang="zh-CN" sz="2800" b="1">
                  <a:solidFill>
                    <a:schemeClr val="accent1"/>
                  </a:solidFill>
                  <a:latin typeface="Arial" panose="020b0604020202020204" pitchFamily="34" charset="0"/>
                </a:rPr>
                <a:t>=                 =4.45L</a:t>
              </a:r>
              <a:endParaRPr lang="en-US" altLang="zh-CN" sz="280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7675" name="组合 27674"/>
            <p:cNvGrpSpPr/>
            <p:nvPr/>
          </p:nvGrpSpPr>
          <p:grpSpPr>
            <a:xfrm>
              <a:off x="1732" y="0"/>
              <a:ext cx="1080" cy="533"/>
              <a:chOff x="-128" y="0"/>
              <a:chExt cx="1080" cy="533"/>
            </a:xfrm>
          </p:grpSpPr>
          <p:grpSp>
            <p:nvGrpSpPr>
              <p:cNvPr id="27676" name="组合 27675"/>
              <p:cNvGrpSpPr/>
              <p:nvPr/>
            </p:nvGrpSpPr>
            <p:grpSpPr>
              <a:xfrm>
                <a:off x="0" y="0"/>
                <a:ext cx="952" cy="318"/>
                <a:chExt cx="952" cy="318"/>
              </a:xfrm>
            </p:grpSpPr>
            <p:sp>
              <p:nvSpPr>
                <p:cNvPr id="27677" name="文本框 27676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0" y="0"/>
                  <a:ext cx="952" cy="26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800" b="1">
                      <a:solidFill>
                        <a:schemeClr val="accent1"/>
                      </a:solidFill>
                      <a:latin typeface="Arial" panose="020b0604020202020204" pitchFamily="34" charset="0"/>
                    </a:rPr>
                    <a:t>8.8g</a:t>
                  </a:r>
                  <a:endPara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78" name="直接连接符 27677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5" y="318"/>
                  <a:ext cx="635" cy="0"/>
                </a:xfrm>
                <a:prstGeom prst="line">
                  <a:avLst/>
                </a:prstGeom>
                <a:ln w="2540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27679" name="文本框 27678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-128" y="272"/>
                <a:ext cx="1080" cy="2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1.977 </a:t>
                </a:r>
                <a:r>
                  <a:rPr lang="zh-CN" altLang="en-US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g/</a:t>
                </a:r>
                <a:r>
                  <a:rPr lang="en-US" altLang="zh-CN" sz="2800" b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L </a:t>
                </a:r>
                <a:endParaRPr lang="en-US" altLang="zh-CN" sz="2800" b="1">
                  <a:solidFill>
                    <a:schemeClr val="accent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6416" name="文本框 16415"/>
          <p:cNvSpPr txBox="1"/>
          <p:nvPr>
            <p:custDataLst>
              <p:tags r:id="rId16"/>
            </p:custDataLst>
          </p:nvPr>
        </p:nvSpPr>
        <p:spPr>
          <a:xfrm>
            <a:off x="8570595" y="5133340"/>
            <a:ext cx="29660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答：</a:t>
            </a:r>
            <a:r>
              <a:rPr lang="en-US" sz="28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----------</a:t>
            </a:r>
            <a:endParaRPr lang="en-US" sz="2800" b="1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  <p:bldP spid="27655" grpId="0"/>
      <p:bldP spid="27656" grpId="0"/>
      <p:bldP spid="27657" grpId="0"/>
      <p:bldP spid="1641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  <p:tag name="KSO_WM_UNIT_TABLE_BEAUTIFY" val="smartTable{062e4524-175c-4569-8b75-67b25ad30c19}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UNIT_TABLE_BEAUTIFY" val="smartTable{062e4524-175c-4569-8b75-67b25ad30c19}"/>
  <p:tag name="TABLE_ENDDRAG_ORIGIN_RECT" val="830*262"/>
  <p:tag name="TABLE_ENDDRAG_RECT" val="62*245*830*262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UNIT_TABLE_BEAUTIFY" val="smartTable{518a233d-177a-4e8a-826d-9c469d593f93}"/>
  <p:tag name="TABLE_ENDDRAG_ORIGIN_RECT" val="635*199"/>
  <p:tag name="TABLE_ENDDRAG_RECT" val="73*179*635*199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6075f1eb-981a-43ed-9d00-143c113ac2d0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138</Paragraphs>
  <Slides>22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3">
      <vt:lpstr>Arial</vt:lpstr>
      <vt:lpstr>Calibri</vt:lpstr>
      <vt:lpstr>微软雅黑</vt:lpstr>
      <vt:lpstr>Calibri Light</vt:lpstr>
      <vt:lpstr>华文彩云</vt:lpstr>
      <vt:lpstr>黑体</vt:lpstr>
      <vt:lpstr>Wingdings</vt:lpstr>
      <vt:lpstr>华文中宋</vt:lpstr>
      <vt:lpstr>Times New Roman</vt:lpstr>
      <vt:lpstr>宋体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2023-03-21T19:15:24.085</cp:lastPrinted>
  <dcterms:created xsi:type="dcterms:W3CDTF">2023-03-21T19:15:24Z</dcterms:created>
  <dcterms:modified xsi:type="dcterms:W3CDTF">2023-03-21T11:15:24Z</dcterms:modified>
</cp:coreProperties>
</file>