
<file path=[Content_Types].xml><?xml version="1.0" encoding="utf-8"?>
<Types xmlns="http://schemas.openxmlformats.org/package/2006/content-types">
  <Default Extension="rels" ContentType="application/vnd.openxmlformats-package.relationships+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NET 17.6-->
<p:presentation xmlns:r="http://schemas.openxmlformats.org/officeDocument/2006/relationships" xmlns:a="http://schemas.openxmlformats.org/drawingml/2006/main" xmlns:p="http://schemas.openxmlformats.org/presentationml/2006/main">
  <p:sldMasterIdLst>
    <p:sldMasterId id="2147483648" r:id="rId1"/>
  </p:sldMasterIdLst>
  <p:notesMasterIdLst>
    <p:notesMasterId r:id="rId2"/>
  </p:notesMasterIdLst>
  <p:sldIdLst>
    <p:sldId id="274" r:id="rId3"/>
    <p:sldId id="277" r:id="rId4"/>
    <p:sldId id="280" r:id="rId5"/>
    <p:sldId id="283" r:id="rId6"/>
    <p:sldId id="286" r:id="rId7"/>
    <p:sldId id="289" r:id="rId8"/>
    <p:sldId id="292" r:id="rId9"/>
    <p:sldId id="295" r:id="rId10"/>
    <p:sldId id="298" r:id="rId11"/>
    <p:sldId id="301" r:id="rId12"/>
    <p:sldId id="304" r:id="rId13"/>
    <p:sldId id="307" r:id="rId14"/>
    <p:sldId id="310" r:id="rId15"/>
    <p:sldId id="313" r:id="rId16"/>
    <p:sldId id="316" r:id="rId17"/>
    <p:sldId id="319" r:id="rId18"/>
    <p:sldId id="322" r:id="rId19"/>
    <p:sldId id="325" r:id="rId20"/>
    <p:sldId id="328" r:id="rId21"/>
    <p:sldId id="331" r:id="rId22"/>
    <p:sldId id="334" r:id="rId23"/>
    <p:sldId id="337" r:id="rId24"/>
    <p:sldId id="340" r:id="rId25"/>
    <p:sldId id="343" r:id="rId26"/>
    <p:sldId id="346" r:id="rId27"/>
    <p:sldId id="349" r:id="rId28"/>
    <p:sldId id="352" r:id="rId29"/>
    <p:sldId id="355" r:id="rId30"/>
    <p:sldId id="358" r:id="rId31"/>
    <p:sldId id="361" r:id="rId32"/>
    <p:sldId id="364" r:id="rId33"/>
    <p:sldId id="367" r:id="rId34"/>
  </p:sldIdLst>
  <p:sldSz cx="9144000" cy="5143500"/>
  <p:notesSz cx="6858000" cy="9144000"/>
  <p:custDataLst>
    <p:tags r:id="rId35"/>
  </p:custDataLst>
  <p:defaultTextStyle>
    <a:defPPr algn="l" rtl="0" eaLnBrk="0" hangingPunct="0">
      <a:defRPr kumimoji="0" lang="zh-CN"/>
    </a:defPPr>
    <a:lvl1pPr marL="0" indent="0" algn="l" defTabSz="914400" rtl="0" eaLnBrk="0" fontAlgn="base" hangingPunct="0">
      <a:lnSpc>
        <a:spcPct val="100000"/>
      </a:lnSpc>
      <a:spcBef>
        <a:spcPct val="0"/>
      </a:spcBef>
      <a:spcAft>
        <a:spcPct val="0"/>
      </a:spcAft>
      <a:buClrTx/>
      <a:buSzTx/>
      <a:buFontTx/>
      <a:buNone/>
      <a:defRPr kumimoji="0" sz="1800" b="0" i="0" u="none" baseline="0">
        <a:solidFill>
          <a:schemeClr val="tx1"/>
        </a:solidFill>
        <a:latin typeface="Arial" panose="020b060402020202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sz="1800" b="0" i="0" u="none" baseline="0">
        <a:solidFill>
          <a:schemeClr val="tx1"/>
        </a:solidFill>
        <a:latin typeface="Arial" panose="020b060402020202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sz="1800" b="0" i="0" u="none" baseline="0">
        <a:solidFill>
          <a:schemeClr val="tx1"/>
        </a:solidFill>
        <a:latin typeface="Arial" panose="020b060402020202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sz="1800" b="0" i="0" u="none" baseline="0">
        <a:solidFill>
          <a:schemeClr val="tx1"/>
        </a:solidFill>
        <a:latin typeface="Arial" panose="020b060402020202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sz="1800" b="0" i="0" u="none" baseline="0">
        <a:solidFill>
          <a:schemeClr val="tx1"/>
        </a:solidFill>
        <a:latin typeface="Arial" panose="020b0604020202020204" pitchFamily="34" charset="0"/>
        <a:ea typeface="宋体" panose="02010600030101010101" pitchFamily="2" charset="-122"/>
      </a:defRPr>
    </a:lvl5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r="http://schemas.openxmlformats.org/officeDocument/2006/relationships"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143" autoAdjust="0"/>
    <p:restoredTop sz="95154" autoAdjust="0"/>
  </p:normalViewPr>
  <p:slideViewPr>
    <p:cSldViewPr>
      <p:cViewPr varScale="1">
        <p:scale>
          <a:sx n="137" d="100"/>
          <a:sy n="137" d="100"/>
        </p:scale>
        <p:origin x="0" y="0"/>
      </p:cViewPr>
      <p:guideLst/>
    </p:cSldViewPr>
  </p:slideViewPr>
  <p:notesViewPr>
    <p:cSldViewPr>
      <p:cViewPr varScale="1">
        <p:scale>
          <a:sx n="1" d="100"/>
          <a:sy n="1" d="100"/>
        </p:scale>
        <p:origin x="0" y="0"/>
      </p:cViewPr>
      <p:guideLst/>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notesMaster" Target="notesMasters/notesMaster1.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 Type="http://schemas.openxmlformats.org/officeDocument/2006/relationships/slide" Target="slides/slide1.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tags" Target="tags/tag34.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heme" Target="theme/theme1.xml" /><Relationship Id="rId39" Type="http://schemas.openxmlformats.org/officeDocument/2006/relationships/tableStyles" Target="tableStyles.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6146" name="页眉占位符 1"/>
          <p:cNvSpPr>
            <a:spLocks noGrp="1"/>
          </p:cNvSpPr>
          <p:nvPr>
            <p:ph type="hdr" sz="quarter"/>
          </p:nvPr>
        </p:nvSpPr>
        <p:spPr>
          <a:xfrm>
            <a:off x="0" y="0"/>
            <a:ext cx="2971800" cy="457200"/>
          </a:xfrm>
          <a:prstGeom prst="rect">
            <a:avLst/>
          </a:prstGeom>
        </p:spPr>
        <p:txBody>
          <a:bodyPr rtlCol="0">
            <a:noAutofit/>
          </a:bodyPr>
          <a:lstStyle>
            <a:defPPr>
              <a:defRPr lang="zh-CN"/>
            </a:defPPr>
            <a:lvl1pPr marL="0" indent="0" algn="l" defTabSz="914400"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1pPr>
            <a:lvl2pPr marL="742950" indent="-28575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2pPr>
            <a:lvl3pPr marL="1143000" indent="-22860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3pPr>
            <a:lvl4pPr marL="1600200" indent="-22860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4pPr>
            <a:lvl5pPr marL="2057400" indent="-22860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5pPr>
            <a:lvl6pPr marL="2286000" algn="l" defTabSz="914400" rtl="0" eaLnBrk="1" latinLnBrk="0" hangingPunct="1">
              <a:defRPr lang="zh-CN" altLang="en-US" sz="1800" kern="1200">
                <a:solidFill>
                  <a:schemeClr val="tx1"/>
                </a:solidFill>
                <a:latin typeface="+mn-lt"/>
                <a:ea typeface="+mn-ea"/>
                <a:cs typeface="+mn-cs"/>
              </a:defRPr>
            </a:lvl6pPr>
            <a:lvl7pPr marL="2743200" algn="l" defTabSz="914400" rtl="0" eaLnBrk="1" latinLnBrk="0" hangingPunct="1">
              <a:defRPr lang="zh-CN" altLang="en-US" sz="1800" kern="1200">
                <a:solidFill>
                  <a:schemeClr val="tx1"/>
                </a:solidFill>
                <a:latin typeface="+mn-lt"/>
                <a:ea typeface="+mn-ea"/>
                <a:cs typeface="+mn-cs"/>
              </a:defRPr>
            </a:lvl7pPr>
            <a:lvl8pPr marL="3200400" algn="l" defTabSz="914400" rtl="0" eaLnBrk="1" latinLnBrk="0" hangingPunct="1">
              <a:defRPr lang="zh-CN" altLang="en-US" sz="1800" kern="1200">
                <a:solidFill>
                  <a:schemeClr val="tx1"/>
                </a:solidFill>
                <a:latin typeface="+mn-lt"/>
                <a:ea typeface="+mn-ea"/>
                <a:cs typeface="+mn-cs"/>
              </a:defRPr>
            </a:lvl8pPr>
            <a:lvl9pPr marL="3657600" algn="l" defTabSz="914400" rtl="0" eaLnBrk="1" latinLnBrk="0" hangingPunct="1">
              <a:defRPr lang="zh-CN" altLang="en-US" sz="1800" kern="1200">
                <a:solidFill>
                  <a:schemeClr val="tx1"/>
                </a:solidFill>
                <a:latin typeface="+mn-lt"/>
                <a:ea typeface="+mn-ea"/>
                <a:cs typeface="+mn-cs"/>
              </a:defRPr>
            </a:lvl9pPr>
          </a:lstStyle>
          <a:p>
            <a:pPr marL="0" lvl="0" indent="0" eaLnBrk="1" hangingPunct="1">
              <a:buFont typeface="Arial"/>
            </a:pPr>
            <a:endParaRPr lang="zh-CN" altLang="en-US" sz="1200">
              <a:latin typeface="Times New Roman" panose="02020603050405020304" pitchFamily="18" charset="0"/>
              <a:ea typeface="黑体" panose="02010609060101010101" pitchFamily="49" charset="-122"/>
            </a:endParaRPr>
          </a:p>
        </p:txBody>
      </p:sp>
      <p:sp>
        <p:nvSpPr>
          <p:cNvPr id="6147" name="日期占位符 2"/>
          <p:cNvSpPr>
            <a:spLocks noGrp="1"/>
          </p:cNvSpPr>
          <p:nvPr>
            <p:ph type="dt" idx="1"/>
          </p:nvPr>
        </p:nvSpPr>
        <p:spPr>
          <a:xfrm>
            <a:off x="3884612" y="0"/>
            <a:ext cx="2971800" cy="457200"/>
          </a:xfrm>
          <a:prstGeom prst="rect">
            <a:avLst/>
          </a:prstGeom>
        </p:spPr>
        <p:txBody>
          <a:bodyPr rtlCol="0">
            <a:noAutofit/>
          </a:bodyPr>
          <a:lstStyle>
            <a:defPPr>
              <a:defRPr lang="zh-CN"/>
            </a:defPPr>
            <a:lvl1pPr marL="0" indent="0" algn="l" defTabSz="914400"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1pPr>
            <a:lvl2pPr marL="742950" indent="-28575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2pPr>
            <a:lvl3pPr marL="1143000" indent="-22860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3pPr>
            <a:lvl4pPr marL="1600200" indent="-22860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4pPr>
            <a:lvl5pPr marL="2057400" indent="-22860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5pPr>
            <a:lvl6pPr marL="2286000" algn="l" defTabSz="914400" rtl="0" eaLnBrk="1" latinLnBrk="0" hangingPunct="1">
              <a:defRPr lang="zh-CN" altLang="en-US" sz="1800" kern="1200">
                <a:solidFill>
                  <a:schemeClr val="tx1"/>
                </a:solidFill>
                <a:latin typeface="+mn-lt"/>
                <a:ea typeface="+mn-ea"/>
                <a:cs typeface="+mn-cs"/>
              </a:defRPr>
            </a:lvl6pPr>
            <a:lvl7pPr marL="2743200" algn="l" defTabSz="914400" rtl="0" eaLnBrk="1" latinLnBrk="0" hangingPunct="1">
              <a:defRPr lang="zh-CN" altLang="en-US" sz="1800" kern="1200">
                <a:solidFill>
                  <a:schemeClr val="tx1"/>
                </a:solidFill>
                <a:latin typeface="+mn-lt"/>
                <a:ea typeface="+mn-ea"/>
                <a:cs typeface="+mn-cs"/>
              </a:defRPr>
            </a:lvl7pPr>
            <a:lvl8pPr marL="3200400" algn="l" defTabSz="914400" rtl="0" eaLnBrk="1" latinLnBrk="0" hangingPunct="1">
              <a:defRPr lang="zh-CN" altLang="en-US" sz="1800" kern="1200">
                <a:solidFill>
                  <a:schemeClr val="tx1"/>
                </a:solidFill>
                <a:latin typeface="+mn-lt"/>
                <a:ea typeface="+mn-ea"/>
                <a:cs typeface="+mn-cs"/>
              </a:defRPr>
            </a:lvl8pPr>
            <a:lvl9pPr marL="3657600" algn="l" defTabSz="914400" rtl="0" eaLnBrk="1" latinLnBrk="0" hangingPunct="1">
              <a:defRPr lang="zh-CN" altLang="en-US" sz="1800" kern="1200">
                <a:solidFill>
                  <a:schemeClr val="tx1"/>
                </a:solidFill>
                <a:latin typeface="+mn-lt"/>
                <a:ea typeface="+mn-ea"/>
                <a:cs typeface="+mn-cs"/>
              </a:defRPr>
            </a:lvl9pPr>
          </a:lstStyle>
          <a:p>
            <a:pPr marL="0" lvl="0" indent="0" algn="r" eaLnBrk="1" hangingPunct="1">
              <a:buFont typeface="Arial"/>
            </a:pPr>
            <a:endParaRPr lang="zh-CN" altLang="en-US" sz="1200">
              <a:latin typeface="Times New Roman" panose="02020603050405020304" pitchFamily="18" charset="0"/>
              <a:ea typeface="黑体" panose="02010609060101010101" pitchFamily="49" charset="-122"/>
            </a:endParaRPr>
          </a:p>
        </p:txBody>
      </p:sp>
      <p:sp>
        <p:nvSpPr>
          <p:cNvPr id="6148"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sp>
      <p:sp>
        <p:nvSpPr>
          <p:cNvPr id="6149" name="备注占位符 4"/>
          <p:cNvSpPr>
            <a:spLocks noGrp="1"/>
          </p:cNvSpPr>
          <p:nvPr>
            <p:ph type="body" sz="quarter" idx="3"/>
          </p:nvPr>
        </p:nvSpPr>
        <p:spPr>
          <a:xfrm>
            <a:off x="685800" y="4343400"/>
            <a:ext cx="5486400" cy="4114800"/>
          </a:xfrm>
          <a:prstGeom prst="rect">
            <a:avLst/>
          </a:prstGeom>
        </p:spPr>
        <p:txBody>
          <a:bodyPr rtlCol="0">
            <a:noAutofit/>
          </a:bodyPr>
          <a:lstStyle>
            <a:lvl1pPr marL="0" indent="0" algn="l" defTabSz="914400" rtl="0" eaLnBrk="0" fontAlgn="base" hangingPunct="0">
              <a:lnSpc>
                <a:spcPct val="100000"/>
              </a:lnSpc>
              <a:spcBef>
                <a:spcPct val="30000"/>
              </a:spcBef>
              <a:spcAft>
                <a:spcPct val="0"/>
              </a:spcAft>
              <a:buClrTx/>
              <a:buSzTx/>
              <a:buFontTx/>
              <a:buNone/>
              <a:defRPr kumimoji="0" lang="zh-CN" altLang="en-US" sz="1200" b="0" i="0" u="none" baseline="0">
                <a:solidFill>
                  <a:schemeClr val="tx1"/>
                </a:solidFill>
                <a:latin typeface="黑体" panose="02010609060101010101" pitchFamily="49" charset="-122"/>
                <a:ea typeface="黑体" panose="02010609060101010101" pitchFamily="49" charset="-122"/>
              </a:defRPr>
            </a:lvl1pPr>
            <a:lvl2pPr marL="457200" indent="0" algn="l" defTabSz="914400" rtl="0" eaLnBrk="0" fontAlgn="base" hangingPunct="0">
              <a:lnSpc>
                <a:spcPct val="100000"/>
              </a:lnSpc>
              <a:spcBef>
                <a:spcPct val="30000"/>
              </a:spcBef>
              <a:spcAft>
                <a:spcPct val="0"/>
              </a:spcAft>
              <a:buClrTx/>
              <a:buSzTx/>
              <a:buFontTx/>
              <a:buNone/>
              <a:defRPr kumimoji="0" lang="zh-CN" altLang="en-US" sz="1200" b="0" i="0" u="none" baseline="0">
                <a:solidFill>
                  <a:schemeClr val="tx1"/>
                </a:solidFill>
                <a:latin typeface="黑体" panose="02010609060101010101" pitchFamily="49" charset="-122"/>
                <a:ea typeface="黑体" panose="02010609060101010101" pitchFamily="49" charset="-122"/>
              </a:defRPr>
            </a:lvl2pPr>
            <a:lvl3pPr marL="914400" indent="0" algn="l" defTabSz="914400" rtl="0" eaLnBrk="0" fontAlgn="base" hangingPunct="0">
              <a:lnSpc>
                <a:spcPct val="100000"/>
              </a:lnSpc>
              <a:spcBef>
                <a:spcPct val="30000"/>
              </a:spcBef>
              <a:spcAft>
                <a:spcPct val="0"/>
              </a:spcAft>
              <a:buClrTx/>
              <a:buSzTx/>
              <a:buFontTx/>
              <a:buNone/>
              <a:defRPr kumimoji="0" lang="zh-CN" altLang="en-US" sz="1200" b="0" i="0" u="none" baseline="0">
                <a:solidFill>
                  <a:schemeClr val="tx1"/>
                </a:solidFill>
                <a:latin typeface="黑体" panose="02010609060101010101" pitchFamily="49" charset="-122"/>
                <a:ea typeface="黑体" panose="02010609060101010101" pitchFamily="49" charset="-122"/>
              </a:defRPr>
            </a:lvl3pPr>
            <a:lvl4pPr marL="1371600" indent="0" algn="l" defTabSz="914400" rtl="0" eaLnBrk="0" fontAlgn="base" hangingPunct="0">
              <a:lnSpc>
                <a:spcPct val="100000"/>
              </a:lnSpc>
              <a:spcBef>
                <a:spcPct val="30000"/>
              </a:spcBef>
              <a:spcAft>
                <a:spcPct val="0"/>
              </a:spcAft>
              <a:buClrTx/>
              <a:buSzTx/>
              <a:buFontTx/>
              <a:buNone/>
              <a:defRPr kumimoji="0" lang="zh-CN" altLang="en-US" sz="1200" b="0" i="0" u="none" baseline="0">
                <a:solidFill>
                  <a:schemeClr val="tx1"/>
                </a:solidFill>
                <a:latin typeface="黑体" panose="02010609060101010101" pitchFamily="49" charset="-122"/>
                <a:ea typeface="黑体" panose="02010609060101010101" pitchFamily="49" charset="-122"/>
              </a:defRPr>
            </a:lvl4pPr>
            <a:lvl5pPr marL="1828800" indent="0" algn="l" defTabSz="914400" rtl="0" eaLnBrk="0" fontAlgn="base" hangingPunct="0">
              <a:lnSpc>
                <a:spcPct val="100000"/>
              </a:lnSpc>
              <a:spcBef>
                <a:spcPct val="30000"/>
              </a:spcBef>
              <a:spcAft>
                <a:spcPct val="0"/>
              </a:spcAft>
              <a:buClrTx/>
              <a:buSzTx/>
              <a:buFontTx/>
              <a:buNone/>
              <a:defRPr kumimoji="0" lang="zh-CN" altLang="en-US" sz="1200" b="0" i="0" u="none" baseline="0">
                <a:solidFill>
                  <a:schemeClr val="tx1"/>
                </a:solidFill>
                <a:latin typeface="黑体" panose="02010609060101010101" pitchFamily="49" charset="-122"/>
                <a:ea typeface="黑体" panose="02010609060101010101" pitchFamily="49" charset="-122"/>
              </a:defRPr>
            </a:lvl5pPr>
          </a:lstStyle>
          <a:p>
            <a:pPr lvl="0"/>
            <a:r>
              <a:t>单击此处编辑母版文本样式</a:t>
            </a:r>
          </a:p>
          <a:p>
            <a:pPr lvl="1"/>
            <a:r>
              <a:t>第二级</a:t>
            </a:r>
          </a:p>
          <a:p>
            <a:pPr lvl="2"/>
            <a:r>
              <a:t>第三级</a:t>
            </a:r>
          </a:p>
          <a:p>
            <a:pPr lvl="3"/>
            <a:r>
              <a:t>第四级</a:t>
            </a:r>
          </a:p>
          <a:p>
            <a:pPr lvl="4"/>
            <a:r>
              <a:t>第五级</a:t>
            </a:r>
          </a:p>
        </p:txBody>
      </p:sp>
      <p:sp>
        <p:nvSpPr>
          <p:cNvPr id="6150" name="页脚占位符 5"/>
          <p:cNvSpPr>
            <a:spLocks noGrp="1"/>
          </p:cNvSpPr>
          <p:nvPr>
            <p:ph type="ftr" sz="quarter" idx="4"/>
          </p:nvPr>
        </p:nvSpPr>
        <p:spPr>
          <a:xfrm>
            <a:off x="0" y="8685212"/>
            <a:ext cx="2971800" cy="457200"/>
          </a:xfrm>
          <a:prstGeom prst="rect">
            <a:avLst/>
          </a:prstGeom>
        </p:spPr>
        <p:txBody>
          <a:bodyPr rtlCol="0" anchor="b" anchorCtr="0">
            <a:noAutofit/>
          </a:bodyPr>
          <a:lstStyle>
            <a:defPPr>
              <a:defRPr lang="zh-CN"/>
            </a:defPPr>
            <a:lvl1pPr marL="0" indent="0" algn="l" defTabSz="914400"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1pPr>
            <a:lvl2pPr marL="742950" indent="-28575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2pPr>
            <a:lvl3pPr marL="1143000" indent="-22860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3pPr>
            <a:lvl4pPr marL="1600200" indent="-22860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4pPr>
            <a:lvl5pPr marL="2057400" indent="-22860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5pPr>
            <a:lvl6pPr marL="2286000" algn="l" defTabSz="914400" rtl="0" eaLnBrk="1" latinLnBrk="0" hangingPunct="1">
              <a:defRPr lang="zh-CN" altLang="en-US" sz="1800" kern="1200">
                <a:solidFill>
                  <a:schemeClr val="tx1"/>
                </a:solidFill>
                <a:latin typeface="+mn-lt"/>
                <a:ea typeface="+mn-ea"/>
                <a:cs typeface="+mn-cs"/>
              </a:defRPr>
            </a:lvl6pPr>
            <a:lvl7pPr marL="2743200" algn="l" defTabSz="914400" rtl="0" eaLnBrk="1" latinLnBrk="0" hangingPunct="1">
              <a:defRPr lang="zh-CN" altLang="en-US" sz="1800" kern="1200">
                <a:solidFill>
                  <a:schemeClr val="tx1"/>
                </a:solidFill>
                <a:latin typeface="+mn-lt"/>
                <a:ea typeface="+mn-ea"/>
                <a:cs typeface="+mn-cs"/>
              </a:defRPr>
            </a:lvl7pPr>
            <a:lvl8pPr marL="3200400" algn="l" defTabSz="914400" rtl="0" eaLnBrk="1" latinLnBrk="0" hangingPunct="1">
              <a:defRPr lang="zh-CN" altLang="en-US" sz="1800" kern="1200">
                <a:solidFill>
                  <a:schemeClr val="tx1"/>
                </a:solidFill>
                <a:latin typeface="+mn-lt"/>
                <a:ea typeface="+mn-ea"/>
                <a:cs typeface="+mn-cs"/>
              </a:defRPr>
            </a:lvl8pPr>
            <a:lvl9pPr marL="3657600" algn="l" defTabSz="914400" rtl="0" eaLnBrk="1" latinLnBrk="0" hangingPunct="1">
              <a:defRPr lang="zh-CN" altLang="en-US" sz="1800" kern="1200">
                <a:solidFill>
                  <a:schemeClr val="tx1"/>
                </a:solidFill>
                <a:latin typeface="+mn-lt"/>
                <a:ea typeface="+mn-ea"/>
                <a:cs typeface="+mn-cs"/>
              </a:defRPr>
            </a:lvl9pPr>
          </a:lstStyle>
          <a:p>
            <a:pPr marL="0" lvl="0" indent="0" eaLnBrk="1" hangingPunct="1">
              <a:buFont typeface="Arial"/>
            </a:pPr>
            <a:endParaRPr lang="zh-CN" altLang="en-US" sz="1200">
              <a:latin typeface="Times New Roman" panose="02020603050405020304" pitchFamily="18" charset="0"/>
              <a:ea typeface="黑体" panose="02010609060101010101" pitchFamily="49" charset="-122"/>
            </a:endParaRPr>
          </a:p>
        </p:txBody>
      </p:sp>
      <p:sp>
        <p:nvSpPr>
          <p:cNvPr id="6151" name="灯片编号占位符 6"/>
          <p:cNvSpPr>
            <a:spLocks noGrp="1"/>
          </p:cNvSpPr>
          <p:nvPr>
            <p:ph type="sldNum" sz="quarter" idx="5"/>
          </p:nvPr>
        </p:nvSpPr>
        <p:spPr>
          <a:xfrm>
            <a:off x="3884612" y="8685212"/>
            <a:ext cx="2971800" cy="457200"/>
          </a:xfrm>
          <a:prstGeom prst="rect">
            <a:avLst/>
          </a:prstGeom>
        </p:spPr>
        <p:txBody>
          <a:bodyPr numCol="1" anchor="b" anchorCtr="0" compatLnSpc="1">
            <a:noAutofit/>
          </a:bodyPr>
          <a:lstStyle>
            <a:defPPr>
              <a:defRPr lang="zh-CN"/>
            </a:defPPr>
            <a:lvl1pPr marL="0" indent="0" algn="l" defTabSz="914400"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1pPr>
            <a:lvl2pPr marL="742950" indent="-28575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2pPr>
            <a:lvl3pPr marL="1143000" indent="-22860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3pPr>
            <a:lvl4pPr marL="1600200" indent="-22860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4pPr>
            <a:lvl5pPr marL="2057400" indent="-228600" algn="l" rtl="0" eaLnBrk="1" fontAlgn="base" latinLnBrk="0" hangingPunct="1">
              <a:lnSpc>
                <a:spcPct val="100000"/>
              </a:lnSpc>
              <a:spcBef>
                <a:spcPct val="0"/>
              </a:spcBef>
              <a:spcAft>
                <a:spcPct val="0"/>
              </a:spcAft>
              <a:buClrTx/>
              <a:buSzTx/>
              <a:buFontTx/>
              <a:buNone/>
              <a:defRPr kumimoji="0" lang="zh-CN" altLang="en-US" sz="1800" b="0" i="0" u="none" kern="1200" baseline="0">
                <a:solidFill>
                  <a:schemeClr val="tx1"/>
                </a:solidFill>
                <a:latin typeface="+mn-lt"/>
                <a:ea typeface="+mn-ea"/>
                <a:cs typeface="+mn-cs"/>
              </a:defRPr>
            </a:lvl5pPr>
            <a:lvl6pPr marL="2286000" algn="l" defTabSz="914400" rtl="0" eaLnBrk="1" latinLnBrk="0" hangingPunct="1">
              <a:defRPr lang="zh-CN" altLang="en-US" sz="1800" kern="1200">
                <a:solidFill>
                  <a:schemeClr val="tx1"/>
                </a:solidFill>
                <a:latin typeface="+mn-lt"/>
                <a:ea typeface="+mn-ea"/>
                <a:cs typeface="+mn-cs"/>
              </a:defRPr>
            </a:lvl6pPr>
            <a:lvl7pPr marL="2743200" algn="l" defTabSz="914400" rtl="0" eaLnBrk="1" latinLnBrk="0" hangingPunct="1">
              <a:defRPr lang="zh-CN" altLang="en-US" sz="1800" kern="1200">
                <a:solidFill>
                  <a:schemeClr val="tx1"/>
                </a:solidFill>
                <a:latin typeface="+mn-lt"/>
                <a:ea typeface="+mn-ea"/>
                <a:cs typeface="+mn-cs"/>
              </a:defRPr>
            </a:lvl7pPr>
            <a:lvl8pPr marL="3200400" algn="l" defTabSz="914400" rtl="0" eaLnBrk="1" latinLnBrk="0" hangingPunct="1">
              <a:defRPr lang="zh-CN" altLang="en-US" sz="1800" kern="1200">
                <a:solidFill>
                  <a:schemeClr val="tx1"/>
                </a:solidFill>
                <a:latin typeface="+mn-lt"/>
                <a:ea typeface="+mn-ea"/>
                <a:cs typeface="+mn-cs"/>
              </a:defRPr>
            </a:lvl8pPr>
            <a:lvl9pPr marL="3657600" algn="l" defTabSz="914400" rtl="0" eaLnBrk="1" latinLnBrk="0" hangingPunct="1">
              <a:defRPr lang="zh-CN" altLang="en-US" sz="1800" kern="1200">
                <a:solidFill>
                  <a:schemeClr val="tx1"/>
                </a:solidFill>
                <a:latin typeface="+mn-lt"/>
                <a:ea typeface="+mn-ea"/>
                <a:cs typeface="+mn-cs"/>
              </a:defRPr>
            </a:lvl9pPr>
          </a:lstStyle>
          <a:p>
            <a:pPr marL="0" lvl="0" indent="0" algn="r" eaLnBrk="1" hangingPunct="1">
              <a:buFont typeface="Arial"/>
              <a:buChar char="•"/>
            </a:pPr>
            <a:fld id="{C4BBD268-8457-4BA8-BA25-7DA6A6436489}" type="slidenum">
              <a:rPr lang="en-US" altLang="en-US" sz="1200">
                <a:latin typeface="Times New Roman" panose="02020603050405020304" pitchFamily="18" charset="0"/>
                <a:ea typeface="黑体" panose="02010609060101010101" pitchFamily="49" charset="-122"/>
              </a:rPr>
              <a:t/>
            </a:fld>
            <a:endParaRPr lang="en-US" altLang="en-US" sz="1200">
              <a:latin typeface="Times New Roman" panose="02020603050405020304" pitchFamily="18" charset="0"/>
              <a:ea typeface="黑体" panose="02010609060101010101" pitchFamily="49" charset="-122"/>
            </a:endParaRPr>
          </a:p>
        </p:txBody>
      </p:sp>
    </p:spTree>
  </p:cSld>
  <p:clrMap bg1="lt1" tx1="dk1" bg2="lt2" tx2="dk2" accent1="accent1" accent2="accent2" accent3="accent3" accent4="accent4" accent5="accent5" accent6="accent6" hlink="hlink" folHlink="folHlink"/>
  <p:notesStyle/>
</p:notesMaster>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1_标题和内容">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xfrm>
      </p:grpSpPr>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blipFill rotWithShape="0">
          <a:blip r:embed="rId3"/>
          <a:stretch>
            <a:fillRect/>
          </a:stretch>
        </a:blipFill>
        <a:effectLst/>
      </p:bgPr>
    </p:bg>
    <p:spTree>
      <p:nvGrpSpPr>
        <p:cNvPr id="1" name=""/>
        <p:cNvGrpSpPr/>
        <p:nvPr/>
      </p:nvGrpSpPr>
      <p:grpSpPr/>
      <p:pic>
        <p:nvPicPr>
          <p:cNvPr id="2" name="图片 1"/>
          <p:cNvPicPr>
            <a:picLocks noChangeAspect="1"/>
          </p:cNvPicPr>
          <p:nvPr userDrawn="1"/>
        </p:nvPicPr>
        <p:blipFill>
          <a:blip r:embed="rId2"/>
          <a:stretch>
            <a:fillRect/>
          </a:stretch>
        </p:blipFill>
        <p:spPr>
          <a:xfrm>
            <a:off x="0" y="-20320"/>
            <a:ext cx="9105900" cy="514413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Lst>
  <p:transition/>
  <p:timing/>
  <p:txStyles>
    <p:titleStyle>
      <a:lvl1pPr marL="0" indent="0" algn="ctr" defTabSz="914400" rtl="0" eaLnBrk="0" fontAlgn="base" hangingPunct="0">
        <a:lnSpc>
          <a:spcPct val="100000"/>
        </a:lnSpc>
        <a:spcBef>
          <a:spcPct val="0"/>
        </a:spcBef>
        <a:spcAft>
          <a:spcPct val="0"/>
        </a:spcAft>
        <a:buClrTx/>
        <a:buSzTx/>
        <a:buFontTx/>
        <a:buNone/>
        <a:defRPr kumimoji="0" sz="4400" b="0" i="0" u="none" baseline="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ea typeface="黑体" panose="02010609060101010101" pitchFamily="49" charset="-122"/>
        </a:defRPr>
      </a:lvl2pPr>
      <a:lvl3pPr algn="ctr" rtl="0" eaLnBrk="0" fontAlgn="base" hangingPunct="0">
        <a:spcBef>
          <a:spcPct val="0"/>
        </a:spcBef>
        <a:spcAft>
          <a:spcPct val="0"/>
        </a:spcAft>
        <a:defRPr sz="4400">
          <a:solidFill>
            <a:schemeClr val="tx2"/>
          </a:solidFill>
          <a:latin typeface="Times New Roman" panose="02020603050405020304" pitchFamily="18" charset="0"/>
          <a:ea typeface="黑体" panose="02010609060101010101" pitchFamily="49" charset="-122"/>
        </a:defRPr>
      </a:lvl3pPr>
      <a:lvl4pPr algn="ctr" rtl="0" eaLnBrk="0" fontAlgn="base" hangingPunct="0">
        <a:spcBef>
          <a:spcPct val="0"/>
        </a:spcBef>
        <a:spcAft>
          <a:spcPct val="0"/>
        </a:spcAft>
        <a:defRPr sz="4400">
          <a:solidFill>
            <a:schemeClr val="tx2"/>
          </a:solidFill>
          <a:latin typeface="Times New Roman" panose="02020603050405020304" pitchFamily="18" charset="0"/>
          <a:ea typeface="黑体" panose="02010609060101010101" pitchFamily="49" charset="-122"/>
        </a:defRPr>
      </a:lvl4pPr>
      <a:lvl5pPr algn="ctr" rtl="0" eaLnBrk="0" fontAlgn="base" hangingPunct="0">
        <a:spcBef>
          <a:spcPct val="0"/>
        </a:spcBef>
        <a:spcAft>
          <a:spcPct val="0"/>
        </a:spcAft>
        <a:defRPr sz="4400">
          <a:solidFill>
            <a:schemeClr val="tx2"/>
          </a:solidFill>
          <a:latin typeface="Times New Roman" panose="02020603050405020304" pitchFamily="18" charset="0"/>
          <a:ea typeface="黑体" panose="02010609060101010101" pitchFamily="49" charset="-122"/>
        </a:defRPr>
      </a:lvl5pPr>
      <a:lvl6pPr marL="4572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defTabSz="914400" rtl="0" eaLnBrk="0" fontAlgn="base" hangingPunct="0">
        <a:lnSpc>
          <a:spcPct val="100000"/>
        </a:lnSpc>
        <a:spcBef>
          <a:spcPct val="20000"/>
        </a:spcBef>
        <a:spcAft>
          <a:spcPct val="0"/>
        </a:spcAft>
        <a:buClrTx/>
        <a:buSzTx/>
        <a:buFontTx/>
        <a:buChar char="•"/>
        <a:defRPr kumimoji="0" sz="3200" b="0" i="0" u="none"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Tx/>
        <a:buChar char="–"/>
        <a:defRPr kumimoji="0" sz="2800" b="0" i="0" u="none" baseline="0">
          <a:solidFill>
            <a:schemeClr val="tx1"/>
          </a:solidFill>
          <a:latin typeface="+mn-lt"/>
          <a:ea typeface="+mn-ea"/>
        </a:defRPr>
      </a:lvl2pPr>
      <a:lvl3pPr marL="1143000" indent="-228600" algn="l" defTabSz="914400" rtl="0" eaLnBrk="0" fontAlgn="base" hangingPunct="0">
        <a:lnSpc>
          <a:spcPct val="100000"/>
        </a:lnSpc>
        <a:spcBef>
          <a:spcPct val="20000"/>
        </a:spcBef>
        <a:spcAft>
          <a:spcPct val="0"/>
        </a:spcAft>
        <a:buClrTx/>
        <a:buSzTx/>
        <a:buFontTx/>
        <a:buChar char="•"/>
        <a:defRPr kumimoji="0" sz="2400" b="0" i="0" u="none" baseline="0">
          <a:solidFill>
            <a:schemeClr val="tx1"/>
          </a:solidFill>
          <a:latin typeface="+mn-lt"/>
          <a:ea typeface="+mn-ea"/>
        </a:defRPr>
      </a:lvl3pPr>
      <a:lvl4pPr marL="1600200" indent="-228600" algn="l" defTabSz="914400" rtl="0" eaLnBrk="0" fontAlgn="base" hangingPunct="0">
        <a:lnSpc>
          <a:spcPct val="100000"/>
        </a:lnSpc>
        <a:spcBef>
          <a:spcPct val="20000"/>
        </a:spcBef>
        <a:spcAft>
          <a:spcPct val="0"/>
        </a:spcAft>
        <a:buClrTx/>
        <a:buSzTx/>
        <a:buFontTx/>
        <a:buChar char="–"/>
        <a:defRPr kumimoji="0" sz="2000" b="0" i="0" u="none" baseline="0">
          <a:solidFill>
            <a:schemeClr val="tx1"/>
          </a:solidFill>
          <a:latin typeface="+mn-lt"/>
          <a:ea typeface="+mn-ea"/>
        </a:defRPr>
      </a:lvl4pPr>
      <a:lvl5pPr marL="2057400" indent="-228600" algn="l" defTabSz="914400" rtl="0" eaLnBrk="0" fontAlgn="base" hangingPunct="0">
        <a:lnSpc>
          <a:spcPct val="100000"/>
        </a:lnSpc>
        <a:spcBef>
          <a:spcPct val="20000"/>
        </a:spcBef>
        <a:spcAft>
          <a:spcPct val="0"/>
        </a:spcAft>
        <a:buClrTx/>
        <a:buSzTx/>
        <a:buFontTx/>
        <a:buChar char="»"/>
        <a:defRPr kumimoji="0" sz="2000" b="0" i="0" u="none" baseline="0">
          <a:solidFill>
            <a:schemeClr val="tx1"/>
          </a:solidFill>
          <a:latin typeface="+mn-lt"/>
          <a:ea typeface="+mn-ea"/>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p:bodyStyle>
    <p:otherStyle>
      <a:defPPr>
        <a:defRPr lang="zh-CN"/>
      </a:defPPr>
      <a:lvl1pPr marL="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3.xml" /><Relationship Id="rId3" Type="http://schemas.openxmlformats.org/officeDocument/2006/relationships/tags" Target="../tags/tag4.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5.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6.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7.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8.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9.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0.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1.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2.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3.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4.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5.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6.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7.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8.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9.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0.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1.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2.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png" /><Relationship Id="rId3" Type="http://schemas.openxmlformats.org/officeDocument/2006/relationships/tags" Target="../tags/tag23.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4.png" /><Relationship Id="rId3" Type="http://schemas.openxmlformats.org/officeDocument/2006/relationships/tags" Target="../tags/tag24.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png" /><Relationship Id="rId3" Type="http://schemas.openxmlformats.org/officeDocument/2006/relationships/image" Target="../media/image6.png" /><Relationship Id="rId4" Type="http://schemas.openxmlformats.org/officeDocument/2006/relationships/tags" Target="../tags/tag25.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6.xm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7.xm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7.png" /><Relationship Id="rId3" Type="http://schemas.openxmlformats.org/officeDocument/2006/relationships/tags" Target="../tags/tag28.xm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8.png" /><Relationship Id="rId3" Type="http://schemas.openxmlformats.org/officeDocument/2006/relationships/tags" Target="../tags/tag29.xml"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30.xml"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9.png" /><Relationship Id="rId3" Type="http://schemas.openxmlformats.org/officeDocument/2006/relationships/tags" Target="../tags/tag31.xml"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0.png" /><Relationship Id="rId3" Type="http://schemas.openxmlformats.org/officeDocument/2006/relationships/tags" Target="../tags/tag32.xml"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1.png" /><Relationship Id="rId3" Type="http://schemas.openxmlformats.org/officeDocument/2006/relationships/tags" Target="../tags/tag33.xm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圆角矩形 2"/>
          <p:cNvSpPr/>
          <p:nvPr/>
        </p:nvSpPr>
        <p:spPr>
          <a:xfrm>
            <a:off x="1817846" y="2169319"/>
            <a:ext cx="524827" cy="452914"/>
          </a:xfrm>
          <a:prstGeom prst="roundRect">
            <a:avLst/>
          </a:prstGeom>
          <a:solidFill>
            <a:srgbClr val="EAD9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r>
              <a:rPr lang="en-US" altLang="zh-CN" sz="1800"/>
              <a:t>01</a:t>
            </a:r>
          </a:p>
        </p:txBody>
      </p:sp>
      <p:sp>
        <p:nvSpPr>
          <p:cNvPr id="4" name="文本框 3"/>
          <p:cNvSpPr txBox="1"/>
          <p:nvPr/>
        </p:nvSpPr>
        <p:spPr>
          <a:xfrm>
            <a:off x="2622233" y="2172176"/>
            <a:ext cx="2861310" cy="483870"/>
          </a:xfrm>
          <a:prstGeom prst="rect">
            <a:avLst/>
          </a:prstGeom>
          <a:noFill/>
        </p:spPr>
        <p:txBody>
          <a:bodyPr wrap="square" rtlCol="0">
            <a:spAutoFit/>
          </a:bodyPr>
          <a:lstStyle>
            <a:defPPr algn="l" rtl="0" eaLnBrk="1" hangingPunct="0">
              <a:defRPr kumimoji="0" lang="zh-CN"/>
            </a:defPPr>
          </a:lstStyle>
          <a:p>
            <a:r>
              <a:rPr lang="zh-CN" altLang="en-US" sz="2700"/>
              <a:t>考点解读</a:t>
            </a:r>
          </a:p>
        </p:txBody>
      </p:sp>
      <p:sp>
        <p:nvSpPr>
          <p:cNvPr id="5" name="圆角矩形 4"/>
          <p:cNvSpPr/>
          <p:nvPr/>
        </p:nvSpPr>
        <p:spPr>
          <a:xfrm>
            <a:off x="1817846" y="2761774"/>
            <a:ext cx="524827" cy="452914"/>
          </a:xfrm>
          <a:prstGeom prst="roundRect">
            <a:avLst/>
          </a:prstGeom>
          <a:solidFill>
            <a:srgbClr val="EAD9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r>
              <a:rPr lang="en-US" altLang="zh-CN" sz="1800"/>
              <a:t>02</a:t>
            </a:r>
          </a:p>
        </p:txBody>
      </p:sp>
      <p:sp>
        <p:nvSpPr>
          <p:cNvPr id="6" name="圆角矩形 5"/>
          <p:cNvSpPr/>
          <p:nvPr/>
        </p:nvSpPr>
        <p:spPr>
          <a:xfrm>
            <a:off x="1817846" y="3417094"/>
            <a:ext cx="524827" cy="452914"/>
          </a:xfrm>
          <a:prstGeom prst="roundRect">
            <a:avLst/>
          </a:prstGeom>
          <a:solidFill>
            <a:srgbClr val="EAD9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r>
              <a:rPr lang="en-US" altLang="zh-CN" sz="1800"/>
              <a:t>03</a:t>
            </a:r>
          </a:p>
        </p:txBody>
      </p:sp>
      <p:sp>
        <p:nvSpPr>
          <p:cNvPr id="7" name="圆角矩形 6"/>
          <p:cNvSpPr/>
          <p:nvPr/>
        </p:nvSpPr>
        <p:spPr>
          <a:xfrm>
            <a:off x="1817846" y="4143851"/>
            <a:ext cx="524827" cy="452914"/>
          </a:xfrm>
          <a:prstGeom prst="roundRect">
            <a:avLst/>
          </a:prstGeom>
          <a:solidFill>
            <a:srgbClr val="EAD9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r>
              <a:rPr lang="en-US" altLang="zh-CN" sz="1800"/>
              <a:t>04</a:t>
            </a:r>
          </a:p>
        </p:txBody>
      </p:sp>
      <p:sp>
        <p:nvSpPr>
          <p:cNvPr id="9" name="文本框 8"/>
          <p:cNvSpPr txBox="1"/>
          <p:nvPr/>
        </p:nvSpPr>
        <p:spPr>
          <a:xfrm>
            <a:off x="2572226" y="2761774"/>
            <a:ext cx="2861310" cy="483870"/>
          </a:xfrm>
          <a:prstGeom prst="rect">
            <a:avLst/>
          </a:prstGeom>
          <a:noFill/>
        </p:spPr>
        <p:txBody>
          <a:bodyPr wrap="square" rtlCol="0">
            <a:spAutoFit/>
          </a:bodyPr>
          <a:lstStyle>
            <a:defPPr algn="l" rtl="0" eaLnBrk="1" hangingPunct="0">
              <a:defRPr kumimoji="0" lang="zh-CN"/>
            </a:defPPr>
          </a:lstStyle>
          <a:p>
            <a:r>
              <a:rPr lang="zh-CN" altLang="en-US" sz="2700"/>
              <a:t>考点梳理</a:t>
            </a:r>
          </a:p>
        </p:txBody>
      </p:sp>
      <p:sp>
        <p:nvSpPr>
          <p:cNvPr id="10" name="文本框 9"/>
          <p:cNvSpPr txBox="1"/>
          <p:nvPr/>
        </p:nvSpPr>
        <p:spPr>
          <a:xfrm>
            <a:off x="2572226" y="3386138"/>
            <a:ext cx="2861310" cy="483870"/>
          </a:xfrm>
          <a:prstGeom prst="rect">
            <a:avLst/>
          </a:prstGeom>
          <a:noFill/>
        </p:spPr>
        <p:txBody>
          <a:bodyPr wrap="square" rtlCol="0">
            <a:spAutoFit/>
          </a:bodyPr>
          <a:lstStyle>
            <a:defPPr algn="l" rtl="0" eaLnBrk="1" hangingPunct="0">
              <a:defRPr kumimoji="0" lang="zh-CN"/>
            </a:defPPr>
          </a:lstStyle>
          <a:p>
            <a:r>
              <a:rPr lang="zh-CN" altLang="en-US" sz="2700"/>
              <a:t>真题剖析</a:t>
            </a:r>
          </a:p>
        </p:txBody>
      </p:sp>
      <p:sp>
        <p:nvSpPr>
          <p:cNvPr id="12" name="文本框 11"/>
          <p:cNvSpPr txBox="1"/>
          <p:nvPr/>
        </p:nvSpPr>
        <p:spPr>
          <a:xfrm>
            <a:off x="2622233" y="4112895"/>
            <a:ext cx="2861310" cy="483870"/>
          </a:xfrm>
          <a:prstGeom prst="rect">
            <a:avLst/>
          </a:prstGeom>
          <a:noFill/>
        </p:spPr>
        <p:txBody>
          <a:bodyPr wrap="square" rtlCol="0">
            <a:spAutoFit/>
          </a:bodyPr>
          <a:lstStyle>
            <a:defPPr algn="l" rtl="0" eaLnBrk="1" hangingPunct="0">
              <a:defRPr kumimoji="0" lang="zh-CN"/>
            </a:defPPr>
          </a:lstStyle>
          <a:p>
            <a:r>
              <a:rPr lang="zh-CN" altLang="en-US" sz="2700"/>
              <a:t>实战提分</a:t>
            </a:r>
          </a:p>
        </p:txBody>
      </p:sp>
      <p:sp>
        <p:nvSpPr>
          <p:cNvPr id="11" name="矩形 10"/>
          <p:cNvSpPr/>
          <p:nvPr/>
        </p:nvSpPr>
        <p:spPr>
          <a:xfrm>
            <a:off x="-218122" y="993457"/>
            <a:ext cx="7439501" cy="1100614"/>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r>
              <a:rPr lang="zh-CN" altLang="en-US" sz="3000" b="1">
                <a:solidFill>
                  <a:schemeClr val="tx1">
                    <a:lumMod val="95000"/>
                    <a:lumOff val="5000"/>
                  </a:schemeClr>
                </a:solidFill>
                <a:latin typeface="华文仿宋" panose="02010600040101010101" charset="-122"/>
                <a:ea typeface="华文仿宋" panose="02010600040101010101" charset="-122"/>
                <a:cs typeface="华文仿宋" panose="02010600040101010101" charset="-122"/>
              </a:rPr>
              <a:t> </a:t>
            </a:r>
            <a:r>
              <a:rPr lang="zh-CN" altLang="en-US" sz="4050" b="1">
                <a:solidFill>
                  <a:schemeClr val="tx1"/>
                </a:solidFill>
                <a:latin typeface="华文仿宋" panose="02010600040101010101" charset="-122"/>
                <a:ea typeface="华文仿宋" panose="02010600040101010101" charset="-122"/>
                <a:cs typeface="华文仿宋" panose="02010600040101010101" charset="-122"/>
              </a:rPr>
              <a:t>第七章  我们邻近的地区和国家</a:t>
            </a:r>
          </a:p>
        </p:txBody>
      </p:sp>
      <p:sp>
        <p:nvSpPr>
          <p:cNvPr id="2" name="矩形 1"/>
          <p:cNvSpPr/>
          <p:nvPr/>
        </p:nvSpPr>
        <p:spPr>
          <a:xfrm>
            <a:off x="2502694" y="2164080"/>
            <a:ext cx="2415064" cy="500062"/>
          </a:xfrm>
          <a:prstGeom prst="rect">
            <a:avLst/>
          </a:prstGeom>
          <a:noFill/>
          <a:ln w="349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sz="2400" b="1">
              <a:solidFill>
                <a:schemeClr val="tx1"/>
              </a:solidFill>
            </a:endParaRPr>
          </a:p>
        </p:txBody>
      </p:sp>
      <p:sp>
        <p:nvSpPr>
          <p:cNvPr id="8" name="矩形 7"/>
          <p:cNvSpPr/>
          <p:nvPr/>
        </p:nvSpPr>
        <p:spPr>
          <a:xfrm>
            <a:off x="2502694" y="2762250"/>
            <a:ext cx="2415064" cy="500062"/>
          </a:xfrm>
          <a:prstGeom prst="rect">
            <a:avLst/>
          </a:prstGeom>
          <a:noFill/>
          <a:ln w="349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sz="2400" b="1">
              <a:solidFill>
                <a:schemeClr val="tx1"/>
              </a:solidFill>
            </a:endParaRPr>
          </a:p>
        </p:txBody>
      </p:sp>
      <p:sp>
        <p:nvSpPr>
          <p:cNvPr id="13" name="矩形 12"/>
          <p:cNvSpPr/>
          <p:nvPr/>
        </p:nvSpPr>
        <p:spPr>
          <a:xfrm>
            <a:off x="2502694" y="3437572"/>
            <a:ext cx="2415064" cy="500062"/>
          </a:xfrm>
          <a:prstGeom prst="rect">
            <a:avLst/>
          </a:prstGeom>
          <a:noFill/>
          <a:ln w="349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sz="2400" b="1">
              <a:solidFill>
                <a:schemeClr val="tx1"/>
              </a:solidFill>
            </a:endParaRPr>
          </a:p>
        </p:txBody>
      </p:sp>
      <p:sp>
        <p:nvSpPr>
          <p:cNvPr id="14" name="矩形 13"/>
          <p:cNvSpPr/>
          <p:nvPr/>
        </p:nvSpPr>
        <p:spPr>
          <a:xfrm>
            <a:off x="2502694" y="4112895"/>
            <a:ext cx="2415064" cy="500062"/>
          </a:xfrm>
          <a:prstGeom prst="rect">
            <a:avLst/>
          </a:prstGeom>
          <a:noFill/>
          <a:ln w="349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sz="2400" b="1">
              <a:solidFill>
                <a:schemeClr val="tx1"/>
              </a:solidFill>
            </a:endParaRP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noFill/>
        <a:effectLst/>
      </p:bgPr>
    </p:bg>
    <p:spTree>
      <p:nvGrpSpPr>
        <p:cNvPr id="1" name=""/>
        <p:cNvGrpSpPr/>
        <p:nvPr/>
      </p:nvGrpSpPr>
      <p:grpSpPr>
        <a:xfrm>
          <a:off x="0" y="0"/>
          <a:ext cx="0" cy="0"/>
        </a:xfrm>
      </p:grpSpPr>
      <p:sp>
        <p:nvSpPr>
          <p:cNvPr id="2" name="文本占位符 1"/>
          <p:cNvSpPr>
            <a:spLocks noGrp="1"/>
          </p:cNvSpPr>
          <p:nvPr>
            <p:ph type="body" idx="1"/>
          </p:nvPr>
        </p:nvSpPr>
        <p:spPr/>
        <p:txBody>
          <a:bodyPr/>
          <a:lstStyle/>
          <a:p>
            <a:r>
              <a:rPr lang="en-US" altLang="zh-CN" sz="3200">
                <a:solidFill>
                  <a:srgbClr val="EAD900">
                    <a:lumMod val="75000"/>
                  </a:srgbClr>
                </a:solidFill>
                <a:cs typeface="+mn-ea"/>
                <a:sym typeface="+mn-ea"/>
              </a:rPr>
              <a:t>01</a:t>
            </a:r>
            <a:endParaRPr lang="en-US" altLang="zh-CN" sz="3200">
              <a:solidFill>
                <a:srgbClr val="FFBA55"/>
              </a:solidFill>
              <a:cs typeface="+mn-ea"/>
              <a:sym typeface="+mn-ea"/>
            </a:endParaRPr>
          </a:p>
        </p:txBody>
      </p:sp>
      <p:sp>
        <p:nvSpPr>
          <p:cNvPr id="3" name="标题 2"/>
          <p:cNvSpPr>
            <a:spLocks noGrp="1"/>
          </p:cNvSpPr>
          <p:nvPr/>
        </p:nvSpPr>
        <p:spPr>
          <a:xfrm>
            <a:off x="737712" y="2933947"/>
            <a:ext cx="7886700" cy="1043677"/>
          </a:xfrm>
          <a:prstGeom prst="rect">
            <a:avLst/>
          </a:prstGeom>
        </p:spPr>
        <p:txBody>
          <a:bodyPr vert="horz" lIns="68580" tIns="34290" rIns="68580" bIns="34290" rtlCol="0" anchor="ctr">
            <a:normAutofit/>
          </a:bodyPr>
          <a:lstStyle>
            <a:defPPr algn="l" rtl="0" eaLnBrk="1" hangingPunct="0">
              <a:defRPr kumimoji="0" lang="zh-CN"/>
            </a:defPPr>
            <a:lvl1pPr marL="0" indent="0" algn="ctr" defTabSz="685800" rtl="0" eaLnBrk="1" fontAlgn="auto" latinLnBrk="0" hangingPunct="1">
              <a:lnSpc>
                <a:spcPct val="90000"/>
              </a:lnSpc>
              <a:spcBef>
                <a:spcPct val="0"/>
              </a:spcBef>
              <a:spcAft>
                <a:spcPct val="0"/>
              </a:spcAft>
              <a:buClrTx/>
              <a:buSzTx/>
              <a:buFontTx/>
              <a:buNone/>
              <a:defRPr kumimoji="0" sz="3300" b="0" i="0" u="none" kern="1200" baseline="0">
                <a:solidFill>
                  <a:schemeClr val="tx1"/>
                </a:solidFill>
                <a:latin typeface="+mj-lt"/>
                <a:ea typeface="+mj-ea"/>
                <a:cs typeface="+mj-cs"/>
              </a:defRPr>
            </a:lvl1pPr>
          </a:lstStyle>
          <a:p>
            <a:r>
              <a:rPr lang="zh-CN" altLang="en-US" sz="3300"/>
              <a:t>考点解读</a:t>
            </a:r>
          </a:p>
        </p:txBody>
      </p:sp>
    </p:spTree>
    <p:custDataLst>
      <p:tags r:id="rId2"/>
    </p:custDataLst>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aphicFrame>
        <p:nvGraphicFramePr>
          <p:cNvPr id="4" name="表格 3"/>
          <p:cNvGraphicFramePr>
            <a:graphicFrameLocks noGrp="1"/>
          </p:cNvGraphicFramePr>
          <p:nvPr>
            <p:custDataLst>
              <p:tags r:id="rId2"/>
            </p:custDataLst>
          </p:nvPr>
        </p:nvGraphicFramePr>
        <p:xfrm>
          <a:off x="110490" y="74771"/>
          <a:ext cx="8881110" cy="4978908"/>
        </p:xfrm>
        <a:graphic>
          <a:graphicData uri="http://schemas.openxmlformats.org/drawingml/2006/table">
            <a:tbl>
              <a:tblPr firstRow="1" bandRow="1">
                <a:tableStyleId>{5C22544A-7EE6-4342-B048-85BDC9FD1C3A}</a:tableStyleId>
              </a:tblPr>
              <a:tblGrid>
                <a:gridCol w="1634966"/>
                <a:gridCol w="5897404"/>
                <a:gridCol w="1348740"/>
              </a:tblGrid>
              <a:tr h="452438">
                <a:tc>
                  <a:txBody>
                    <a:bodyPr/>
                    <a:lstStyle/>
                    <a:p>
                      <a:pPr algn="ctr">
                        <a:lnSpc>
                          <a:spcPct val="120000"/>
                        </a:lnSpc>
                        <a:buNone/>
                      </a:pPr>
                      <a:r>
                        <a:rPr lang="zh-CN" altLang="en-US" sz="2100" b="1">
                          <a:latin typeface="微软雅黑" panose="020b0503020204020204" pitchFamily="34" charset="-122"/>
                          <a:ea typeface="微软雅黑" panose="020b0503020204020204" pitchFamily="34" charset="-122"/>
                        </a:rPr>
                        <a:t>主要考点</a:t>
                      </a:r>
                    </a:p>
                  </a:txBody>
                  <a:tcPr marL="68580" marR="68580" marT="34290" marB="34290"/>
                </a:tc>
                <a:tc>
                  <a:txBody>
                    <a:bodyPr/>
                    <a:lstStyle/>
                    <a:p>
                      <a:pPr algn="ctr">
                        <a:lnSpc>
                          <a:spcPct val="120000"/>
                        </a:lnSpc>
                        <a:buNone/>
                      </a:pPr>
                      <a:r>
                        <a:rPr lang="en-US" altLang="zh-CN" sz="2100" b="1">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2100" b="1">
                          <a:latin typeface="微软雅黑" panose="020b0503020204020204" pitchFamily="34" charset="-122"/>
                          <a:ea typeface="微软雅黑" panose="020b0503020204020204" pitchFamily="34" charset="-122"/>
                          <a:cs typeface="微软雅黑" panose="020b0503020204020204" pitchFamily="34" charset="-122"/>
                        </a:rPr>
                        <a:t>内容解读</a:t>
                      </a:r>
                    </a:p>
                  </a:txBody>
                  <a:tcPr marL="68580" marR="68580" marT="34290" marB="34290"/>
                </a:tc>
                <a:tc>
                  <a:txBody>
                    <a:bodyPr/>
                    <a:lstStyle/>
                    <a:p>
                      <a:pPr algn="ctr">
                        <a:lnSpc>
                          <a:spcPct val="120000"/>
                        </a:lnSpc>
                        <a:buNone/>
                      </a:pPr>
                      <a:r>
                        <a:rPr lang="zh-CN" altLang="en-US" sz="2100" b="1">
                          <a:latin typeface="微软雅黑" panose="020b0503020204020204" pitchFamily="34" charset="-122"/>
                          <a:ea typeface="微软雅黑" panose="020b0503020204020204" pitchFamily="34" charset="-122"/>
                        </a:rPr>
                        <a:t>考查频率</a:t>
                      </a:r>
                    </a:p>
                  </a:txBody>
                  <a:tcPr marL="68580" marR="68580" marT="34290" marB="34290"/>
                </a:tc>
              </a:tr>
              <a:tr h="1163955">
                <a:tc>
                  <a:txBody>
                    <a:bodyPr/>
                    <a:lstStyle/>
                    <a:p>
                      <a:pPr algn="ctr">
                        <a:lnSpc>
                          <a:spcPct val="250000"/>
                        </a:lnSpc>
                        <a:buNone/>
                      </a:pPr>
                      <a:r>
                        <a:rPr lang="zh-CN" altLang="en-US" sz="1800" b="1">
                          <a:latin typeface="宋体" panose="02010600030101010101" pitchFamily="2" charset="-122"/>
                          <a:ea typeface="宋体" panose="02010600030101010101" pitchFamily="2" charset="-122"/>
                          <a:sym typeface="+mn-ea"/>
                        </a:rPr>
                        <a:t>日本</a:t>
                      </a:r>
                    </a:p>
                  </a:txBody>
                  <a:tcPr marL="68580" marR="68580" marT="34290" marB="34290"/>
                </a:tc>
                <a:tc>
                  <a:txBody>
                    <a:bodyPr/>
                    <a:lstStyle/>
                    <a:p>
                      <a:pPr algn="l">
                        <a:lnSpc>
                          <a:spcPct val="80000"/>
                        </a:lnSpc>
                        <a:buNone/>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（1）运用地图描述日本的位置、领土组成和首都；描述日本地形的特点，知道日本多地震的原因</a:t>
                      </a:r>
                      <a:endParaRPr lang="zh-CN" altLang="en-US" sz="1800" b="1">
                        <a:latin typeface="宋体" panose="02010600030101010101" pitchFamily="2" charset="-122"/>
                        <a:ea typeface="宋体" panose="02010600030101010101" pitchFamily="2" charset="-122"/>
                        <a:cs typeface="宋体" panose="02010600030101010101" pitchFamily="2" charset="-122"/>
                      </a:endParaRPr>
                    </a:p>
                    <a:p>
                      <a:pPr algn="l">
                        <a:lnSpc>
                          <a:spcPct val="80000"/>
                        </a:lnSpc>
                        <a:buNone/>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（2）分析日本工业带的分布及原因，理解日本如何因地制宜发展经济</a:t>
                      </a:r>
                      <a:endParaRPr lang="zh-CN" altLang="en-US" sz="1800" b="1">
                        <a:latin typeface="宋体" panose="02010600030101010101" pitchFamily="2" charset="-122"/>
                        <a:ea typeface="宋体" panose="02010600030101010101" pitchFamily="2" charset="-122"/>
                        <a:cs typeface="宋体" panose="02010600030101010101" pitchFamily="2" charset="-122"/>
                      </a:endParaRPr>
                    </a:p>
                    <a:p>
                      <a:pPr algn="l">
                        <a:lnSpc>
                          <a:spcPct val="80000"/>
                        </a:lnSpc>
                        <a:buNone/>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（3）说出日本人口和民族的构成及文化特点</a:t>
                      </a:r>
                    </a:p>
                  </a:txBody>
                  <a:tcPr marL="68580" marR="68580" marT="34290" marB="34290"/>
                </a:tc>
                <a:tc>
                  <a:txBody>
                    <a:bodyPr/>
                    <a:lstStyle/>
                    <a:p>
                      <a:pPr algn="ctr">
                        <a:lnSpc>
                          <a:spcPct val="250000"/>
                        </a:lnSpc>
                        <a:buNone/>
                      </a:pPr>
                      <a:r>
                        <a:rPr lang="zh-CN" altLang="en-US" sz="1800" b="1">
                          <a:latin typeface="宋体" panose="02010600030101010101" pitchFamily="2" charset="-122"/>
                          <a:ea typeface="宋体" panose="02010600030101010101" pitchFamily="2" charset="-122"/>
                          <a:sym typeface="+mn-ea"/>
                        </a:rPr>
                        <a:t>●●●</a:t>
                      </a:r>
                    </a:p>
                  </a:txBody>
                  <a:tcPr marL="68580" marR="68580" marT="34290" marB="34290"/>
                </a:tc>
              </a:tr>
              <a:tr h="1163955">
                <a:tc>
                  <a:txBody>
                    <a:bodyPr/>
                    <a:lstStyle/>
                    <a:p>
                      <a:pPr algn="ctr">
                        <a:lnSpc>
                          <a:spcPct val="250000"/>
                        </a:lnSpc>
                        <a:buNone/>
                      </a:pPr>
                      <a:r>
                        <a:rPr lang="zh-CN" altLang="en-US" sz="1800" b="1">
                          <a:latin typeface="宋体" panose="02010600030101010101" pitchFamily="2" charset="-122"/>
                          <a:ea typeface="宋体" panose="02010600030101010101" pitchFamily="2" charset="-122"/>
                          <a:sym typeface="+mn-ea"/>
                        </a:rPr>
                        <a:t>东南亚</a:t>
                      </a:r>
                    </a:p>
                  </a:txBody>
                  <a:tcPr marL="68580" marR="68580" marT="34290" marB="34290"/>
                </a:tc>
                <a:tc>
                  <a:txBody>
                    <a:bodyPr/>
                    <a:lstStyle/>
                    <a:p>
                      <a:pPr algn="l">
                        <a:lnSpc>
                          <a:spcPct val="80000"/>
                        </a:lnSpc>
                        <a:buNone/>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（1）在地图上找出东南亚的位置、范围、主要国家及首都，读图说出该地区地理位置的特点</a:t>
                      </a:r>
                      <a:endParaRPr lang="zh-CN" altLang="en-US" sz="1800" b="1">
                        <a:latin typeface="宋体" panose="02010600030101010101" pitchFamily="2" charset="-122"/>
                        <a:ea typeface="宋体" panose="02010600030101010101" pitchFamily="2" charset="-122"/>
                        <a:cs typeface="宋体" panose="02010600030101010101" pitchFamily="2" charset="-122"/>
                      </a:endParaRPr>
                    </a:p>
                    <a:p>
                      <a:pPr algn="l">
                        <a:lnSpc>
                          <a:spcPct val="80000"/>
                        </a:lnSpc>
                        <a:buNone/>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（2）用中南半岛地形、河流与城市分布图，探究城市分布与河流之间的关系</a:t>
                      </a:r>
                      <a:endParaRPr lang="zh-CN" altLang="en-US" sz="1800" b="1">
                        <a:latin typeface="宋体" panose="02010600030101010101" pitchFamily="2" charset="-122"/>
                        <a:ea typeface="宋体" panose="02010600030101010101" pitchFamily="2" charset="-122"/>
                        <a:cs typeface="宋体" panose="02010600030101010101" pitchFamily="2" charset="-122"/>
                      </a:endParaRPr>
                    </a:p>
                    <a:p>
                      <a:pPr algn="l">
                        <a:lnSpc>
                          <a:spcPct val="80000"/>
                        </a:lnSpc>
                        <a:buNone/>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（3）东南亚气候特点及对农业生产和生活的影响</a:t>
                      </a:r>
                    </a:p>
                  </a:txBody>
                  <a:tcPr marL="68580" marR="68580" marT="34290" marB="34290"/>
                </a:tc>
                <a:tc>
                  <a:txBody>
                    <a:bodyPr/>
                    <a:lstStyle/>
                    <a:p>
                      <a:pPr algn="ctr">
                        <a:lnSpc>
                          <a:spcPct val="250000"/>
                        </a:lnSpc>
                        <a:buNone/>
                      </a:pPr>
                      <a:r>
                        <a:rPr lang="zh-CN" altLang="en-US" sz="1800" b="1">
                          <a:latin typeface="宋体" panose="02010600030101010101" pitchFamily="2" charset="-122"/>
                          <a:ea typeface="宋体" panose="02010600030101010101" pitchFamily="2" charset="-122"/>
                          <a:sym typeface="+mn-ea"/>
                        </a:rPr>
                        <a:t>●●●</a:t>
                      </a:r>
                    </a:p>
                  </a:txBody>
                  <a:tcPr marL="68580" marR="68580" marT="34290" marB="34290"/>
                </a:tc>
              </a:tr>
              <a:tr h="1163955">
                <a:tc>
                  <a:txBody>
                    <a:bodyPr/>
                    <a:lstStyle/>
                    <a:p>
                      <a:pPr algn="ctr">
                        <a:lnSpc>
                          <a:spcPct val="250000"/>
                        </a:lnSpc>
                        <a:buNone/>
                      </a:pPr>
                      <a:r>
                        <a:rPr lang="zh-CN" altLang="en-US" sz="1800" b="1">
                          <a:latin typeface="宋体" panose="02010600030101010101" pitchFamily="2" charset="-122"/>
                          <a:ea typeface="宋体" panose="02010600030101010101" pitchFamily="2" charset="-122"/>
                          <a:sym typeface="+mn-ea"/>
                        </a:rPr>
                        <a:t>印度</a:t>
                      </a:r>
                    </a:p>
                  </a:txBody>
                  <a:tcPr marL="68580" marR="68580" marT="34290" marB="34290"/>
                </a:tc>
                <a:tc>
                  <a:txBody>
                    <a:bodyPr/>
                    <a:lstStyle/>
                    <a:p>
                      <a:pPr algn="l">
                        <a:lnSpc>
                          <a:spcPct val="80000"/>
                        </a:lnSpc>
                        <a:buNone/>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（1）运用地图描述印度的位置、领土组成和首都；根据地图和其他资料说出印度人口特点</a:t>
                      </a:r>
                      <a:endParaRPr lang="zh-CN" altLang="en-US" sz="1800" b="1">
                        <a:latin typeface="宋体" panose="02010600030101010101" pitchFamily="2" charset="-122"/>
                        <a:ea typeface="宋体" panose="02010600030101010101" pitchFamily="2" charset="-122"/>
                        <a:cs typeface="宋体" panose="02010600030101010101" pitchFamily="2" charset="-122"/>
                      </a:endParaRPr>
                    </a:p>
                    <a:p>
                      <a:pPr algn="l">
                        <a:lnSpc>
                          <a:spcPct val="80000"/>
                        </a:lnSpc>
                        <a:buNone/>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（2）运用地图和其他资料概括印度的地形、气候特点与小麦、水稻分布的关系</a:t>
                      </a:r>
                      <a:endParaRPr lang="zh-CN" altLang="en-US" sz="1800" b="1">
                        <a:latin typeface="宋体" panose="02010600030101010101" pitchFamily="2" charset="-122"/>
                        <a:ea typeface="宋体" panose="02010600030101010101" pitchFamily="2" charset="-122"/>
                        <a:cs typeface="宋体" panose="02010600030101010101" pitchFamily="2" charset="-122"/>
                      </a:endParaRPr>
                    </a:p>
                    <a:p>
                      <a:pPr algn="l">
                        <a:lnSpc>
                          <a:spcPct val="80000"/>
                        </a:lnSpc>
                        <a:buNone/>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（3）了解印度服务外包产业的现状、特点及分布</a:t>
                      </a:r>
                    </a:p>
                  </a:txBody>
                  <a:tcPr marL="68580" marR="68580" marT="34290" marB="34290"/>
                </a:tc>
                <a:tc>
                  <a:txBody>
                    <a:bodyPr/>
                    <a:lstStyle/>
                    <a:p>
                      <a:pPr algn="ctr">
                        <a:lnSpc>
                          <a:spcPct val="250000"/>
                        </a:lnSpc>
                        <a:buNone/>
                      </a:pPr>
                      <a:r>
                        <a:rPr lang="zh-CN" altLang="en-US" sz="1800" b="1">
                          <a:latin typeface="宋体" panose="02010600030101010101" pitchFamily="2" charset="-122"/>
                          <a:ea typeface="宋体" panose="02010600030101010101" pitchFamily="2" charset="-122"/>
                          <a:sym typeface="+mn-ea"/>
                        </a:rPr>
                        <a:t>●●●</a:t>
                      </a:r>
                    </a:p>
                  </a:txBody>
                  <a:tcPr marL="68580" marR="68580" marT="34290" marB="34290"/>
                </a:tc>
              </a:tr>
              <a:tr h="1028700">
                <a:tc>
                  <a:txBody>
                    <a:bodyPr/>
                    <a:lstStyle/>
                    <a:p>
                      <a:pPr algn="ctr">
                        <a:lnSpc>
                          <a:spcPct val="250000"/>
                        </a:lnSpc>
                        <a:buNone/>
                      </a:pPr>
                      <a:r>
                        <a:rPr lang="zh-CN" altLang="en-US" sz="1800" b="1">
                          <a:latin typeface="宋体" panose="02010600030101010101" pitchFamily="2" charset="-122"/>
                          <a:ea typeface="宋体" panose="02010600030101010101" pitchFamily="2" charset="-122"/>
                          <a:sym typeface="+mn-ea"/>
                        </a:rPr>
                        <a:t>俄罗斯</a:t>
                      </a:r>
                    </a:p>
                  </a:txBody>
                  <a:tcPr marL="68580" marR="68580" marT="34290" marB="34290"/>
                </a:tc>
                <a:tc>
                  <a:txBody>
                    <a:bodyPr/>
                    <a:lstStyle/>
                    <a:p>
                      <a:pPr algn="l">
                        <a:lnSpc>
                          <a:spcPct val="80000"/>
                        </a:lnSpc>
                        <a:buNone/>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（1）运用地图描述俄罗斯的位置、领土组成和首都</a:t>
                      </a:r>
                      <a:endParaRPr lang="zh-CN" altLang="en-US" sz="1800" b="1">
                        <a:latin typeface="宋体" panose="02010600030101010101" pitchFamily="2" charset="-122"/>
                        <a:ea typeface="宋体" panose="02010600030101010101" pitchFamily="2" charset="-122"/>
                        <a:cs typeface="宋体" panose="02010600030101010101" pitchFamily="2" charset="-122"/>
                      </a:endParaRPr>
                    </a:p>
                    <a:p>
                      <a:pPr algn="l">
                        <a:lnSpc>
                          <a:spcPct val="80000"/>
                        </a:lnSpc>
                        <a:buNone/>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（2）运用地图和其他资料概括俄罗斯的地形、气候特点</a:t>
                      </a:r>
                      <a:endParaRPr lang="zh-CN" altLang="en-US" sz="1800" b="1">
                        <a:latin typeface="宋体" panose="02010600030101010101" pitchFamily="2" charset="-122"/>
                        <a:ea typeface="宋体" panose="02010600030101010101" pitchFamily="2" charset="-122"/>
                        <a:cs typeface="宋体" panose="02010600030101010101" pitchFamily="2" charset="-122"/>
                      </a:endParaRPr>
                    </a:p>
                    <a:p>
                      <a:pPr algn="l">
                        <a:lnSpc>
                          <a:spcPct val="80000"/>
                        </a:lnSpc>
                        <a:buNone/>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（3）根据资料和地图，说出俄罗斯的资源对工业的影响、交通运输特点以及主要城市</a:t>
                      </a:r>
                    </a:p>
                  </a:txBody>
                  <a:tcPr marL="68580" marR="68580" marT="34290" marB="34290"/>
                </a:tc>
                <a:tc>
                  <a:txBody>
                    <a:bodyPr/>
                    <a:lstStyle/>
                    <a:p>
                      <a:pPr algn="ctr">
                        <a:lnSpc>
                          <a:spcPct val="250000"/>
                        </a:lnSpc>
                        <a:buNone/>
                      </a:pPr>
                      <a:r>
                        <a:rPr lang="zh-CN" altLang="en-US" sz="1800" b="1">
                          <a:latin typeface="宋体" panose="02010600030101010101" pitchFamily="2" charset="-122"/>
                          <a:ea typeface="宋体" panose="02010600030101010101" pitchFamily="2" charset="-122"/>
                          <a:sym typeface="+mn-ea"/>
                        </a:rPr>
                        <a:t>●●●</a:t>
                      </a:r>
                      <a:endParaRPr lang="zh-CN" altLang="en-US" sz="1800" b="1">
                        <a:latin typeface="宋体" panose="02010600030101010101" pitchFamily="2" charset="-122"/>
                        <a:ea typeface="宋体" panose="02010600030101010101" pitchFamily="2" charset="-122"/>
                      </a:endParaRPr>
                    </a:p>
                    <a:p>
                      <a:pPr algn="ctr">
                        <a:buNone/>
                      </a:pPr>
                      <a:endParaRPr lang="zh-CN" altLang="en-US" sz="1800" b="1">
                        <a:latin typeface="宋体" panose="02010600030101010101" pitchFamily="2" charset="-122"/>
                        <a:ea typeface="宋体" panose="02010600030101010101" pitchFamily="2" charset="-122"/>
                        <a:sym typeface="+mn-ea"/>
                      </a:endParaRPr>
                    </a:p>
                  </a:txBody>
                  <a:tcPr marL="68580" marR="68580" marT="34290" marB="34290"/>
                </a:tc>
              </a:tr>
            </a:tbl>
          </a:graphicData>
        </a:graphic>
      </p:graphicFrame>
    </p:spTree>
    <p:custDataLst>
      <p:tags r:id="rId3"/>
    </p:custDataLst>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占位符 1"/>
          <p:cNvSpPr>
            <a:spLocks noGrp="1"/>
          </p:cNvSpPr>
          <p:nvPr>
            <p:ph type="body" idx="1"/>
          </p:nvPr>
        </p:nvSpPr>
        <p:spPr/>
        <p:txBody>
          <a:bodyPr/>
          <a:lstStyle/>
          <a:p>
            <a:r>
              <a:rPr lang="en-US" altLang="zh-CN" sz="3200">
                <a:solidFill>
                  <a:srgbClr val="EAD900">
                    <a:lumMod val="75000"/>
                  </a:srgbClr>
                </a:solidFill>
                <a:cs typeface="+mn-ea"/>
                <a:sym typeface="+mn-ea"/>
              </a:rPr>
              <a:t>02</a:t>
            </a:r>
            <a:endParaRPr lang="zh-CN" altLang="en-US" sz="3200"/>
          </a:p>
        </p:txBody>
      </p:sp>
      <p:sp>
        <p:nvSpPr>
          <p:cNvPr id="3" name="标题 2"/>
          <p:cNvSpPr>
            <a:spLocks noGrp="1"/>
          </p:cNvSpPr>
          <p:nvPr/>
        </p:nvSpPr>
        <p:spPr>
          <a:xfrm>
            <a:off x="737712" y="2933947"/>
            <a:ext cx="7886700" cy="1043677"/>
          </a:xfrm>
          <a:prstGeom prst="rect">
            <a:avLst/>
          </a:prstGeom>
        </p:spPr>
        <p:txBody>
          <a:bodyPr vert="horz" lIns="68580" tIns="34290" rIns="68580" bIns="34290" rtlCol="0" anchor="ctr">
            <a:normAutofit/>
          </a:bodyPr>
          <a:lstStyle>
            <a:defPPr algn="l" rtl="0" eaLnBrk="1" hangingPunct="0">
              <a:defRPr kumimoji="0" lang="zh-CN"/>
            </a:defPPr>
            <a:lvl1pPr marL="0" indent="0" algn="ctr" defTabSz="685800" rtl="0" eaLnBrk="1" fontAlgn="auto" latinLnBrk="0" hangingPunct="1">
              <a:lnSpc>
                <a:spcPct val="90000"/>
              </a:lnSpc>
              <a:spcBef>
                <a:spcPct val="0"/>
              </a:spcBef>
              <a:spcAft>
                <a:spcPct val="0"/>
              </a:spcAft>
              <a:buClrTx/>
              <a:buSzTx/>
              <a:buFontTx/>
              <a:buNone/>
              <a:defRPr kumimoji="0" sz="3300" b="0" i="0" u="none" kern="1200" baseline="0">
                <a:solidFill>
                  <a:schemeClr val="tx1"/>
                </a:solidFill>
                <a:latin typeface="+mj-lt"/>
                <a:ea typeface="+mj-ea"/>
                <a:cs typeface="+mj-cs"/>
              </a:defRPr>
            </a:lvl1pPr>
          </a:lstStyle>
          <a:p>
            <a:r>
              <a:rPr lang="zh-CN" altLang="en-US" sz="3300"/>
              <a:t>考点梳理</a:t>
            </a:r>
          </a:p>
        </p:txBody>
      </p:sp>
    </p:spTree>
    <p:custDataLst>
      <p:tags r:id="rId2"/>
    </p:custDataLst>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6" name="矩形 5"/>
          <p:cNvSpPr/>
          <p:nvPr/>
        </p:nvSpPr>
        <p:spPr>
          <a:xfrm>
            <a:off x="278130" y="266224"/>
            <a:ext cx="8587739" cy="4611529"/>
          </a:xfrm>
          <a:prstGeom prst="rect">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r>
              <a:rPr lang="zh-CN" altLang="en-US" sz="1350">
                <a:latin typeface="Arial" panose="020b0604020202020204" pitchFamily="34" charset="0"/>
                <a:sym typeface="+mn-ea"/>
              </a:rPr>
              <a:t>一、地球</a:t>
            </a:r>
            <a:endParaRPr lang="zh-CN" altLang="en-US" sz="1350">
              <a:latin typeface="Arial" panose="020b0604020202020204" pitchFamily="34" charset="0"/>
            </a:endParaRPr>
          </a:p>
          <a:p>
            <a:pPr algn="ctr"/>
            <a:r>
              <a:rPr lang="zh-CN" altLang="en-US" sz="1350">
                <a:latin typeface="Arial" panose="020b0604020202020204" pitchFamily="34" charset="0"/>
                <a:sym typeface="+mn-ea"/>
              </a:rPr>
              <a:t>1</a:t>
            </a:r>
            <a:r>
              <a:rPr lang="en-US" altLang="zh-CN" sz="1350">
                <a:latin typeface="Arial" panose="020b0604020202020204" pitchFamily="34" charset="0"/>
                <a:sym typeface="+mn-ea"/>
              </a:rPr>
              <a:t>.</a:t>
            </a:r>
            <a:r>
              <a:rPr lang="zh-CN" altLang="en-US" sz="1350">
                <a:latin typeface="Arial" panose="020b0604020202020204" pitchFamily="34" charset="0"/>
                <a:sym typeface="+mn-ea"/>
              </a:rPr>
              <a:t>形状：地球是一个两极稍扁、赤道略鼓的不规则球体。</a:t>
            </a:r>
            <a:endParaRPr lang="zh-CN" altLang="en-US" sz="1350">
              <a:latin typeface="Arial" panose="020b0604020202020204" pitchFamily="34" charset="0"/>
            </a:endParaRPr>
          </a:p>
          <a:p>
            <a:pPr algn="ctr"/>
            <a:r>
              <a:rPr lang="zh-CN" altLang="en-US" sz="1350">
                <a:latin typeface="Arial" panose="020b0604020202020204" pitchFamily="34" charset="0"/>
                <a:sym typeface="+mn-ea"/>
              </a:rPr>
              <a:t>2</a:t>
            </a:r>
            <a:r>
              <a:rPr lang="en-US" altLang="zh-CN" sz="1350">
                <a:latin typeface="Arial" panose="020b0604020202020204" pitchFamily="34" charset="0"/>
                <a:sym typeface="+mn-ea"/>
              </a:rPr>
              <a:t>.</a:t>
            </a:r>
            <a:r>
              <a:rPr lang="zh-CN" altLang="en-US" sz="1350">
                <a:latin typeface="Arial" panose="020b0604020202020204" pitchFamily="34" charset="0"/>
                <a:sym typeface="+mn-ea"/>
              </a:rPr>
              <a:t>大小：</a:t>
            </a:r>
            <a:endParaRPr lang="zh-CN" altLang="en-US" sz="1350">
              <a:latin typeface="Arial" panose="020b0604020202020204" pitchFamily="34" charset="0"/>
            </a:endParaRPr>
          </a:p>
          <a:p>
            <a:pPr algn="ctr"/>
            <a:r>
              <a:rPr lang="zh-CN" altLang="en-US" sz="1350">
                <a:latin typeface="Arial" panose="020b0604020202020204" pitchFamily="34" charset="0"/>
                <a:sym typeface="+mn-ea"/>
              </a:rPr>
              <a:t>①平均半径：6 371千米；②赤道周长：约4万千米；③表面积：51亿平方千米。</a:t>
            </a:r>
            <a:endParaRPr lang="zh-CN" altLang="en-US" sz="1350"/>
          </a:p>
        </p:txBody>
      </p:sp>
      <p:sp>
        <p:nvSpPr>
          <p:cNvPr id="2" name="文本框 1"/>
          <p:cNvSpPr txBox="1"/>
          <p:nvPr/>
        </p:nvSpPr>
        <p:spPr>
          <a:xfrm>
            <a:off x="278130" y="146685"/>
            <a:ext cx="8866346" cy="4774882"/>
          </a:xfrm>
          <a:prstGeom prst="rect">
            <a:avLst/>
          </a:prstGeom>
          <a:noFill/>
          <a:ln>
            <a:noFill/>
          </a:ln>
          <a:extLst>
            <a:ext uri="{909E8E84-426E-40DD-AFC4-6F175D3DCCD1}">
              <a14:hiddenFill xmlns:a14="http://schemas.microsoft.com/office/drawing/2010/main">
                <a:solidFill>
                  <a:schemeClr val="lt1"/>
                </a:solidFill>
              </a14:hiddenFill>
            </a:ext>
          </a:extLst>
        </p:spPr>
        <p:style>
          <a:lnRef idx="2">
            <a:schemeClr val="accent2"/>
          </a:lnRef>
          <a:fillRef idx="1">
            <a:schemeClr val="lt1"/>
          </a:fillRef>
          <a:effectRef idx="0">
            <a:schemeClr val="accent2"/>
          </a:effectRef>
          <a:fontRef idx="minor">
            <a:schemeClr val="dk1"/>
          </a:fontRef>
        </p:style>
        <p:txBody>
          <a:bodyPr wrap="square" rtlCol="0" anchor="t">
            <a:spAutoFit/>
          </a:bodyP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9pPr>
          </a:lstStyle>
          <a:p>
            <a:pPr>
              <a:lnSpc>
                <a:spcPct val="120000"/>
              </a:lnSpc>
            </a:pPr>
            <a:r>
              <a:rPr lang="zh-CN" altLang="en-US" sz="2400" b="1">
                <a:latin typeface="微软雅黑" panose="020b0503020204020204" pitchFamily="34" charset="-122"/>
                <a:ea typeface="微软雅黑" panose="020b0503020204020204" pitchFamily="34" charset="-122"/>
                <a:cs typeface="宋体" panose="02010600030101010101" pitchFamily="2" charset="-122"/>
              </a:rPr>
              <a:t>一、日本</a:t>
            </a:r>
          </a:p>
          <a:p>
            <a:pPr>
              <a:lnSpc>
                <a:spcPct val="120000"/>
              </a:lnSpc>
            </a:pPr>
            <a:r>
              <a:rPr lang="zh-CN" altLang="en-US" sz="2100" b="1">
                <a:latin typeface="宋体" panose="02010600030101010101" pitchFamily="2" charset="-122"/>
                <a:ea typeface="宋体" panose="02010600030101010101" pitchFamily="2" charset="-122"/>
                <a:cs typeface="宋体" panose="02010600030101010101" pitchFamily="2" charset="-122"/>
              </a:rPr>
              <a:t>1</a:t>
            </a:r>
            <a:r>
              <a:rPr lang="en-US" altLang="zh-CN" sz="2100" b="1">
                <a:latin typeface="宋体" panose="02010600030101010101" pitchFamily="2" charset="-122"/>
                <a:ea typeface="宋体" panose="02010600030101010101" pitchFamily="2" charset="-122"/>
                <a:cs typeface="宋体" panose="02010600030101010101" pitchFamily="2" charset="-122"/>
              </a:rPr>
              <a:t>.</a:t>
            </a:r>
            <a:r>
              <a:rPr lang="zh-CN" altLang="en-US" sz="2100" b="1">
                <a:latin typeface="宋体" panose="02010600030101010101" pitchFamily="2" charset="-122"/>
                <a:ea typeface="宋体" panose="02010600030101010101" pitchFamily="2" charset="-122"/>
                <a:cs typeface="宋体" panose="02010600030101010101" pitchFamily="2" charset="-122"/>
              </a:rPr>
              <a:t>领土组成：由</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rPr>
              <a:t>北海道、本州、四国、九州</a:t>
            </a:r>
            <a:r>
              <a:rPr lang="zh-CN" altLang="en-US" sz="2100" b="1">
                <a:latin typeface="宋体" panose="02010600030101010101" pitchFamily="2" charset="-122"/>
                <a:ea typeface="宋体" panose="02010600030101010101" pitchFamily="2" charset="-122"/>
                <a:cs typeface="宋体" panose="02010600030101010101" pitchFamily="2" charset="-122"/>
              </a:rPr>
              <a:t>等4个大岛及附近许多岛屿及</a:t>
            </a:r>
          </a:p>
          <a:p>
            <a:pPr>
              <a:lnSpc>
                <a:spcPct val="120000"/>
              </a:lnSpc>
            </a:pPr>
            <a:r>
              <a:rPr lang="zh-CN" altLang="en-US" sz="2100" b="1">
                <a:latin typeface="宋体" panose="02010600030101010101" pitchFamily="2" charset="-122"/>
                <a:ea typeface="宋体" panose="02010600030101010101" pitchFamily="2" charset="-122"/>
                <a:cs typeface="宋体" panose="02010600030101010101" pitchFamily="2" charset="-122"/>
              </a:rPr>
              <a:t>其周围海域组成。</a:t>
            </a:r>
          </a:p>
          <a:p>
            <a:pPr>
              <a:lnSpc>
                <a:spcPct val="120000"/>
              </a:lnSpc>
            </a:pPr>
            <a:r>
              <a:rPr lang="zh-CN" altLang="en-US" sz="2100" b="1">
                <a:latin typeface="宋体" panose="02010600030101010101" pitchFamily="2" charset="-122"/>
                <a:ea typeface="宋体" panose="02010600030101010101" pitchFamily="2" charset="-122"/>
                <a:cs typeface="宋体" panose="02010600030101010101" pitchFamily="2" charset="-122"/>
              </a:rPr>
              <a:t>2</a:t>
            </a:r>
            <a:r>
              <a:rPr lang="en-US" altLang="zh-CN" sz="2100" b="1">
                <a:latin typeface="宋体" panose="02010600030101010101" pitchFamily="2" charset="-122"/>
                <a:ea typeface="宋体" panose="02010600030101010101" pitchFamily="2" charset="-122"/>
                <a:cs typeface="宋体" panose="02010600030101010101" pitchFamily="2" charset="-122"/>
              </a:rPr>
              <a:t>.</a:t>
            </a:r>
            <a:r>
              <a:rPr lang="zh-CN" altLang="en-US" sz="2100" b="1">
                <a:latin typeface="宋体" panose="02010600030101010101" pitchFamily="2" charset="-122"/>
                <a:ea typeface="宋体" panose="02010600030101010101" pitchFamily="2" charset="-122"/>
                <a:cs typeface="宋体" panose="02010600030101010101" pitchFamily="2" charset="-122"/>
              </a:rPr>
              <a:t>主要城市沿海分布，如东京、横滨、名古屋、大阪、神户、北九州、</a:t>
            </a:r>
          </a:p>
          <a:p>
            <a:pPr>
              <a:lnSpc>
                <a:spcPct val="120000"/>
              </a:lnSpc>
            </a:pPr>
            <a:r>
              <a:rPr lang="zh-CN" altLang="en-US" sz="2100" b="1">
                <a:latin typeface="宋体" panose="02010600030101010101" pitchFamily="2" charset="-122"/>
                <a:ea typeface="宋体" panose="02010600030101010101" pitchFamily="2" charset="-122"/>
                <a:cs typeface="宋体" panose="02010600030101010101" pitchFamily="2" charset="-122"/>
              </a:rPr>
              <a:t>长崎等。</a:t>
            </a:r>
          </a:p>
          <a:p>
            <a:pPr>
              <a:lnSpc>
                <a:spcPct val="120000"/>
              </a:lnSpc>
            </a:pPr>
            <a:r>
              <a:rPr lang="zh-CN" altLang="en-US" sz="2100" b="1">
                <a:latin typeface="宋体" panose="02010600030101010101" pitchFamily="2" charset="-122"/>
                <a:ea typeface="宋体" panose="02010600030101010101" pitchFamily="2" charset="-122"/>
                <a:cs typeface="宋体" panose="02010600030101010101" pitchFamily="2" charset="-122"/>
              </a:rPr>
              <a:t>3</a:t>
            </a:r>
            <a:r>
              <a:rPr lang="en-US" altLang="zh-CN" sz="2100" b="1">
                <a:latin typeface="宋体" panose="02010600030101010101" pitchFamily="2" charset="-122"/>
                <a:ea typeface="宋体" panose="02010600030101010101" pitchFamily="2" charset="-122"/>
                <a:cs typeface="宋体" panose="02010600030101010101" pitchFamily="2" charset="-122"/>
              </a:rPr>
              <a:t>.</a:t>
            </a:r>
            <a:r>
              <a:rPr lang="zh-CN" altLang="en-US" sz="2100" b="1">
                <a:latin typeface="宋体" panose="02010600030101010101" pitchFamily="2" charset="-122"/>
                <a:ea typeface="宋体" panose="02010600030101010101" pitchFamily="2" charset="-122"/>
                <a:cs typeface="宋体" panose="02010600030101010101" pitchFamily="2" charset="-122"/>
              </a:rPr>
              <a:t>地形特点：</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rPr>
              <a:t>以丘陵、山地为主；平原面积狭小，</a:t>
            </a:r>
            <a:r>
              <a:rPr lang="zh-CN" altLang="en-US" sz="2100" b="1">
                <a:latin typeface="宋体" panose="02010600030101010101" pitchFamily="2" charset="-122"/>
                <a:ea typeface="宋体" panose="02010600030101010101" pitchFamily="2" charset="-122"/>
                <a:cs typeface="宋体" panose="02010600030101010101" pitchFamily="2" charset="-122"/>
              </a:rPr>
              <a:t>分布在沿海地区。</a:t>
            </a:r>
          </a:p>
          <a:p>
            <a:pPr>
              <a:lnSpc>
                <a:spcPct val="120000"/>
              </a:lnSpc>
            </a:pPr>
            <a:r>
              <a:rPr lang="zh-CN" altLang="en-US" sz="2100" b="1">
                <a:latin typeface="宋体" panose="02010600030101010101" pitchFamily="2" charset="-122"/>
                <a:ea typeface="宋体" panose="02010600030101010101" pitchFamily="2" charset="-122"/>
                <a:cs typeface="宋体" panose="02010600030101010101" pitchFamily="2" charset="-122"/>
              </a:rPr>
              <a:t>关东平原是日本最大的平原。</a:t>
            </a:r>
          </a:p>
          <a:p>
            <a:pPr>
              <a:lnSpc>
                <a:spcPct val="120000"/>
              </a:lnSpc>
            </a:pPr>
            <a:r>
              <a:rPr lang="zh-CN" altLang="en-US" sz="2100" b="1">
                <a:latin typeface="宋体" panose="02010600030101010101" pitchFamily="2" charset="-122"/>
                <a:ea typeface="宋体" panose="02010600030101010101" pitchFamily="2" charset="-122"/>
                <a:cs typeface="宋体" panose="02010600030101010101" pitchFamily="2" charset="-122"/>
              </a:rPr>
              <a:t>4</a:t>
            </a:r>
            <a:r>
              <a:rPr lang="en-US" altLang="zh-CN" sz="2100" b="1">
                <a:latin typeface="宋体" panose="02010600030101010101" pitchFamily="2" charset="-122"/>
                <a:ea typeface="宋体" panose="02010600030101010101" pitchFamily="2" charset="-122"/>
                <a:cs typeface="宋体" panose="02010600030101010101" pitchFamily="2" charset="-122"/>
              </a:rPr>
              <a:t>.</a:t>
            </a:r>
            <a:r>
              <a:rPr lang="zh-CN" altLang="en-US" sz="2100" b="1">
                <a:latin typeface="宋体" panose="02010600030101010101" pitchFamily="2" charset="-122"/>
                <a:ea typeface="宋体" panose="02010600030101010101" pitchFamily="2" charset="-122"/>
                <a:cs typeface="宋体" panose="02010600030101010101" pitchFamily="2" charset="-122"/>
              </a:rPr>
              <a:t>多优良港湾。</a:t>
            </a:r>
          </a:p>
          <a:p>
            <a:pPr>
              <a:lnSpc>
                <a:spcPct val="120000"/>
              </a:lnSpc>
            </a:pPr>
            <a:r>
              <a:rPr lang="zh-CN" altLang="en-US" sz="2100" b="1">
                <a:latin typeface="宋体" panose="02010600030101010101" pitchFamily="2" charset="-122"/>
                <a:ea typeface="宋体" panose="02010600030101010101" pitchFamily="2" charset="-122"/>
                <a:cs typeface="宋体" panose="02010600030101010101" pitchFamily="2" charset="-122"/>
              </a:rPr>
              <a:t>（1）著名海港：本州岛的神户、横滨。</a:t>
            </a:r>
          </a:p>
          <a:p>
            <a:pPr>
              <a:lnSpc>
                <a:spcPct val="120000"/>
              </a:lnSpc>
            </a:pPr>
            <a:r>
              <a:rPr lang="zh-CN" altLang="en-US" sz="2100" b="1">
                <a:latin typeface="宋体" panose="02010600030101010101" pitchFamily="2" charset="-122"/>
                <a:ea typeface="宋体" panose="02010600030101010101" pitchFamily="2" charset="-122"/>
                <a:cs typeface="宋体" panose="02010600030101010101" pitchFamily="2" charset="-122"/>
              </a:rPr>
              <a:t>（2）</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rPr>
              <a:t>海岸线曲折，多良港</a:t>
            </a:r>
            <a:r>
              <a:rPr lang="zh-CN" altLang="en-US" sz="2100" b="1">
                <a:latin typeface="宋体" panose="02010600030101010101" pitchFamily="2" charset="-122"/>
                <a:ea typeface="宋体" panose="02010600030101010101" pitchFamily="2" charset="-122"/>
                <a:cs typeface="宋体" panose="02010600030101010101" pitchFamily="2" charset="-122"/>
              </a:rPr>
              <a:t>：</a:t>
            </a:r>
          </a:p>
          <a:p>
            <a:pPr>
              <a:lnSpc>
                <a:spcPct val="120000"/>
              </a:lnSpc>
            </a:pPr>
            <a:r>
              <a:rPr lang="zh-CN" altLang="en-US" sz="2100" b="1">
                <a:latin typeface="宋体" panose="02010600030101010101" pitchFamily="2" charset="-122"/>
                <a:ea typeface="宋体" panose="02010600030101010101" pitchFamily="2" charset="-122"/>
                <a:cs typeface="宋体" panose="02010600030101010101" pitchFamily="2" charset="-122"/>
              </a:rPr>
              <a:t>①有利于进口原料；②有利于出口产品；③有利于海洋捕捞；</a:t>
            </a:r>
          </a:p>
          <a:p>
            <a:pPr>
              <a:lnSpc>
                <a:spcPct val="120000"/>
              </a:lnSpc>
            </a:pPr>
            <a:r>
              <a:rPr lang="zh-CN" altLang="en-US" sz="2100" b="1">
                <a:latin typeface="宋体" panose="02010600030101010101" pitchFamily="2" charset="-122"/>
                <a:ea typeface="宋体" panose="02010600030101010101" pitchFamily="2" charset="-122"/>
                <a:cs typeface="宋体" panose="02010600030101010101" pitchFamily="2" charset="-122"/>
              </a:rPr>
              <a:t>④有利于海洋运输业的发展；⑤有利于造船业的发展。</a:t>
            </a:r>
            <a:endPar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endParaRP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Effect transition="in" filter="wipe(down)">
                                      <p:cBhvr>
                                        <p:cTn id="13" dur="500"/>
                                        <p:tgtEl>
                                          <p:spTgt spid="2">
                                            <p:txEl>
                                              <p:pRg st="1" end="1"/>
                                            </p:txEl>
                                          </p:spTgt>
                                        </p:tgtEl>
                                      </p:cBhvr>
                                    </p:animEffect>
                                  </p:childTnLst>
                                </p:cTn>
                              </p:par>
                              <p:par>
                                <p:cTn id="14" presetID="22" presetClass="entr" presetSubtype="4" fill="hold" nodeType="withEffect">
                                  <p:stCondLst>
                                    <p:cond delay="0"/>
                                  </p:stCondLst>
                                  <p:childTnLst>
                                    <p:set>
                                      <p:cBhvr>
                                        <p:cTn id="15" dur="1" fill="hold">
                                          <p:stCondLst>
                                            <p:cond delay="0"/>
                                          </p:stCondLst>
                                        </p:cTn>
                                        <p:tgtEl>
                                          <p:spTgt spid="2">
                                            <p:txEl>
                                              <p:pRg st="2" end="2"/>
                                            </p:txEl>
                                          </p:spTgt>
                                        </p:tgtEl>
                                        <p:attrNameLst>
                                          <p:attrName>style.visibility</p:attrName>
                                        </p:attrNameLst>
                                      </p:cBhvr>
                                      <p:to>
                                        <p:strVal val="visible"/>
                                      </p:to>
                                    </p:set>
                                    <p:animEffect transition="in" filter="wipe(down)">
                                      <p:cBhvr>
                                        <p:cTn id="16" dur="500"/>
                                        <p:tgtEl>
                                          <p:spTgt spid="2">
                                            <p:txEl>
                                              <p:pRg st="2" end="2"/>
                                            </p:txEl>
                                          </p:spTgt>
                                        </p:tgtEl>
                                      </p:cBhvr>
                                    </p:animEffect>
                                  </p:childTnLst>
                                </p:cTn>
                              </p:par>
                            </p:childTnLst>
                          </p:cTn>
                        </p:par>
                      </p:childTnLst>
                    </p:cTn>
                  </p:par>
                  <p:par>
                    <p:cTn id="17" fill="hold" nodeType="clickPar">
                      <p:stCondLst>
                        <p:cond delay="indefinite"/>
                      </p:stCondLst>
                      <p:childTnLst>
                        <p:par>
                          <p:cTn id="18" fill="hold" nodeType="withGroup">
                            <p:stCondLst>
                              <p:cond delay="indefinite"/>
                            </p:stCondLst>
                          </p:cTn>
                        </p:par>
                        <p:par>
                          <p:cTn id="19" fill="hold" nodeType="afterGroup">
                            <p:stCondLst>
                              <p:cond delay="0"/>
                            </p:stCondLst>
                            <p:childTnLst>
                              <p:par>
                                <p:cTn id="20" presetID="22" presetClass="entr" presetSubtype="4"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wipe(down)">
                                      <p:cBhvr>
                                        <p:cTn id="22" dur="500"/>
                                        <p:tgtEl>
                                          <p:spTgt spid="2">
                                            <p:txEl>
                                              <p:pRg st="3" end="3"/>
                                            </p:txEl>
                                          </p:spTgt>
                                        </p:tgtEl>
                                      </p:cBhvr>
                                    </p:animEffect>
                                  </p:childTnLst>
                                </p:cTn>
                              </p:par>
                              <p:par>
                                <p:cTn id="23" presetID="22" presetClass="entr" presetSubtype="4" fill="hold" nodeType="with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Effect transition="in" filter="wipe(down)">
                                      <p:cBhvr>
                                        <p:cTn id="25" dur="500"/>
                                        <p:tgtEl>
                                          <p:spTgt spid="2">
                                            <p:txEl>
                                              <p:pRg st="4" end="4"/>
                                            </p:txEl>
                                          </p:spTgt>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2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Effect transition="in" filter="wipe(down)">
                                      <p:cBhvr>
                                        <p:cTn id="31" dur="500"/>
                                        <p:tgtEl>
                                          <p:spTgt spid="2">
                                            <p:txEl>
                                              <p:pRg st="5" end="5"/>
                                            </p:txEl>
                                          </p:spTgt>
                                        </p:tgtEl>
                                      </p:cBhvr>
                                    </p:animEffec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2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wipe(down)">
                                      <p:cBhvr>
                                        <p:cTn id="37" dur="500"/>
                                        <p:tgtEl>
                                          <p:spTgt spid="2">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indefinite"/>
                            </p:stCondLst>
                          </p:cTn>
                        </p:par>
                        <p:par>
                          <p:cTn id="40" fill="hold" nodeType="afterGroup">
                            <p:stCondLst>
                              <p:cond delay="0"/>
                            </p:stCondLst>
                            <p:childTnLst>
                              <p:par>
                                <p:cTn id="41" presetID="2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Effect transition="in" filter="wipe(down)">
                                      <p:cBhvr>
                                        <p:cTn id="43" dur="500"/>
                                        <p:tgtEl>
                                          <p:spTgt spid="2">
                                            <p:txEl>
                                              <p:pRg st="7" end="7"/>
                                            </p:txEl>
                                          </p:spTgt>
                                        </p:tgtEl>
                                      </p:cBhvr>
                                    </p:animEffect>
                                  </p:childTnLst>
                                </p:cTn>
                              </p:par>
                            </p:childTnLst>
                          </p:cTn>
                        </p:par>
                      </p:childTnLst>
                    </p:cTn>
                  </p:par>
                  <p:par>
                    <p:cTn id="44" fill="hold" nodeType="clickPar">
                      <p:stCondLst>
                        <p:cond delay="indefinite"/>
                      </p:stCondLst>
                      <p:childTnLst>
                        <p:par>
                          <p:cTn id="45" fill="hold" nodeType="withGroup">
                            <p:stCondLst>
                              <p:cond delay="indefinite"/>
                            </p:stCondLst>
                          </p:cTn>
                        </p:par>
                        <p:par>
                          <p:cTn id="46" fill="hold" nodeType="afterGroup">
                            <p:stCondLst>
                              <p:cond delay="0"/>
                            </p:stCondLst>
                            <p:childTnLst>
                              <p:par>
                                <p:cTn id="47" presetID="22" presetClass="entr" presetSubtype="4"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Effect transition="in" filter="wipe(down)">
                                      <p:cBhvr>
                                        <p:cTn id="49" dur="500"/>
                                        <p:tgtEl>
                                          <p:spTgt spid="2">
                                            <p:txEl>
                                              <p:pRg st="8" end="8"/>
                                            </p:txEl>
                                          </p:spTgt>
                                        </p:tgtEl>
                                      </p:cBhvr>
                                    </p:animEffect>
                                  </p:childTnLst>
                                </p:cTn>
                              </p:par>
                            </p:childTnLst>
                          </p:cTn>
                        </p:par>
                      </p:childTnLst>
                    </p:cTn>
                  </p:par>
                  <p:par>
                    <p:cTn id="50" fill="hold" nodeType="clickPar">
                      <p:stCondLst>
                        <p:cond delay="indefinite"/>
                      </p:stCondLst>
                      <p:childTnLst>
                        <p:par>
                          <p:cTn id="51" fill="hold" nodeType="withGroup">
                            <p:stCondLst>
                              <p:cond delay="indefinite"/>
                            </p:stCondLst>
                          </p:cTn>
                        </p:par>
                        <p:par>
                          <p:cTn id="52" fill="hold" nodeType="afterGroup">
                            <p:stCondLst>
                              <p:cond delay="0"/>
                            </p:stCondLst>
                            <p:childTnLst>
                              <p:par>
                                <p:cTn id="53" presetID="22" presetClass="entr" presetSubtype="4" fill="hold" nodeType="clickEffect">
                                  <p:stCondLst>
                                    <p:cond delay="0"/>
                                  </p:stCondLst>
                                  <p:childTnLst>
                                    <p:set>
                                      <p:cBhvr>
                                        <p:cTn id="54" dur="1" fill="hold">
                                          <p:stCondLst>
                                            <p:cond delay="0"/>
                                          </p:stCondLst>
                                        </p:cTn>
                                        <p:tgtEl>
                                          <p:spTgt spid="2">
                                            <p:txEl>
                                              <p:pRg st="9" end="9"/>
                                            </p:txEl>
                                          </p:spTgt>
                                        </p:tgtEl>
                                        <p:attrNameLst>
                                          <p:attrName>style.visibility</p:attrName>
                                        </p:attrNameLst>
                                      </p:cBhvr>
                                      <p:to>
                                        <p:strVal val="visible"/>
                                      </p:to>
                                    </p:set>
                                    <p:animEffect transition="in" filter="wipe(down)">
                                      <p:cBhvr>
                                        <p:cTn id="55" dur="500"/>
                                        <p:tgtEl>
                                          <p:spTgt spid="2">
                                            <p:txEl>
                                              <p:pRg st="9" end="9"/>
                                            </p:txEl>
                                          </p:spTgt>
                                        </p:tgtEl>
                                      </p:cBhvr>
                                    </p:animEffect>
                                  </p:childTnLst>
                                </p:cTn>
                              </p:par>
                            </p:childTnLst>
                          </p:cTn>
                        </p:par>
                      </p:childTnLst>
                    </p:cTn>
                  </p:par>
                  <p:par>
                    <p:cTn id="56" fill="hold" nodeType="clickPar">
                      <p:stCondLst>
                        <p:cond delay="indefinite"/>
                      </p:stCondLst>
                      <p:childTnLst>
                        <p:par>
                          <p:cTn id="57" fill="hold" nodeType="withGroup">
                            <p:stCondLst>
                              <p:cond delay="indefinite"/>
                            </p:stCondLst>
                          </p:cTn>
                        </p:par>
                        <p:par>
                          <p:cTn id="58" fill="hold" nodeType="afterGroup">
                            <p:stCondLst>
                              <p:cond delay="0"/>
                            </p:stCondLst>
                            <p:childTnLst>
                              <p:par>
                                <p:cTn id="59" presetID="22" presetClass="entr" presetSubtype="4" fill="hold" nodeType="clickEffect">
                                  <p:stCondLst>
                                    <p:cond delay="0"/>
                                  </p:stCondLst>
                                  <p:childTnLst>
                                    <p:set>
                                      <p:cBhvr>
                                        <p:cTn id="60" dur="1" fill="hold">
                                          <p:stCondLst>
                                            <p:cond delay="0"/>
                                          </p:stCondLst>
                                        </p:cTn>
                                        <p:tgtEl>
                                          <p:spTgt spid="2">
                                            <p:txEl>
                                              <p:pRg st="10" end="10"/>
                                            </p:txEl>
                                          </p:spTgt>
                                        </p:tgtEl>
                                        <p:attrNameLst>
                                          <p:attrName>style.visibility</p:attrName>
                                        </p:attrNameLst>
                                      </p:cBhvr>
                                      <p:to>
                                        <p:strVal val="visible"/>
                                      </p:to>
                                    </p:set>
                                    <p:animEffect transition="in" filter="wipe(down)">
                                      <p:cBhvr>
                                        <p:cTn id="61" dur="500"/>
                                        <p:tgtEl>
                                          <p:spTgt spid="2">
                                            <p:txEl>
                                              <p:pRg st="10" end="10"/>
                                            </p:txEl>
                                          </p:spTgt>
                                        </p:tgtEl>
                                      </p:cBhvr>
                                    </p:animEffect>
                                  </p:childTnLst>
                                </p:cTn>
                              </p:par>
                            </p:childTnLst>
                          </p:cTn>
                        </p:par>
                      </p:childTnLst>
                    </p:cTn>
                  </p:par>
                  <p:par>
                    <p:cTn id="62" fill="hold" nodeType="clickPar">
                      <p:stCondLst>
                        <p:cond delay="indefinite"/>
                      </p:stCondLst>
                      <p:childTnLst>
                        <p:par>
                          <p:cTn id="63" fill="hold" nodeType="withGroup">
                            <p:stCondLst>
                              <p:cond delay="indefinite"/>
                            </p:stCondLst>
                          </p:cTn>
                        </p:par>
                        <p:par>
                          <p:cTn id="64" fill="hold" nodeType="afterGroup">
                            <p:stCondLst>
                              <p:cond delay="0"/>
                            </p:stCondLst>
                            <p:childTnLst>
                              <p:par>
                                <p:cTn id="65" presetID="22" presetClass="entr" presetSubtype="4" fill="hold" nodeType="clickEffect">
                                  <p:stCondLst>
                                    <p:cond delay="0"/>
                                  </p:stCondLst>
                                  <p:childTnLst>
                                    <p:set>
                                      <p:cBhvr>
                                        <p:cTn id="66" dur="1" fill="hold">
                                          <p:stCondLst>
                                            <p:cond delay="0"/>
                                          </p:stCondLst>
                                        </p:cTn>
                                        <p:tgtEl>
                                          <p:spTgt spid="2">
                                            <p:txEl>
                                              <p:pRg st="11" end="11"/>
                                            </p:txEl>
                                          </p:spTgt>
                                        </p:tgtEl>
                                        <p:attrNameLst>
                                          <p:attrName>style.visibility</p:attrName>
                                        </p:attrNameLst>
                                      </p:cBhvr>
                                      <p:to>
                                        <p:strVal val="visible"/>
                                      </p:to>
                                    </p:set>
                                    <p:animEffect transition="in" filter="wipe(down)">
                                      <p:cBhvr>
                                        <p:cTn id="67" dur="500"/>
                                        <p:tgtEl>
                                          <p:spTgt spid="2">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6" name="矩形 5"/>
          <p:cNvSpPr/>
          <p:nvPr/>
        </p:nvSpPr>
        <p:spPr>
          <a:xfrm>
            <a:off x="278130" y="266224"/>
            <a:ext cx="8587739" cy="4611529"/>
          </a:xfrm>
          <a:prstGeom prst="rect">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r>
              <a:rPr lang="zh-CN" altLang="en-US" sz="1350">
                <a:latin typeface="Arial" panose="020b0604020202020204" pitchFamily="34" charset="0"/>
                <a:sym typeface="+mn-ea"/>
              </a:rPr>
              <a:t>一、地球</a:t>
            </a:r>
            <a:endParaRPr lang="zh-CN" altLang="en-US" sz="1350">
              <a:latin typeface="Arial" panose="020b0604020202020204" pitchFamily="34" charset="0"/>
            </a:endParaRPr>
          </a:p>
          <a:p>
            <a:pPr algn="ctr"/>
            <a:r>
              <a:rPr lang="zh-CN" altLang="en-US" sz="1350">
                <a:latin typeface="Arial" panose="020b0604020202020204" pitchFamily="34" charset="0"/>
                <a:sym typeface="+mn-ea"/>
              </a:rPr>
              <a:t>1</a:t>
            </a:r>
            <a:r>
              <a:rPr lang="en-US" altLang="zh-CN" sz="1350">
                <a:latin typeface="Arial" panose="020b0604020202020204" pitchFamily="34" charset="0"/>
                <a:sym typeface="+mn-ea"/>
              </a:rPr>
              <a:t>.</a:t>
            </a:r>
            <a:r>
              <a:rPr lang="zh-CN" altLang="en-US" sz="1350">
                <a:latin typeface="Arial" panose="020b0604020202020204" pitchFamily="34" charset="0"/>
                <a:sym typeface="+mn-ea"/>
              </a:rPr>
              <a:t>形状：地球是一个两极稍扁、赤道略鼓的不规则球体。</a:t>
            </a:r>
            <a:endParaRPr lang="zh-CN" altLang="en-US" sz="1350">
              <a:latin typeface="Arial" panose="020b0604020202020204" pitchFamily="34" charset="0"/>
            </a:endParaRPr>
          </a:p>
          <a:p>
            <a:pPr algn="ctr"/>
            <a:r>
              <a:rPr lang="zh-CN" altLang="en-US" sz="1350">
                <a:latin typeface="Arial" panose="020b0604020202020204" pitchFamily="34" charset="0"/>
                <a:sym typeface="+mn-ea"/>
              </a:rPr>
              <a:t>2</a:t>
            </a:r>
            <a:r>
              <a:rPr lang="en-US" altLang="zh-CN" sz="1350">
                <a:latin typeface="Arial" panose="020b0604020202020204" pitchFamily="34" charset="0"/>
                <a:sym typeface="+mn-ea"/>
              </a:rPr>
              <a:t>.</a:t>
            </a:r>
            <a:r>
              <a:rPr lang="zh-CN" altLang="en-US" sz="1350">
                <a:latin typeface="Arial" panose="020b0604020202020204" pitchFamily="34" charset="0"/>
                <a:sym typeface="+mn-ea"/>
              </a:rPr>
              <a:t>大小：</a:t>
            </a:r>
            <a:endParaRPr lang="zh-CN" altLang="en-US" sz="1350">
              <a:latin typeface="Arial" panose="020b0604020202020204" pitchFamily="34" charset="0"/>
            </a:endParaRPr>
          </a:p>
          <a:p>
            <a:pPr algn="ctr"/>
            <a:r>
              <a:rPr lang="zh-CN" altLang="en-US" sz="1350">
                <a:latin typeface="Arial" panose="020b0604020202020204" pitchFamily="34" charset="0"/>
                <a:sym typeface="+mn-ea"/>
              </a:rPr>
              <a:t>①平均半径：6 371千米；②赤道周长：约4万千米；③表面积：51亿平方千米。</a:t>
            </a:r>
            <a:endParaRPr lang="zh-CN" altLang="en-US" sz="1350"/>
          </a:p>
        </p:txBody>
      </p:sp>
      <p:sp>
        <p:nvSpPr>
          <p:cNvPr id="2" name="文本框 1"/>
          <p:cNvSpPr txBox="1"/>
          <p:nvPr/>
        </p:nvSpPr>
        <p:spPr>
          <a:xfrm>
            <a:off x="311467" y="541020"/>
            <a:ext cx="8520588" cy="3946684"/>
          </a:xfrm>
          <a:prstGeom prst="rect">
            <a:avLst/>
          </a:prstGeom>
          <a:ln>
            <a:solidFill>
              <a:schemeClr val="bg1"/>
            </a:solidFill>
          </a:ln>
        </p:spPr>
        <p:style>
          <a:lnRef idx="2">
            <a:schemeClr val="accent2"/>
          </a:lnRef>
          <a:fillRef idx="1">
            <a:schemeClr val="lt1"/>
          </a:fillRef>
          <a:effectRef idx="0">
            <a:schemeClr val="accent2"/>
          </a:effectRef>
          <a:fontRef idx="minor">
            <a:schemeClr val="dk1"/>
          </a:fontRef>
        </p:style>
        <p:txBody>
          <a:bodyPr wrap="square" rtlCol="0" anchor="t">
            <a:spAutoFit/>
          </a:bodyP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9pPr>
          </a:lstStyle>
          <a:p>
            <a:pPr>
              <a:lnSpc>
                <a:spcPct val="150000"/>
              </a:lnSpc>
            </a:pPr>
            <a:r>
              <a:rPr lang="zh-CN" altLang="en-US" sz="2100" b="1">
                <a:latin typeface="宋体" panose="02010600030101010101" pitchFamily="2" charset="-122"/>
                <a:ea typeface="宋体" panose="02010600030101010101" pitchFamily="2" charset="-122"/>
                <a:cs typeface="宋体" panose="02010600030101010101" pitchFamily="2" charset="-122"/>
              </a:rPr>
              <a:t>5</a:t>
            </a:r>
            <a:r>
              <a:rPr lang="en-US" altLang="zh-CN" sz="2100" b="1">
                <a:latin typeface="宋体" panose="02010600030101010101" pitchFamily="2" charset="-122"/>
                <a:ea typeface="宋体" panose="02010600030101010101" pitchFamily="2" charset="-122"/>
                <a:cs typeface="宋体" panose="02010600030101010101" pitchFamily="2" charset="-122"/>
              </a:rPr>
              <a:t>.</a:t>
            </a:r>
            <a:r>
              <a:rPr lang="zh-CN" altLang="en-US" sz="2100" b="1">
                <a:latin typeface="宋体" panose="02010600030101010101" pitchFamily="2" charset="-122"/>
                <a:ea typeface="宋体" panose="02010600030101010101" pitchFamily="2" charset="-122"/>
                <a:cs typeface="宋体" panose="02010600030101010101" pitchFamily="2" charset="-122"/>
              </a:rPr>
              <a:t>多火山、地震：日本地处</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rPr>
              <a:t>亚欧板块与太平洋板块的交界处</a:t>
            </a:r>
            <a:r>
              <a:rPr lang="zh-CN" altLang="en-US" sz="2100" b="1">
                <a:latin typeface="宋体" panose="02010600030101010101" pitchFamily="2" charset="-122"/>
                <a:ea typeface="宋体" panose="02010600030101010101" pitchFamily="2" charset="-122"/>
                <a:cs typeface="宋体" panose="02010600030101010101" pitchFamily="2" charset="-122"/>
              </a:rPr>
              <a:t>，属于环太平洋火山、地震带，地壳运动比较活跃，多火山、地震，被称为“地震国”和“世界火山博物馆”。日本最高的山——富士山就是一座活火山。</a:t>
            </a:r>
          </a:p>
          <a:p>
            <a:pPr>
              <a:lnSpc>
                <a:spcPct val="150000"/>
              </a:lnSpc>
            </a:pPr>
            <a:r>
              <a:rPr lang="zh-CN" altLang="en-US" sz="2100" b="1">
                <a:latin typeface="宋体" panose="02010600030101010101" pitchFamily="2" charset="-122"/>
                <a:ea typeface="宋体" panose="02010600030101010101" pitchFamily="2" charset="-122"/>
                <a:cs typeface="宋体" panose="02010600030101010101" pitchFamily="2" charset="-122"/>
              </a:rPr>
              <a:t>6</a:t>
            </a:r>
            <a:r>
              <a:rPr lang="en-US" altLang="zh-CN" sz="2100" b="1">
                <a:latin typeface="宋体" panose="02010600030101010101" pitchFamily="2" charset="-122"/>
                <a:ea typeface="宋体" panose="02010600030101010101" pitchFamily="2" charset="-122"/>
                <a:cs typeface="宋体" panose="02010600030101010101" pitchFamily="2" charset="-122"/>
              </a:rPr>
              <a:t>.</a:t>
            </a:r>
            <a:r>
              <a:rPr lang="zh-CN" altLang="en-US" sz="2100" b="1">
                <a:latin typeface="宋体" panose="02010600030101010101" pitchFamily="2" charset="-122"/>
                <a:ea typeface="宋体" panose="02010600030101010101" pitchFamily="2" charset="-122"/>
                <a:cs typeface="宋体" panose="02010600030101010101" pitchFamily="2" charset="-122"/>
              </a:rPr>
              <a:t>气候：日本地处中纬度，属</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rPr>
              <a:t>温带季风气候（北部）和亚热带季风气候（南部），具有海洋性特征；冬季温和，夏季凉爽。</a:t>
            </a:r>
          </a:p>
          <a:p>
            <a:pPr>
              <a:lnSpc>
                <a:spcPct val="150000"/>
              </a:lnSpc>
            </a:pPr>
            <a:r>
              <a:rPr lang="zh-CN" altLang="en-US" sz="2100" b="1">
                <a:latin typeface="宋体" panose="02010600030101010101" pitchFamily="2" charset="-122"/>
                <a:ea typeface="宋体" panose="02010600030101010101" pitchFamily="2" charset="-122"/>
                <a:cs typeface="宋体" panose="02010600030101010101" pitchFamily="2" charset="-122"/>
                <a:sym typeface="+mn-ea"/>
              </a:rPr>
              <a:t>7</a:t>
            </a:r>
            <a:r>
              <a:rPr lang="en-US" altLang="zh-CN" sz="2100" b="1">
                <a:latin typeface="宋体" panose="02010600030101010101" pitchFamily="2" charset="-122"/>
                <a:ea typeface="宋体" panose="02010600030101010101" pitchFamily="2" charset="-122"/>
                <a:cs typeface="宋体" panose="02010600030101010101" pitchFamily="2" charset="-122"/>
                <a:sym typeface="+mn-ea"/>
              </a:rPr>
              <a:t>.</a:t>
            </a:r>
            <a:r>
              <a:rPr lang="zh-CN" altLang="en-US" sz="2100" b="1">
                <a:latin typeface="宋体" panose="02010600030101010101" pitchFamily="2" charset="-122"/>
                <a:ea typeface="宋体" panose="02010600030101010101" pitchFamily="2" charset="-122"/>
                <a:cs typeface="宋体" panose="02010600030101010101" pitchFamily="2" charset="-122"/>
                <a:sym typeface="+mn-ea"/>
              </a:rPr>
              <a:t>工业：日本是经济发达的国家，也是世界上的工业强国。</a:t>
            </a:r>
            <a:endParaRPr lang="zh-CN" altLang="en-US" sz="2100" b="1">
              <a:latin typeface="宋体" panose="02010600030101010101" pitchFamily="2" charset="-122"/>
              <a:ea typeface="宋体" panose="02010600030101010101" pitchFamily="2" charset="-122"/>
              <a:cs typeface="宋体" panose="02010600030101010101" pitchFamily="2" charset="-122"/>
            </a:endParaRPr>
          </a:p>
          <a:p>
            <a:pPr>
              <a:lnSpc>
                <a:spcPct val="150000"/>
              </a:lnSpc>
            </a:pPr>
            <a:r>
              <a:rPr lang="zh-CN" altLang="en-US" sz="2100" b="1">
                <a:latin typeface="宋体" panose="02010600030101010101" pitchFamily="2" charset="-122"/>
                <a:ea typeface="宋体" panose="02010600030101010101" pitchFamily="2" charset="-122"/>
                <a:cs typeface="宋体" panose="02010600030101010101" pitchFamily="2" charset="-122"/>
                <a:sym typeface="+mn-ea"/>
              </a:rPr>
              <a:t>（1）类型：发达的加工贸易型经济。</a:t>
            </a:r>
          </a:p>
          <a:p>
            <a:pPr>
              <a:lnSpc>
                <a:spcPct val="150000"/>
              </a:lnSpc>
            </a:pPr>
            <a:r>
              <a:rPr lang="zh-CN" altLang="en-US" sz="2100" b="1">
                <a:latin typeface="宋体" panose="02010600030101010101" pitchFamily="2" charset="-122"/>
                <a:ea typeface="宋体" panose="02010600030101010101" pitchFamily="2" charset="-122"/>
                <a:cs typeface="宋体" panose="02010600030101010101" pitchFamily="2" charset="-122"/>
                <a:sym typeface="+mn-ea"/>
              </a:rPr>
              <a:t>（2）发展工业的条件。</a:t>
            </a:r>
            <a:endPar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sym typeface="+mn-ea"/>
            </a:endParaRP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Effect transition="in" filter="wipe(down)">
                                      <p:cBhvr>
                                        <p:cTn id="13" dur="500"/>
                                        <p:tgtEl>
                                          <p:spTgt spid="2">
                                            <p:txEl>
                                              <p:pRg st="1" end="1"/>
                                            </p:txEl>
                                          </p:spTgt>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2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wipe(down)">
                                      <p:cBhvr>
                                        <p:cTn id="19" dur="500"/>
                                        <p:tgtEl>
                                          <p:spTgt spid="2">
                                            <p:txEl>
                                              <p:pRg st="2" end="2"/>
                                            </p:txEl>
                                          </p:spTgt>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2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Effect transition="in" filter="wipe(down)">
                                      <p:cBhvr>
                                        <p:cTn id="25" dur="500"/>
                                        <p:tgtEl>
                                          <p:spTgt spid="2">
                                            <p:txEl>
                                              <p:pRg st="3" end="3"/>
                                            </p:txEl>
                                          </p:spTgt>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2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Effect transition="in" filter="wipe(down)">
                                      <p:cBhvr>
                                        <p:cTn id="31"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6" name="矩形 5"/>
          <p:cNvSpPr/>
          <p:nvPr/>
        </p:nvSpPr>
        <p:spPr>
          <a:xfrm>
            <a:off x="278130" y="266224"/>
            <a:ext cx="8587739" cy="4611529"/>
          </a:xfrm>
          <a:prstGeom prst="rect">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r>
              <a:rPr lang="zh-CN" altLang="en-US" sz="1350">
                <a:latin typeface="Arial" panose="020b0604020202020204" pitchFamily="34" charset="0"/>
                <a:sym typeface="+mn-ea"/>
              </a:rPr>
              <a:t>一、地球</a:t>
            </a:r>
            <a:endParaRPr lang="zh-CN" altLang="en-US" sz="1350">
              <a:latin typeface="Arial" panose="020b0604020202020204" pitchFamily="34" charset="0"/>
            </a:endParaRPr>
          </a:p>
          <a:p>
            <a:pPr algn="ctr"/>
            <a:r>
              <a:rPr lang="zh-CN" altLang="en-US" sz="1350">
                <a:latin typeface="Arial" panose="020b0604020202020204" pitchFamily="34" charset="0"/>
                <a:sym typeface="+mn-ea"/>
              </a:rPr>
              <a:t>1</a:t>
            </a:r>
            <a:r>
              <a:rPr lang="en-US" altLang="zh-CN" sz="1350">
                <a:latin typeface="Arial" panose="020b0604020202020204" pitchFamily="34" charset="0"/>
                <a:sym typeface="+mn-ea"/>
              </a:rPr>
              <a:t>.</a:t>
            </a:r>
            <a:r>
              <a:rPr lang="zh-CN" altLang="en-US" sz="1350">
                <a:latin typeface="Arial" panose="020b0604020202020204" pitchFamily="34" charset="0"/>
                <a:sym typeface="+mn-ea"/>
              </a:rPr>
              <a:t>形状：地球是一个两极稍扁、赤道略鼓的不规则球体。</a:t>
            </a:r>
            <a:endParaRPr lang="zh-CN" altLang="en-US" sz="1350">
              <a:latin typeface="Arial" panose="020b0604020202020204" pitchFamily="34" charset="0"/>
            </a:endParaRPr>
          </a:p>
          <a:p>
            <a:pPr algn="ctr"/>
            <a:r>
              <a:rPr lang="zh-CN" altLang="en-US" sz="1350">
                <a:latin typeface="Arial" panose="020b0604020202020204" pitchFamily="34" charset="0"/>
                <a:sym typeface="+mn-ea"/>
              </a:rPr>
              <a:t>2</a:t>
            </a:r>
            <a:r>
              <a:rPr lang="en-US" altLang="zh-CN" sz="1350">
                <a:latin typeface="Arial" panose="020b0604020202020204" pitchFamily="34" charset="0"/>
                <a:sym typeface="+mn-ea"/>
              </a:rPr>
              <a:t>.</a:t>
            </a:r>
            <a:r>
              <a:rPr lang="zh-CN" altLang="en-US" sz="1350">
                <a:latin typeface="Arial" panose="020b0604020202020204" pitchFamily="34" charset="0"/>
                <a:sym typeface="+mn-ea"/>
              </a:rPr>
              <a:t>大小：</a:t>
            </a:r>
            <a:endParaRPr lang="zh-CN" altLang="en-US" sz="1350">
              <a:latin typeface="Arial" panose="020b0604020202020204" pitchFamily="34" charset="0"/>
            </a:endParaRPr>
          </a:p>
          <a:p>
            <a:pPr algn="ctr"/>
            <a:r>
              <a:rPr lang="zh-CN" altLang="en-US" sz="1350">
                <a:latin typeface="Arial" panose="020b0604020202020204" pitchFamily="34" charset="0"/>
                <a:sym typeface="+mn-ea"/>
              </a:rPr>
              <a:t>①平均半径：6 371千米；②赤道周长：约4万千米；③表面积：51亿平方千米。</a:t>
            </a:r>
            <a:endParaRPr lang="zh-CN" altLang="en-US" sz="1350"/>
          </a:p>
        </p:txBody>
      </p:sp>
      <p:sp>
        <p:nvSpPr>
          <p:cNvPr id="2" name="文本框 1"/>
          <p:cNvSpPr txBox="1"/>
          <p:nvPr/>
        </p:nvSpPr>
        <p:spPr>
          <a:xfrm>
            <a:off x="447199" y="441960"/>
            <a:ext cx="8352473" cy="4266724"/>
          </a:xfrm>
          <a:prstGeom prst="rect">
            <a:avLst/>
          </a:prstGeom>
          <a:noFill/>
        </p:spPr>
        <p:txBody>
          <a:bodyPr wrap="square" rtlCol="0" anchor="t">
            <a:spAutoFit/>
          </a:bodyPr>
          <a:lstStyle>
            <a:defPPr algn="l" rtl="0" eaLnBrk="1" hangingPunct="0">
              <a:defRPr kumimoji="0" lang="zh-CN"/>
            </a:defPPr>
          </a:lstStyle>
          <a:p>
            <a:pPr>
              <a:lnSpc>
                <a:spcPct val="130000"/>
              </a:lnSpc>
            </a:pP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有利条件</a:t>
            </a:r>
            <a:r>
              <a:rPr lang="zh-CN" altLang="en-US" sz="2100" b="1">
                <a:latin typeface="宋体" panose="02010600030101010101" pitchFamily="2" charset="-122"/>
                <a:ea typeface="宋体" panose="02010600030101010101" pitchFamily="2" charset="-122"/>
                <a:cs typeface="宋体" panose="02010600030101010101" pitchFamily="2" charset="-122"/>
                <a:sym typeface="+mn-ea"/>
              </a:rPr>
              <a:t>：劳动力资源丰富且素质较高；科技力量雄厚；多良港，有利于发展对外贸易。</a:t>
            </a:r>
            <a:endParaRPr lang="zh-CN" altLang="en-US" sz="2100" b="1">
              <a:latin typeface="宋体" panose="02010600030101010101" pitchFamily="2" charset="-122"/>
              <a:ea typeface="宋体" panose="02010600030101010101" pitchFamily="2" charset="-122"/>
              <a:cs typeface="宋体" panose="02010600030101010101" pitchFamily="2" charset="-122"/>
            </a:endParaRPr>
          </a:p>
          <a:p>
            <a:pPr>
              <a:lnSpc>
                <a:spcPct val="130000"/>
              </a:lnSpc>
            </a:pP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不利条件</a:t>
            </a:r>
            <a:r>
              <a:rPr lang="zh-CN" altLang="en-US" sz="2100" b="1">
                <a:latin typeface="宋体" panose="02010600030101010101" pitchFamily="2" charset="-122"/>
                <a:ea typeface="宋体" panose="02010600030101010101" pitchFamily="2" charset="-122"/>
                <a:cs typeface="宋体" panose="02010600030101010101" pitchFamily="2" charset="-122"/>
                <a:sym typeface="+mn-ea"/>
              </a:rPr>
              <a:t>：多火山、地震；国土狭小，资源少，工业所需资源和燃料大部分依赖进口；国内市场小。</a:t>
            </a:r>
            <a:endParaRPr lang="zh-CN" altLang="en-US" sz="2100" b="1">
              <a:latin typeface="宋体" panose="02010600030101010101" pitchFamily="2" charset="-122"/>
              <a:ea typeface="宋体" panose="02010600030101010101" pitchFamily="2" charset="-122"/>
              <a:cs typeface="宋体" panose="02010600030101010101" pitchFamily="2" charset="-122"/>
            </a:endParaRPr>
          </a:p>
          <a:p>
            <a:pPr>
              <a:lnSpc>
                <a:spcPct val="130000"/>
              </a:lnSpc>
            </a:pPr>
            <a:r>
              <a:rPr lang="zh-CN" altLang="en-US" sz="2100" b="1">
                <a:latin typeface="宋体" panose="02010600030101010101" pitchFamily="2" charset="-122"/>
                <a:ea typeface="宋体" panose="02010600030101010101" pitchFamily="2" charset="-122"/>
                <a:cs typeface="宋体" panose="02010600030101010101" pitchFamily="2" charset="-122"/>
                <a:sym typeface="+mn-ea"/>
              </a:rPr>
              <a:t>（3）工业产品主要销往国际市场，对外依赖严重。</a:t>
            </a:r>
            <a:endParaRPr lang="zh-CN" altLang="en-US" sz="2100" b="1">
              <a:latin typeface="宋体" panose="02010600030101010101" pitchFamily="2" charset="-122"/>
              <a:ea typeface="宋体" panose="02010600030101010101" pitchFamily="2" charset="-122"/>
              <a:cs typeface="宋体" panose="02010600030101010101" pitchFamily="2" charset="-122"/>
            </a:endParaRPr>
          </a:p>
          <a:p>
            <a:pPr>
              <a:lnSpc>
                <a:spcPct val="130000"/>
              </a:lnSpc>
            </a:pPr>
            <a:r>
              <a:rPr lang="zh-CN" altLang="en-US" sz="2100" b="1">
                <a:latin typeface="宋体" panose="02010600030101010101" pitchFamily="2" charset="-122"/>
                <a:ea typeface="宋体" panose="02010600030101010101" pitchFamily="2" charset="-122"/>
                <a:cs typeface="宋体" panose="02010600030101010101" pitchFamily="2" charset="-122"/>
                <a:sym typeface="+mn-ea"/>
              </a:rPr>
              <a:t>（4）工业区主要分布太平洋和濑户内海沿岸：东京、名古屋、大阪、北九州等工业区。</a:t>
            </a:r>
          </a:p>
          <a:p>
            <a:pPr>
              <a:lnSpc>
                <a:spcPct val="130000"/>
              </a:lnSpc>
            </a:pPr>
            <a:r>
              <a:rPr lang="zh-CN" altLang="en-US" sz="2100" b="1">
                <a:latin typeface="宋体" panose="02010600030101010101" pitchFamily="2" charset="-122"/>
                <a:ea typeface="宋体" panose="02010600030101010101" pitchFamily="2" charset="-122"/>
                <a:cs typeface="宋体" panose="02010600030101010101" pitchFamily="2" charset="-122"/>
                <a:sym typeface="+mn-ea"/>
              </a:rPr>
              <a:t>（5）海外投资建厂的对象：美国、西欧、东亚、东南亚地区。</a:t>
            </a:r>
            <a:endParaRPr lang="zh-CN" altLang="en-US" sz="2100" b="1">
              <a:latin typeface="宋体" panose="02010600030101010101" pitchFamily="2" charset="-122"/>
              <a:ea typeface="宋体" panose="02010600030101010101" pitchFamily="2" charset="-122"/>
              <a:cs typeface="宋体" panose="02010600030101010101" pitchFamily="2" charset="-122"/>
            </a:endParaRPr>
          </a:p>
          <a:p>
            <a:pPr>
              <a:lnSpc>
                <a:spcPct val="130000"/>
              </a:lnSpc>
            </a:pPr>
            <a:r>
              <a:rPr lang="zh-CN" altLang="en-US" sz="2100" b="1">
                <a:latin typeface="宋体" panose="02010600030101010101" pitchFamily="2" charset="-122"/>
                <a:ea typeface="宋体" panose="02010600030101010101" pitchFamily="2" charset="-122"/>
                <a:cs typeface="宋体" panose="02010600030101010101" pitchFamily="2" charset="-122"/>
                <a:sym typeface="+mn-ea"/>
              </a:rPr>
              <a:t>8</a:t>
            </a:r>
            <a:r>
              <a:rPr lang="en-US" altLang="zh-CN" sz="2100" b="1">
                <a:latin typeface="宋体" panose="02010600030101010101" pitchFamily="2" charset="-122"/>
                <a:ea typeface="宋体" panose="02010600030101010101" pitchFamily="2" charset="-122"/>
                <a:cs typeface="宋体" panose="02010600030101010101" pitchFamily="2" charset="-122"/>
                <a:sym typeface="+mn-ea"/>
              </a:rPr>
              <a:t>.</a:t>
            </a:r>
            <a:r>
              <a:rPr lang="zh-CN" altLang="en-US" sz="2100" b="1">
                <a:latin typeface="宋体" panose="02010600030101010101" pitchFamily="2" charset="-122"/>
                <a:ea typeface="宋体" panose="02010600030101010101" pitchFamily="2" charset="-122"/>
                <a:cs typeface="宋体" panose="02010600030101010101" pitchFamily="2" charset="-122"/>
                <a:sym typeface="+mn-ea"/>
              </a:rPr>
              <a:t>日本绝大多数居民属于大和民族，民族构成单一，通用日语。</a:t>
            </a:r>
            <a:endParaRPr lang="zh-CN" altLang="en-US" sz="2100" b="1">
              <a:latin typeface="宋体" panose="02010600030101010101" pitchFamily="2" charset="-122"/>
              <a:ea typeface="宋体" panose="02010600030101010101" pitchFamily="2" charset="-122"/>
              <a:cs typeface="宋体" panose="02010600030101010101" pitchFamily="2" charset="-122"/>
            </a:endParaRPr>
          </a:p>
          <a:p>
            <a:pPr>
              <a:lnSpc>
                <a:spcPct val="130000"/>
              </a:lnSpc>
            </a:pPr>
            <a:r>
              <a:rPr lang="zh-CN" altLang="en-US" sz="2100" b="1">
                <a:latin typeface="宋体" panose="02010600030101010101" pitchFamily="2" charset="-122"/>
                <a:ea typeface="宋体" panose="02010600030101010101" pitchFamily="2" charset="-122"/>
                <a:cs typeface="宋体" panose="02010600030101010101" pitchFamily="2" charset="-122"/>
                <a:sym typeface="+mn-ea"/>
              </a:rPr>
              <a:t>9</a:t>
            </a:r>
            <a:r>
              <a:rPr lang="en-US" altLang="zh-CN" sz="2100" b="1">
                <a:latin typeface="宋体" panose="02010600030101010101" pitchFamily="2" charset="-122"/>
                <a:ea typeface="宋体" panose="02010600030101010101" pitchFamily="2" charset="-122"/>
                <a:cs typeface="宋体" panose="02010600030101010101" pitchFamily="2" charset="-122"/>
                <a:sym typeface="+mn-ea"/>
              </a:rPr>
              <a:t>.</a:t>
            </a:r>
            <a:r>
              <a:rPr lang="zh-CN" altLang="en-US" sz="2100" b="1">
                <a:latin typeface="宋体" panose="02010600030101010101" pitchFamily="2" charset="-122"/>
                <a:ea typeface="宋体" panose="02010600030101010101" pitchFamily="2" charset="-122"/>
                <a:cs typeface="宋体" panose="02010600030101010101" pitchFamily="2" charset="-122"/>
                <a:sym typeface="+mn-ea"/>
              </a:rPr>
              <a:t>日本的文化特点：东西兼容。</a:t>
            </a:r>
            <a:endPar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sym typeface="+mn-ea"/>
            </a:endParaRP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Effect transition="in" filter="wipe(down)">
                                      <p:cBhvr>
                                        <p:cTn id="13" dur="500"/>
                                        <p:tgtEl>
                                          <p:spTgt spid="2">
                                            <p:txEl>
                                              <p:pRg st="1" end="1"/>
                                            </p:txEl>
                                          </p:spTgt>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2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wipe(down)">
                                      <p:cBhvr>
                                        <p:cTn id="19" dur="500"/>
                                        <p:tgtEl>
                                          <p:spTgt spid="2">
                                            <p:txEl>
                                              <p:pRg st="2" end="2"/>
                                            </p:txEl>
                                          </p:spTgt>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2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Effect transition="in" filter="wipe(down)">
                                      <p:cBhvr>
                                        <p:cTn id="25" dur="500"/>
                                        <p:tgtEl>
                                          <p:spTgt spid="2">
                                            <p:txEl>
                                              <p:pRg st="3" end="3"/>
                                            </p:txEl>
                                          </p:spTgt>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2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Effect transition="in" filter="wipe(down)">
                                      <p:cBhvr>
                                        <p:cTn id="31" dur="500"/>
                                        <p:tgtEl>
                                          <p:spTgt spid="2">
                                            <p:txEl>
                                              <p:pRg st="4" end="4"/>
                                            </p:txEl>
                                          </p:spTgt>
                                        </p:tgtEl>
                                      </p:cBhvr>
                                    </p:animEffec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2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Effect transition="in" filter="wipe(down)">
                                      <p:cBhvr>
                                        <p:cTn id="37" dur="500"/>
                                        <p:tgtEl>
                                          <p:spTgt spid="2">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indefinite"/>
                            </p:stCondLst>
                          </p:cTn>
                        </p:par>
                        <p:par>
                          <p:cTn id="40" fill="hold" nodeType="afterGroup">
                            <p:stCondLst>
                              <p:cond delay="0"/>
                            </p:stCondLst>
                            <p:childTnLst>
                              <p:par>
                                <p:cTn id="41" presetID="2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Effect transition="in" filter="wipe(down)">
                                      <p:cBhvr>
                                        <p:cTn id="43"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425767" y="406718"/>
            <a:ext cx="8517255" cy="4252912"/>
          </a:xfrm>
          <a:prstGeom prst="rect">
            <a:avLst/>
          </a:prstGeom>
          <a:noFill/>
        </p:spPr>
        <p:txBody>
          <a:bodyPr wrap="square" rtlCol="0" anchor="t">
            <a:spAutoFit/>
          </a:bodyPr>
          <a:lstStyle>
            <a:defPPr algn="l" rtl="0" eaLnBrk="1" hangingPunct="0">
              <a:defRPr kumimoji="0" lang="zh-CN"/>
            </a:defPPr>
          </a:lstStyle>
          <a:p>
            <a:pPr>
              <a:lnSpc>
                <a:spcPct val="110000"/>
              </a:lnSpc>
            </a:pPr>
            <a:r>
              <a:rPr lang="zh-CN" altLang="en-US" sz="2400" b="1">
                <a:latin typeface="微软雅黑" panose="020b0503020204020204" pitchFamily="34" charset="-122"/>
                <a:ea typeface="微软雅黑" panose="020b0503020204020204" pitchFamily="34" charset="-122"/>
                <a:cs typeface="宋体" panose="02010600030101010101" pitchFamily="2" charset="-122"/>
                <a:sym typeface="+mn-ea"/>
              </a:rPr>
              <a:t>二、东南亚</a:t>
            </a:r>
            <a:endParaRPr lang="zh-CN" altLang="en-US" sz="2400" b="1">
              <a:latin typeface="微软雅黑" panose="020b0503020204020204" pitchFamily="34" charset="-122"/>
              <a:ea typeface="微软雅黑" panose="020b0503020204020204" pitchFamily="34" charset="-122"/>
              <a:cs typeface="宋体" panose="02010600030101010101" pitchFamily="2" charset="-122"/>
            </a:endParaRPr>
          </a:p>
          <a:p>
            <a:pPr>
              <a:lnSpc>
                <a:spcPct val="130000"/>
              </a:lnSpc>
            </a:pPr>
            <a:r>
              <a:rPr lang="zh-CN" altLang="en-US" sz="2100" b="1">
                <a:latin typeface="宋体" panose="02010600030101010101" pitchFamily="2" charset="-122"/>
                <a:ea typeface="宋体" panose="02010600030101010101" pitchFamily="2" charset="-122"/>
                <a:cs typeface="宋体" panose="02010600030101010101" pitchFamily="2" charset="-122"/>
                <a:sym typeface="+mn-ea"/>
              </a:rPr>
              <a:t>1</a:t>
            </a:r>
            <a:r>
              <a:rPr lang="en-US" altLang="zh-CN" sz="2100" b="1">
                <a:latin typeface="宋体" panose="02010600030101010101" pitchFamily="2" charset="-122"/>
                <a:ea typeface="宋体" panose="02010600030101010101" pitchFamily="2" charset="-122"/>
                <a:cs typeface="宋体" panose="02010600030101010101" pitchFamily="2" charset="-122"/>
                <a:sym typeface="+mn-ea"/>
              </a:rPr>
              <a:t>.</a:t>
            </a:r>
            <a:r>
              <a:rPr lang="zh-CN" altLang="en-US" sz="2100" b="1">
                <a:latin typeface="宋体" panose="02010600030101010101" pitchFamily="2" charset="-122"/>
                <a:ea typeface="宋体" panose="02010600030101010101" pitchFamily="2" charset="-122"/>
                <a:cs typeface="宋体" panose="02010600030101010101" pitchFamily="2" charset="-122"/>
                <a:sym typeface="+mn-ea"/>
              </a:rPr>
              <a:t>地理位置</a:t>
            </a:r>
            <a:endParaRPr lang="zh-CN" altLang="en-US" sz="2100" b="1">
              <a:latin typeface="宋体" panose="02010600030101010101" pitchFamily="2" charset="-122"/>
              <a:ea typeface="宋体" panose="02010600030101010101" pitchFamily="2" charset="-122"/>
              <a:cs typeface="宋体" panose="02010600030101010101" pitchFamily="2" charset="-122"/>
            </a:endParaRPr>
          </a:p>
          <a:p>
            <a:pPr>
              <a:lnSpc>
                <a:spcPct val="130000"/>
              </a:lnSpc>
            </a:pPr>
            <a:r>
              <a:rPr lang="zh-CN" altLang="en-US" sz="2100" b="1">
                <a:latin typeface="宋体" panose="02010600030101010101" pitchFamily="2" charset="-122"/>
                <a:ea typeface="宋体" panose="02010600030101010101" pitchFamily="2" charset="-122"/>
                <a:cs typeface="宋体" panose="02010600030101010101" pitchFamily="2" charset="-122"/>
                <a:sym typeface="+mn-ea"/>
              </a:rPr>
              <a:t>纬度位置：10°S~25°N，</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主要位于热带</a:t>
            </a:r>
            <a:r>
              <a:rPr lang="zh-CN" altLang="en-US" sz="2100" b="1">
                <a:latin typeface="宋体" panose="02010600030101010101" pitchFamily="2" charset="-122"/>
                <a:ea typeface="宋体" panose="02010600030101010101" pitchFamily="2" charset="-122"/>
                <a:cs typeface="宋体" panose="02010600030101010101" pitchFamily="2" charset="-122"/>
                <a:sym typeface="+mn-ea"/>
              </a:rPr>
              <a:t>。</a:t>
            </a:r>
            <a:endParaRPr lang="zh-CN" altLang="en-US" sz="2100" b="1">
              <a:latin typeface="宋体" panose="02010600030101010101" pitchFamily="2" charset="-122"/>
              <a:ea typeface="宋体" panose="02010600030101010101" pitchFamily="2" charset="-122"/>
              <a:cs typeface="宋体" panose="02010600030101010101" pitchFamily="2" charset="-122"/>
            </a:endParaRPr>
          </a:p>
          <a:p>
            <a:pPr>
              <a:lnSpc>
                <a:spcPct val="130000"/>
              </a:lnSpc>
            </a:pPr>
            <a:r>
              <a:rPr lang="zh-CN" altLang="en-US" sz="2100" b="1">
                <a:latin typeface="宋体" panose="02010600030101010101" pitchFamily="2" charset="-122"/>
                <a:ea typeface="宋体" panose="02010600030101010101" pitchFamily="2" charset="-122"/>
                <a:cs typeface="宋体" panose="02010600030101010101" pitchFamily="2" charset="-122"/>
                <a:sym typeface="+mn-ea"/>
              </a:rPr>
              <a:t>海陆位置：</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西临印度洋，东临太平洋</a:t>
            </a:r>
            <a:r>
              <a:rPr lang="zh-CN" altLang="en-US" sz="2100" b="1">
                <a:latin typeface="宋体" panose="02010600030101010101" pitchFamily="2" charset="-122"/>
                <a:ea typeface="宋体" panose="02010600030101010101" pitchFamily="2" charset="-122"/>
                <a:cs typeface="宋体" panose="02010600030101010101" pitchFamily="2" charset="-122"/>
                <a:sym typeface="+mn-ea"/>
              </a:rPr>
              <a:t>，大部分国家都是临海国和岛国，受海洋影响较大。</a:t>
            </a:r>
            <a:endParaRPr lang="zh-CN" altLang="en-US" sz="2100" b="1">
              <a:latin typeface="宋体" panose="02010600030101010101" pitchFamily="2" charset="-122"/>
              <a:ea typeface="宋体" panose="02010600030101010101" pitchFamily="2" charset="-122"/>
              <a:cs typeface="宋体" panose="02010600030101010101" pitchFamily="2" charset="-122"/>
            </a:endParaRPr>
          </a:p>
          <a:p>
            <a:pPr>
              <a:lnSpc>
                <a:spcPct val="130000"/>
              </a:lnSpc>
            </a:pPr>
            <a:r>
              <a:rPr lang="zh-CN" altLang="en-US" sz="2100" b="1">
                <a:latin typeface="宋体" panose="02010600030101010101" pitchFamily="2" charset="-122"/>
                <a:ea typeface="宋体" panose="02010600030101010101" pitchFamily="2" charset="-122"/>
                <a:cs typeface="宋体" panose="02010600030101010101" pitchFamily="2" charset="-122"/>
                <a:sym typeface="+mn-ea"/>
              </a:rPr>
              <a:t>交通位置：位于南北两个大洲（亚洲和大洋洲）、东西两个大洋（太平洋和印度洋）之间的“</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十字路口</a:t>
            </a:r>
            <a:r>
              <a:rPr lang="zh-CN" altLang="en-US" sz="2100" b="1">
                <a:latin typeface="宋体" panose="02010600030101010101" pitchFamily="2" charset="-122"/>
                <a:ea typeface="宋体" panose="02010600030101010101" pitchFamily="2" charset="-122"/>
                <a:cs typeface="宋体" panose="02010600030101010101" pitchFamily="2" charset="-122"/>
                <a:sym typeface="+mn-ea"/>
              </a:rPr>
              <a:t>”。</a:t>
            </a:r>
            <a:endParaRPr lang="zh-CN" altLang="en-US" sz="2100" b="1">
              <a:latin typeface="宋体" panose="02010600030101010101" pitchFamily="2" charset="-122"/>
              <a:ea typeface="宋体" panose="02010600030101010101" pitchFamily="2" charset="-122"/>
              <a:cs typeface="宋体" panose="02010600030101010101" pitchFamily="2" charset="-122"/>
            </a:endParaRPr>
          </a:p>
          <a:p>
            <a:pPr>
              <a:lnSpc>
                <a:spcPct val="130000"/>
              </a:lnSpc>
            </a:pPr>
            <a:r>
              <a:rPr lang="zh-CN" altLang="en-US" sz="2100" b="1">
                <a:latin typeface="宋体" panose="02010600030101010101" pitchFamily="2" charset="-122"/>
                <a:ea typeface="宋体" panose="02010600030101010101" pitchFamily="2" charset="-122"/>
                <a:cs typeface="宋体" panose="02010600030101010101" pitchFamily="2" charset="-122"/>
                <a:sym typeface="+mn-ea"/>
              </a:rPr>
              <a:t>2</a:t>
            </a:r>
            <a:r>
              <a:rPr lang="en-US" altLang="zh-CN" sz="2100" b="1">
                <a:latin typeface="宋体" panose="02010600030101010101" pitchFamily="2" charset="-122"/>
                <a:ea typeface="宋体" panose="02010600030101010101" pitchFamily="2" charset="-122"/>
                <a:cs typeface="宋体" panose="02010600030101010101" pitchFamily="2" charset="-122"/>
                <a:sym typeface="+mn-ea"/>
              </a:rPr>
              <a:t>.</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马六甲海峡</a:t>
            </a:r>
            <a:r>
              <a:rPr lang="zh-CN" altLang="en-US" sz="2100" b="1">
                <a:latin typeface="宋体" panose="02010600030101010101" pitchFamily="2" charset="-122"/>
                <a:ea typeface="宋体" panose="02010600030101010101" pitchFamily="2" charset="-122"/>
                <a:cs typeface="宋体" panose="02010600030101010101" pitchFamily="2" charset="-122"/>
                <a:sym typeface="+mn-ea"/>
              </a:rPr>
              <a:t>：位于马来半岛和印度尼西亚的苏门答腊岛之间，是从欧洲、非洲向东航行到东南亚、东亚各港口最短航线的必经之地，是连接太平洋和印度洋的重要海上通道。</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Effect transition="in" filter="wipe(down)">
                                      <p:cBhvr>
                                        <p:cTn id="13" dur="500"/>
                                        <p:tgtEl>
                                          <p:spTgt spid="2">
                                            <p:txEl>
                                              <p:pRg st="1" end="1"/>
                                            </p:txEl>
                                          </p:spTgt>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2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wipe(down)">
                                      <p:cBhvr>
                                        <p:cTn id="19" dur="500"/>
                                        <p:tgtEl>
                                          <p:spTgt spid="2">
                                            <p:txEl>
                                              <p:pRg st="2" end="2"/>
                                            </p:txEl>
                                          </p:spTgt>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2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Effect transition="in" filter="wipe(down)">
                                      <p:cBhvr>
                                        <p:cTn id="25" dur="500"/>
                                        <p:tgtEl>
                                          <p:spTgt spid="2">
                                            <p:txEl>
                                              <p:pRg st="3" end="3"/>
                                            </p:txEl>
                                          </p:spTgt>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2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Effect transition="in" filter="wipe(down)">
                                      <p:cBhvr>
                                        <p:cTn id="31" dur="500"/>
                                        <p:tgtEl>
                                          <p:spTgt spid="2">
                                            <p:txEl>
                                              <p:pRg st="4" end="4"/>
                                            </p:txEl>
                                          </p:spTgt>
                                        </p:tgtEl>
                                      </p:cBhvr>
                                    </p:animEffec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2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Effect transition="in" filter="wipe(down)">
                                      <p:cBhvr>
                                        <p:cTn id="37"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491014" y="455771"/>
            <a:ext cx="8387238" cy="4331970"/>
          </a:xfrm>
          <a:prstGeom prst="rect">
            <a:avLst/>
          </a:prstGeom>
          <a:noFill/>
        </p:spPr>
        <p:txBody>
          <a:bodyPr wrap="square" rtlCol="0" anchor="t">
            <a:spAutoFit/>
          </a:bodyPr>
          <a:lstStyle>
            <a:defPPr algn="l" rtl="0" eaLnBrk="1" hangingPunct="0">
              <a:defRPr kumimoji="0" lang="zh-CN"/>
            </a:defPPr>
          </a:lstStyle>
          <a:p>
            <a:pPr>
              <a:lnSpc>
                <a:spcPct val="120000"/>
              </a:lnSpc>
            </a:pPr>
            <a:r>
              <a:rPr lang="zh-CN" altLang="en-US" sz="2100" b="1">
                <a:latin typeface="宋体" panose="02010600030101010101" pitchFamily="2" charset="-122"/>
                <a:ea typeface="宋体" panose="02010600030101010101" pitchFamily="2" charset="-122"/>
                <a:cs typeface="宋体" panose="02010600030101010101" pitchFamily="2" charset="-122"/>
                <a:sym typeface="+mn-ea"/>
              </a:rPr>
              <a:t>3</a:t>
            </a:r>
            <a:r>
              <a:rPr lang="en-US" altLang="zh-CN" sz="2100" b="1">
                <a:latin typeface="宋体" panose="02010600030101010101" pitchFamily="2" charset="-122"/>
                <a:ea typeface="宋体" panose="02010600030101010101" pitchFamily="2" charset="-122"/>
                <a:cs typeface="宋体" panose="02010600030101010101" pitchFamily="2" charset="-122"/>
                <a:sym typeface="+mn-ea"/>
              </a:rPr>
              <a:t>.</a:t>
            </a:r>
            <a:r>
              <a:rPr lang="zh-CN" altLang="en-US" sz="2100" b="1">
                <a:latin typeface="宋体" panose="02010600030101010101" pitchFamily="2" charset="-122"/>
                <a:ea typeface="宋体" panose="02010600030101010101" pitchFamily="2" charset="-122"/>
                <a:cs typeface="宋体" panose="02010600030101010101" pitchFamily="2" charset="-122"/>
                <a:sym typeface="+mn-ea"/>
              </a:rPr>
              <a:t>范围：包括中南半岛和马来群岛。</a:t>
            </a:r>
            <a:endParaRPr lang="zh-CN" altLang="en-US" sz="2100" b="1">
              <a:latin typeface="宋体" panose="02010600030101010101" pitchFamily="2" charset="-122"/>
              <a:ea typeface="宋体" panose="02010600030101010101" pitchFamily="2" charset="-122"/>
              <a:cs typeface="宋体" panose="02010600030101010101" pitchFamily="2" charset="-122"/>
            </a:endParaRPr>
          </a:p>
          <a:p>
            <a:pPr>
              <a:lnSpc>
                <a:spcPct val="120000"/>
              </a:lnSpc>
            </a:pPr>
            <a:r>
              <a:rPr lang="zh-CN" altLang="en-US" sz="2100" b="1">
                <a:latin typeface="宋体" panose="02010600030101010101" pitchFamily="2" charset="-122"/>
                <a:ea typeface="宋体" panose="02010600030101010101" pitchFamily="2" charset="-122"/>
                <a:cs typeface="宋体" panose="02010600030101010101" pitchFamily="2" charset="-122"/>
                <a:sym typeface="+mn-ea"/>
              </a:rPr>
              <a:t>国家（共11国）：越南、老挝（内陆国）、印度尼西亚、柬埔寨、泰国、缅甸、马来西亚、新加坡、菲律宾、文莱、东帝汶。其中，印度尼西亚又称“千岛之国”，是世界上最大的群岛国家。</a:t>
            </a:r>
            <a:endParaRPr lang="zh-CN" altLang="en-US" sz="2100" b="1">
              <a:latin typeface="宋体" panose="02010600030101010101" pitchFamily="2" charset="-122"/>
              <a:ea typeface="宋体" panose="02010600030101010101" pitchFamily="2" charset="-122"/>
              <a:cs typeface="宋体" panose="02010600030101010101" pitchFamily="2" charset="-122"/>
            </a:endParaRPr>
          </a:p>
          <a:p>
            <a:pPr>
              <a:lnSpc>
                <a:spcPct val="120000"/>
              </a:lnSpc>
            </a:pPr>
            <a:r>
              <a:rPr lang="zh-CN" altLang="en-US" sz="2100" b="1">
                <a:latin typeface="宋体" panose="02010600030101010101" pitchFamily="2" charset="-122"/>
                <a:ea typeface="宋体" panose="02010600030101010101" pitchFamily="2" charset="-122"/>
                <a:cs typeface="宋体" panose="02010600030101010101" pitchFamily="2" charset="-122"/>
                <a:sym typeface="+mn-ea"/>
              </a:rPr>
              <a:t>4</a:t>
            </a:r>
            <a:r>
              <a:rPr lang="en-US" altLang="zh-CN" sz="2100" b="1">
                <a:latin typeface="宋体" panose="02010600030101010101" pitchFamily="2" charset="-122"/>
                <a:ea typeface="宋体" panose="02010600030101010101" pitchFamily="2" charset="-122"/>
                <a:cs typeface="宋体" panose="02010600030101010101" pitchFamily="2" charset="-122"/>
                <a:sym typeface="+mn-ea"/>
              </a:rPr>
              <a:t>.</a:t>
            </a:r>
            <a:r>
              <a:rPr lang="zh-CN" altLang="en-US" sz="2100" b="1">
                <a:latin typeface="宋体" panose="02010600030101010101" pitchFamily="2" charset="-122"/>
                <a:ea typeface="宋体" panose="02010600030101010101" pitchFamily="2" charset="-122"/>
                <a:cs typeface="宋体" panose="02010600030101010101" pitchFamily="2" charset="-122"/>
                <a:sym typeface="+mn-ea"/>
              </a:rPr>
              <a:t>地形特点：</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山河相间，纵列分布，北高南低</a:t>
            </a:r>
            <a:r>
              <a:rPr lang="zh-CN" altLang="en-US" sz="2100" b="1">
                <a:latin typeface="宋体" panose="02010600030101010101" pitchFamily="2" charset="-122"/>
                <a:ea typeface="宋体" panose="02010600030101010101" pitchFamily="2" charset="-122"/>
                <a:cs typeface="宋体" panose="02010600030101010101" pitchFamily="2" charset="-122"/>
                <a:sym typeface="+mn-ea"/>
              </a:rPr>
              <a:t>。</a:t>
            </a:r>
            <a:endParaRPr lang="zh-CN" altLang="en-US" sz="2100" b="1">
              <a:latin typeface="宋体" panose="02010600030101010101" pitchFamily="2" charset="-122"/>
              <a:ea typeface="宋体" panose="02010600030101010101" pitchFamily="2" charset="-122"/>
              <a:cs typeface="宋体" panose="02010600030101010101" pitchFamily="2" charset="-122"/>
            </a:endParaRPr>
          </a:p>
          <a:p>
            <a:pPr>
              <a:lnSpc>
                <a:spcPct val="120000"/>
              </a:lnSpc>
            </a:pPr>
            <a:r>
              <a:rPr lang="zh-CN" altLang="en-US" sz="2100" b="1">
                <a:latin typeface="宋体" panose="02010600030101010101" pitchFamily="2" charset="-122"/>
                <a:ea typeface="宋体" panose="02010600030101010101" pitchFamily="2" charset="-122"/>
                <a:cs typeface="宋体" panose="02010600030101010101" pitchFamily="2" charset="-122"/>
                <a:sym typeface="+mn-ea"/>
              </a:rPr>
              <a:t>5</a:t>
            </a:r>
            <a:r>
              <a:rPr lang="en-US" altLang="zh-CN" sz="2100" b="1">
                <a:latin typeface="宋体" panose="02010600030101010101" pitchFamily="2" charset="-122"/>
                <a:ea typeface="宋体" panose="02010600030101010101" pitchFamily="2" charset="-122"/>
                <a:cs typeface="宋体" panose="02010600030101010101" pitchFamily="2" charset="-122"/>
                <a:sym typeface="+mn-ea"/>
              </a:rPr>
              <a:t>.</a:t>
            </a:r>
            <a:r>
              <a:rPr lang="zh-CN" altLang="en-US" sz="2100" b="1">
                <a:latin typeface="宋体" panose="02010600030101010101" pitchFamily="2" charset="-122"/>
                <a:ea typeface="宋体" panose="02010600030101010101" pitchFamily="2" charset="-122"/>
                <a:cs typeface="宋体" panose="02010600030101010101" pitchFamily="2" charset="-122"/>
                <a:sym typeface="+mn-ea"/>
              </a:rPr>
              <a:t>河流：东南亚的河流大部分发源于我国的青藏高原地区，如湄公河（澜沧江）、萨尔温江（怒江）。</a:t>
            </a:r>
            <a:endParaRPr lang="zh-CN" altLang="en-US" sz="2100" b="1">
              <a:latin typeface="宋体" panose="02010600030101010101" pitchFamily="2" charset="-122"/>
              <a:ea typeface="宋体" panose="02010600030101010101" pitchFamily="2" charset="-122"/>
              <a:cs typeface="宋体" panose="02010600030101010101" pitchFamily="2" charset="-122"/>
            </a:endParaRPr>
          </a:p>
          <a:p>
            <a:pPr>
              <a:lnSpc>
                <a:spcPct val="120000"/>
              </a:lnSpc>
            </a:pPr>
            <a:r>
              <a:rPr lang="zh-CN" altLang="en-US" sz="2100" b="1">
                <a:latin typeface="宋体" panose="02010600030101010101" pitchFamily="2" charset="-122"/>
                <a:ea typeface="宋体" panose="02010600030101010101" pitchFamily="2" charset="-122"/>
                <a:cs typeface="宋体" panose="02010600030101010101" pitchFamily="2" charset="-122"/>
                <a:sym typeface="+mn-ea"/>
              </a:rPr>
              <a:t>河流特点：南北纵列、山河相间；河流上游流经山区，两岸高山耸立，水流湍急，蕴藏着丰富的水能资源；下游河谷展宽，水流缓慢，泥沙沉积，河岸两侧形成冲积平原，入海口形成河道纵横、地势低平而土质肥沃的河口三角洲。</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Effect transition="in" filter="wipe(down)">
                                      <p:cBhvr>
                                        <p:cTn id="13" dur="500"/>
                                        <p:tgtEl>
                                          <p:spTgt spid="2">
                                            <p:txEl>
                                              <p:pRg st="1" end="1"/>
                                            </p:txEl>
                                          </p:spTgt>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2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wipe(down)">
                                      <p:cBhvr>
                                        <p:cTn id="19" dur="500"/>
                                        <p:tgtEl>
                                          <p:spTgt spid="2">
                                            <p:txEl>
                                              <p:pRg st="2" end="2"/>
                                            </p:txEl>
                                          </p:spTgt>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2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Effect transition="in" filter="wipe(down)">
                                      <p:cBhvr>
                                        <p:cTn id="25" dur="500"/>
                                        <p:tgtEl>
                                          <p:spTgt spid="2">
                                            <p:txEl>
                                              <p:pRg st="3" end="3"/>
                                            </p:txEl>
                                          </p:spTgt>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2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Effect transition="in" filter="wipe(down)">
                                      <p:cBhvr>
                                        <p:cTn id="31"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420053" y="536734"/>
            <a:ext cx="8449627" cy="3846671"/>
          </a:xfrm>
          <a:prstGeom prst="rect">
            <a:avLst/>
          </a:prstGeom>
          <a:noFill/>
        </p:spPr>
        <p:txBody>
          <a:bodyPr wrap="square" rtlCol="0" anchor="t">
            <a:spAutoFit/>
          </a:bodyPr>
          <a:lstStyle>
            <a:defPPr algn="l" rtl="0" eaLnBrk="1" hangingPunct="0">
              <a:defRPr kumimoji="0" lang="zh-CN"/>
            </a:defPPr>
          </a:lstStyle>
          <a:p>
            <a:pPr>
              <a:lnSpc>
                <a:spcPct val="130000"/>
              </a:lnSpc>
            </a:pPr>
            <a:r>
              <a:rPr lang="zh-CN" altLang="en-US" sz="2100" b="1">
                <a:latin typeface="宋体" panose="02010600030101010101" pitchFamily="2" charset="-122"/>
                <a:ea typeface="宋体" panose="02010600030101010101" pitchFamily="2" charset="-122"/>
                <a:cs typeface="宋体" panose="02010600030101010101" pitchFamily="2" charset="-122"/>
              </a:rPr>
              <a:t>6</a:t>
            </a:r>
            <a:r>
              <a:rPr lang="en-US" altLang="zh-CN" sz="2100" b="1">
                <a:latin typeface="宋体" panose="02010600030101010101" pitchFamily="2" charset="-122"/>
                <a:ea typeface="宋体" panose="02010600030101010101" pitchFamily="2" charset="-122"/>
                <a:cs typeface="宋体" panose="02010600030101010101" pitchFamily="2" charset="-122"/>
              </a:rPr>
              <a:t>.</a:t>
            </a:r>
            <a:r>
              <a:rPr lang="zh-CN" altLang="en-US" sz="2100" b="1">
                <a:latin typeface="宋体" panose="02010600030101010101" pitchFamily="2" charset="-122"/>
                <a:ea typeface="宋体" panose="02010600030101010101" pitchFamily="2" charset="-122"/>
                <a:cs typeface="宋体" panose="02010600030101010101" pitchFamily="2" charset="-122"/>
              </a:rPr>
              <a:t>人口分布：集中分布在大河的</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rPr>
              <a:t>冲积平原、河口三角洲以及沿海平原</a:t>
            </a:r>
            <a:r>
              <a:rPr lang="zh-CN" altLang="en-US" sz="2100" b="1">
                <a:latin typeface="宋体" panose="02010600030101010101" pitchFamily="2" charset="-122"/>
                <a:ea typeface="宋体" panose="02010600030101010101" pitchFamily="2" charset="-122"/>
                <a:cs typeface="宋体" panose="02010600030101010101" pitchFamily="2" charset="-122"/>
              </a:rPr>
              <a:t>。</a:t>
            </a:r>
          </a:p>
          <a:p>
            <a:pPr>
              <a:lnSpc>
                <a:spcPct val="130000"/>
              </a:lnSpc>
            </a:pPr>
            <a:r>
              <a:rPr lang="zh-CN" altLang="en-US" sz="2100" b="1">
                <a:latin typeface="宋体" panose="02010600030101010101" pitchFamily="2" charset="-122"/>
                <a:ea typeface="宋体" panose="02010600030101010101" pitchFamily="2" charset="-122"/>
                <a:cs typeface="宋体" panose="02010600030101010101" pitchFamily="2" charset="-122"/>
              </a:rPr>
              <a:t>原因：</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rPr>
              <a:t>这些地方土地肥沃，地势平坦，易于灌溉，交通便利，是东南亚人口稠密、农业发达的重要农业区，也为城市的发展提供了有利的条件</a:t>
            </a:r>
            <a:r>
              <a:rPr lang="zh-CN" altLang="en-US" sz="2100" b="1">
                <a:latin typeface="宋体" panose="02010600030101010101" pitchFamily="2" charset="-122"/>
                <a:ea typeface="宋体" panose="02010600030101010101" pitchFamily="2" charset="-122"/>
                <a:cs typeface="宋体" panose="02010600030101010101" pitchFamily="2" charset="-122"/>
              </a:rPr>
              <a:t>。</a:t>
            </a:r>
          </a:p>
          <a:p>
            <a:pPr>
              <a:lnSpc>
                <a:spcPct val="130000"/>
              </a:lnSpc>
            </a:pPr>
            <a:r>
              <a:rPr lang="zh-CN" altLang="en-US" sz="2100" b="1">
                <a:latin typeface="宋体" panose="02010600030101010101" pitchFamily="2" charset="-122"/>
                <a:ea typeface="宋体" panose="02010600030101010101" pitchFamily="2" charset="-122"/>
                <a:cs typeface="宋体" panose="02010600030101010101" pitchFamily="2" charset="-122"/>
              </a:rPr>
              <a:t>7</a:t>
            </a:r>
            <a:r>
              <a:rPr lang="en-US" altLang="zh-CN" sz="2100" b="1">
                <a:latin typeface="宋体" panose="02010600030101010101" pitchFamily="2" charset="-122"/>
                <a:ea typeface="宋体" panose="02010600030101010101" pitchFamily="2" charset="-122"/>
                <a:cs typeface="宋体" panose="02010600030101010101" pitchFamily="2" charset="-122"/>
              </a:rPr>
              <a:t>.</a:t>
            </a:r>
            <a:r>
              <a:rPr lang="zh-CN" altLang="en-US" sz="2100" b="1">
                <a:latin typeface="宋体" panose="02010600030101010101" pitchFamily="2" charset="-122"/>
                <a:ea typeface="宋体" panose="02010600030101010101" pitchFamily="2" charset="-122"/>
                <a:cs typeface="宋体" panose="02010600030101010101" pitchFamily="2" charset="-122"/>
              </a:rPr>
              <a:t>海外华人的最大聚居地。</a:t>
            </a:r>
          </a:p>
          <a:p>
            <a:pPr>
              <a:lnSpc>
                <a:spcPct val="130000"/>
              </a:lnSpc>
            </a:pPr>
            <a:r>
              <a:rPr lang="zh-CN" altLang="en-US" sz="2100" b="1">
                <a:latin typeface="宋体" panose="02010600030101010101" pitchFamily="2" charset="-122"/>
                <a:ea typeface="宋体" panose="02010600030101010101" pitchFamily="2" charset="-122"/>
                <a:cs typeface="宋体" panose="02010600030101010101" pitchFamily="2" charset="-122"/>
              </a:rPr>
              <a:t>（1）华人、华侨。</a:t>
            </a:r>
          </a:p>
          <a:p>
            <a:pPr>
              <a:lnSpc>
                <a:spcPct val="130000"/>
              </a:lnSpc>
            </a:pPr>
            <a:r>
              <a:rPr lang="zh-CN" altLang="en-US" sz="2100" b="1">
                <a:latin typeface="宋体" panose="02010600030101010101" pitchFamily="2" charset="-122"/>
                <a:ea typeface="宋体" panose="02010600030101010101" pitchFamily="2" charset="-122"/>
                <a:cs typeface="宋体" panose="02010600030101010101" pitchFamily="2" charset="-122"/>
              </a:rPr>
              <a:t>①</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rPr>
              <a:t>华人</a:t>
            </a:r>
            <a:r>
              <a:rPr lang="zh-CN" altLang="en-US" sz="2100" b="1">
                <a:latin typeface="宋体" panose="02010600030101010101" pitchFamily="2" charset="-122"/>
                <a:ea typeface="宋体" panose="02010600030101010101" pitchFamily="2" charset="-122"/>
                <a:cs typeface="宋体" panose="02010600030101010101" pitchFamily="2" charset="-122"/>
              </a:rPr>
              <a:t>：中国人在国外定居下来后，取得了所在国国籍的，称为华人。</a:t>
            </a:r>
          </a:p>
          <a:p>
            <a:pPr>
              <a:lnSpc>
                <a:spcPct val="130000"/>
              </a:lnSpc>
            </a:pPr>
            <a:r>
              <a:rPr lang="zh-CN" altLang="en-US" sz="2100" b="1">
                <a:latin typeface="宋体" panose="02010600030101010101" pitchFamily="2" charset="-122"/>
                <a:ea typeface="宋体" panose="02010600030101010101" pitchFamily="2" charset="-122"/>
                <a:cs typeface="宋体" panose="02010600030101010101" pitchFamily="2" charset="-122"/>
              </a:rPr>
              <a:t>②</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rPr>
              <a:t>华侨</a:t>
            </a:r>
            <a:r>
              <a:rPr lang="zh-CN" altLang="en-US" sz="2100" b="1">
                <a:latin typeface="宋体" panose="02010600030101010101" pitchFamily="2" charset="-122"/>
                <a:ea typeface="宋体" panose="02010600030101010101" pitchFamily="2" charset="-122"/>
                <a:cs typeface="宋体" panose="02010600030101010101" pitchFamily="2" charset="-122"/>
              </a:rPr>
              <a:t>：长期居住在国外的中国人，保留了中国国籍的，称为华侨。</a:t>
            </a:r>
          </a:p>
          <a:p>
            <a:pPr>
              <a:lnSpc>
                <a:spcPct val="130000"/>
              </a:lnSpc>
            </a:pPr>
            <a:r>
              <a:rPr lang="zh-CN" altLang="en-US" sz="2100" b="1">
                <a:latin typeface="宋体" panose="02010600030101010101" pitchFamily="2" charset="-122"/>
                <a:ea typeface="宋体" panose="02010600030101010101" pitchFamily="2" charset="-122"/>
                <a:cs typeface="宋体" panose="02010600030101010101" pitchFamily="2" charset="-122"/>
              </a:rPr>
              <a:t>（2）东南亚是世界上华人、华侨最集中的地区，其祖籍多为广东省和福建省。其中新加坡人口总数中华人和华侨所占比重最大。</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wipe(down)">
                                      <p:cBhvr>
                                        <p:cTn id="10" dur="500"/>
                                        <p:tgtEl>
                                          <p:spTgt spid="2">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indefinite"/>
                            </p:stCondLst>
                          </p:cTn>
                        </p:par>
                        <p:par>
                          <p:cTn id="13" fill="hold" nodeType="afterGroup">
                            <p:stCondLst>
                              <p:cond delay="0"/>
                            </p:stCondLst>
                            <p:childTnLst>
                              <p:par>
                                <p:cTn id="14" presetID="22" presetClass="entr" presetSubtype="4" fill="hold" nodeType="clickEffect">
                                  <p:stCondLst>
                                    <p:cond delay="0"/>
                                  </p:stCondLst>
                                  <p:childTnLst>
                                    <p:set>
                                      <p:cBhvr>
                                        <p:cTn id="15" dur="1" fill="hold">
                                          <p:stCondLst>
                                            <p:cond delay="0"/>
                                          </p:stCondLst>
                                        </p:cTn>
                                        <p:tgtEl>
                                          <p:spTgt spid="2">
                                            <p:txEl>
                                              <p:pRg st="2" end="2"/>
                                            </p:txEl>
                                          </p:spTgt>
                                        </p:tgtEl>
                                        <p:attrNameLst>
                                          <p:attrName>style.visibility</p:attrName>
                                        </p:attrNameLst>
                                      </p:cBhvr>
                                      <p:to>
                                        <p:strVal val="visible"/>
                                      </p:to>
                                    </p:set>
                                    <p:animEffect transition="in" filter="wipe(down)">
                                      <p:cBhvr>
                                        <p:cTn id="16" dur="500"/>
                                        <p:tgtEl>
                                          <p:spTgt spid="2">
                                            <p:txEl>
                                              <p:pRg st="2" end="2"/>
                                            </p:txEl>
                                          </p:spTgt>
                                        </p:tgtEl>
                                      </p:cBhvr>
                                    </p:animEffect>
                                  </p:childTnLst>
                                </p:cTn>
                              </p:par>
                            </p:childTnLst>
                          </p:cTn>
                        </p:par>
                      </p:childTnLst>
                    </p:cTn>
                  </p:par>
                  <p:par>
                    <p:cTn id="17" fill="hold" nodeType="clickPar">
                      <p:stCondLst>
                        <p:cond delay="indefinite"/>
                      </p:stCondLst>
                      <p:childTnLst>
                        <p:par>
                          <p:cTn id="18" fill="hold" nodeType="withGroup">
                            <p:stCondLst>
                              <p:cond delay="indefinite"/>
                            </p:stCondLst>
                          </p:cTn>
                        </p:par>
                        <p:par>
                          <p:cTn id="19" fill="hold" nodeType="afterGroup">
                            <p:stCondLst>
                              <p:cond delay="0"/>
                            </p:stCondLst>
                            <p:childTnLst>
                              <p:par>
                                <p:cTn id="20" presetID="22" presetClass="entr" presetSubtype="4"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wipe(down)">
                                      <p:cBhvr>
                                        <p:cTn id="22" dur="500"/>
                                        <p:tgtEl>
                                          <p:spTgt spid="2">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indefinite"/>
                            </p:stCondLst>
                          </p:cTn>
                        </p:par>
                        <p:par>
                          <p:cTn id="25" fill="hold" nodeType="afterGroup">
                            <p:stCondLst>
                              <p:cond delay="0"/>
                            </p:stCondLst>
                            <p:childTnLst>
                              <p:par>
                                <p:cTn id="26" presetID="22" presetClass="entr" presetSubtype="4" fill="hold"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animEffect transition="in" filter="wipe(down)">
                                      <p:cBhvr>
                                        <p:cTn id="28" dur="500"/>
                                        <p:tgtEl>
                                          <p:spTgt spid="2">
                                            <p:txEl>
                                              <p:pRg st="4" end="4"/>
                                            </p:txEl>
                                          </p:spTgt>
                                        </p:tgtEl>
                                      </p:cBhvr>
                                    </p:animEffect>
                                  </p:childTnLst>
                                </p:cTn>
                              </p:par>
                            </p:childTnLst>
                          </p:cTn>
                        </p:par>
                      </p:childTnLst>
                    </p:cTn>
                  </p:par>
                  <p:par>
                    <p:cTn id="29" fill="hold" nodeType="clickPar">
                      <p:stCondLst>
                        <p:cond delay="indefinite"/>
                      </p:stCondLst>
                      <p:childTnLst>
                        <p:par>
                          <p:cTn id="30" fill="hold" nodeType="withGroup">
                            <p:stCondLst>
                              <p:cond delay="indefinite"/>
                            </p:stCondLst>
                          </p:cTn>
                        </p:par>
                        <p:par>
                          <p:cTn id="31" fill="hold" nodeType="afterGroup">
                            <p:stCondLst>
                              <p:cond delay="0"/>
                            </p:stCondLst>
                            <p:childTnLst>
                              <p:par>
                                <p:cTn id="32" presetID="22" presetClass="entr" presetSubtype="4" fill="hold" nodeType="clickEffect">
                                  <p:stCondLst>
                                    <p:cond delay="0"/>
                                  </p:stCondLst>
                                  <p:childTnLst>
                                    <p:set>
                                      <p:cBhvr>
                                        <p:cTn id="33" dur="1" fill="hold">
                                          <p:stCondLst>
                                            <p:cond delay="0"/>
                                          </p:stCondLst>
                                        </p:cTn>
                                        <p:tgtEl>
                                          <p:spTgt spid="2">
                                            <p:txEl>
                                              <p:pRg st="5" end="5"/>
                                            </p:txEl>
                                          </p:spTgt>
                                        </p:tgtEl>
                                        <p:attrNameLst>
                                          <p:attrName>style.visibility</p:attrName>
                                        </p:attrNameLst>
                                      </p:cBhvr>
                                      <p:to>
                                        <p:strVal val="visible"/>
                                      </p:to>
                                    </p:set>
                                    <p:animEffect transition="in" filter="wipe(down)">
                                      <p:cBhvr>
                                        <p:cTn id="34" dur="500"/>
                                        <p:tgtEl>
                                          <p:spTgt spid="2">
                                            <p:txEl>
                                              <p:pRg st="5" end="5"/>
                                            </p:txEl>
                                          </p:spTgt>
                                        </p:tgtEl>
                                      </p:cBhvr>
                                    </p:animEffect>
                                  </p:childTnLst>
                                </p:cTn>
                              </p:par>
                            </p:childTnLst>
                          </p:cTn>
                        </p:par>
                      </p:childTnLst>
                    </p:cTn>
                  </p:par>
                  <p:par>
                    <p:cTn id="35" fill="hold" nodeType="clickPar">
                      <p:stCondLst>
                        <p:cond delay="indefinite"/>
                      </p:stCondLst>
                      <p:childTnLst>
                        <p:par>
                          <p:cTn id="36" fill="hold" nodeType="withGroup">
                            <p:stCondLst>
                              <p:cond delay="indefinite"/>
                            </p:stCondLst>
                          </p:cTn>
                        </p:par>
                        <p:par>
                          <p:cTn id="37" fill="hold" nodeType="afterGroup">
                            <p:stCondLst>
                              <p:cond delay="0"/>
                            </p:stCondLst>
                            <p:childTnLst>
                              <p:par>
                                <p:cTn id="38" presetID="22" presetClass="entr" presetSubtype="4" fill="hold" nodeType="clickEffect">
                                  <p:stCondLst>
                                    <p:cond delay="0"/>
                                  </p:stCondLst>
                                  <p:childTnLst>
                                    <p:set>
                                      <p:cBhvr>
                                        <p:cTn id="39" dur="1" fill="hold">
                                          <p:stCondLst>
                                            <p:cond delay="0"/>
                                          </p:stCondLst>
                                        </p:cTn>
                                        <p:tgtEl>
                                          <p:spTgt spid="2">
                                            <p:txEl>
                                              <p:pRg st="6" end="6"/>
                                            </p:txEl>
                                          </p:spTgt>
                                        </p:tgtEl>
                                        <p:attrNameLst>
                                          <p:attrName>style.visibility</p:attrName>
                                        </p:attrNameLst>
                                      </p:cBhvr>
                                      <p:to>
                                        <p:strVal val="visible"/>
                                      </p:to>
                                    </p:set>
                                    <p:animEffect transition="in" filter="wipe(down)">
                                      <p:cBhvr>
                                        <p:cTn id="40"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501015" y="599599"/>
            <a:ext cx="8377238" cy="3944303"/>
          </a:xfrm>
          <a:prstGeom prst="rect">
            <a:avLst/>
          </a:prstGeom>
          <a:noFill/>
        </p:spPr>
        <p:txBody>
          <a:bodyPr wrap="square" rtlCol="0" anchor="t">
            <a:spAutoFit/>
          </a:bodyPr>
          <a:lstStyle>
            <a:defPPr algn="l" rtl="0" eaLnBrk="1" hangingPunct="0">
              <a:defRPr kumimoji="0" lang="zh-CN"/>
            </a:defPPr>
          </a:lstStyle>
          <a:p>
            <a:pPr>
              <a:lnSpc>
                <a:spcPct val="120000"/>
              </a:lnSpc>
            </a:pPr>
            <a:r>
              <a:rPr lang="zh-CN" altLang="en-US" sz="2100" b="1">
                <a:latin typeface="宋体" panose="02010600030101010101" pitchFamily="2" charset="-122"/>
                <a:ea typeface="宋体" panose="02010600030101010101" pitchFamily="2" charset="-122"/>
                <a:cs typeface="宋体" panose="02010600030101010101" pitchFamily="2" charset="-122"/>
              </a:rPr>
              <a:t>8</a:t>
            </a:r>
            <a:r>
              <a:rPr lang="en-US" altLang="zh-CN" sz="2100" b="1">
                <a:latin typeface="宋体" panose="02010600030101010101" pitchFamily="2" charset="-122"/>
                <a:ea typeface="宋体" panose="02010600030101010101" pitchFamily="2" charset="-122"/>
                <a:cs typeface="宋体" panose="02010600030101010101" pitchFamily="2" charset="-122"/>
              </a:rPr>
              <a:t>.</a:t>
            </a:r>
            <a:r>
              <a:rPr lang="zh-CN" altLang="en-US" sz="2100" b="1">
                <a:latin typeface="宋体" panose="02010600030101010101" pitchFamily="2" charset="-122"/>
                <a:ea typeface="宋体" panose="02010600030101010101" pitchFamily="2" charset="-122"/>
                <a:cs typeface="宋体" panose="02010600030101010101" pitchFamily="2" charset="-122"/>
              </a:rPr>
              <a:t>热带气候与农业生产。</a:t>
            </a:r>
          </a:p>
          <a:p>
            <a:pPr>
              <a:lnSpc>
                <a:spcPct val="120000"/>
              </a:lnSpc>
            </a:pPr>
            <a:r>
              <a:rPr lang="zh-CN" altLang="en-US" sz="2100" b="1">
                <a:latin typeface="宋体" panose="02010600030101010101" pitchFamily="2" charset="-122"/>
                <a:ea typeface="宋体" panose="02010600030101010101" pitchFamily="2" charset="-122"/>
                <a:cs typeface="宋体" panose="02010600030101010101" pitchFamily="2" charset="-122"/>
              </a:rPr>
              <a:t>（1）两种热带气候。</a:t>
            </a:r>
          </a:p>
          <a:p>
            <a:pPr>
              <a:lnSpc>
                <a:spcPct val="120000"/>
              </a:lnSpc>
            </a:pPr>
            <a:r>
              <a:rPr lang="zh-CN" altLang="en-US" sz="2100" b="1">
                <a:latin typeface="宋体" panose="02010600030101010101" pitchFamily="2" charset="-122"/>
                <a:ea typeface="宋体" panose="02010600030101010101" pitchFamily="2" charset="-122"/>
                <a:cs typeface="宋体" panose="02010600030101010101" pitchFamily="2" charset="-122"/>
              </a:rPr>
              <a:t>马来群岛大部分属于</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rPr>
              <a:t>热带雨林气候</a:t>
            </a:r>
            <a:r>
              <a:rPr lang="zh-CN" altLang="en-US" sz="2100" b="1">
                <a:latin typeface="宋体" panose="02010600030101010101" pitchFamily="2" charset="-122"/>
                <a:ea typeface="宋体" panose="02010600030101010101" pitchFamily="2" charset="-122"/>
                <a:cs typeface="宋体" panose="02010600030101010101" pitchFamily="2" charset="-122"/>
              </a:rPr>
              <a:t>，终年高温多雨，对农业影响大；马来半岛南部、中南半岛、菲律宾群岛北部属于</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rPr>
              <a:t>热带季风气候</a:t>
            </a:r>
            <a:r>
              <a:rPr lang="zh-CN" altLang="en-US" sz="2100" b="1">
                <a:latin typeface="宋体" panose="02010600030101010101" pitchFamily="2" charset="-122"/>
                <a:ea typeface="宋体" panose="02010600030101010101" pitchFamily="2" charset="-122"/>
                <a:cs typeface="宋体" panose="02010600030101010101" pitchFamily="2" charset="-122"/>
              </a:rPr>
              <a:t>，全年高温，一年分旱雨两季，粮食作物主要是稻米。</a:t>
            </a:r>
          </a:p>
          <a:p>
            <a:pPr>
              <a:lnSpc>
                <a:spcPct val="120000"/>
              </a:lnSpc>
            </a:pPr>
            <a:r>
              <a:rPr lang="zh-CN" altLang="en-US" sz="2100" b="1">
                <a:latin typeface="宋体" panose="02010600030101010101" pitchFamily="2" charset="-122"/>
                <a:ea typeface="宋体" panose="02010600030101010101" pitchFamily="2" charset="-122"/>
                <a:cs typeface="宋体" panose="02010600030101010101" pitchFamily="2" charset="-122"/>
                <a:sym typeface="+mn-ea"/>
              </a:rPr>
              <a:t>四种产量世界第一的热带经济作物及产地：</a:t>
            </a:r>
            <a:endParaRPr lang="zh-CN" altLang="en-US" sz="2100" b="1">
              <a:latin typeface="宋体" panose="02010600030101010101" pitchFamily="2" charset="-122"/>
              <a:ea typeface="宋体" panose="02010600030101010101" pitchFamily="2" charset="-122"/>
              <a:cs typeface="宋体" panose="02010600030101010101" pitchFamily="2" charset="-122"/>
            </a:endParaRPr>
          </a:p>
          <a:p>
            <a:pPr>
              <a:lnSpc>
                <a:spcPct val="120000"/>
              </a:lnSpc>
            </a:pPr>
            <a:r>
              <a:rPr lang="zh-CN" altLang="en-US" sz="2100" b="1">
                <a:latin typeface="宋体" panose="02010600030101010101" pitchFamily="2" charset="-122"/>
                <a:ea typeface="宋体" panose="02010600030101010101" pitchFamily="2" charset="-122"/>
                <a:cs typeface="宋体" panose="02010600030101010101" pitchFamily="2" charset="-122"/>
                <a:sym typeface="+mn-ea"/>
              </a:rPr>
              <a:t>①橡胶——泰国</a:t>
            </a:r>
            <a:r>
              <a:rPr lang="en-US" altLang="zh-CN" sz="2100" b="1">
                <a:latin typeface="宋体" panose="02010600030101010101" pitchFamily="2" charset="-122"/>
                <a:ea typeface="宋体" panose="02010600030101010101" pitchFamily="2" charset="-122"/>
                <a:cs typeface="宋体" panose="02010600030101010101" pitchFamily="2" charset="-122"/>
                <a:sym typeface="+mn-ea"/>
              </a:rPr>
              <a:t>          </a:t>
            </a:r>
          </a:p>
          <a:p>
            <a:pPr>
              <a:lnSpc>
                <a:spcPct val="120000"/>
              </a:lnSpc>
            </a:pPr>
            <a:r>
              <a:rPr lang="zh-CN" altLang="en-US" sz="2100" b="1">
                <a:latin typeface="宋体" panose="02010600030101010101" pitchFamily="2" charset="-122"/>
                <a:ea typeface="宋体" panose="02010600030101010101" pitchFamily="2" charset="-122"/>
                <a:cs typeface="宋体" panose="02010600030101010101" pitchFamily="2" charset="-122"/>
                <a:sym typeface="+mn-ea"/>
              </a:rPr>
              <a:t>②油棕——马来西亚</a:t>
            </a:r>
            <a:endParaRPr lang="zh-CN" altLang="en-US" sz="2100" b="1">
              <a:latin typeface="宋体" panose="02010600030101010101" pitchFamily="2" charset="-122"/>
              <a:ea typeface="宋体" panose="02010600030101010101" pitchFamily="2" charset="-122"/>
              <a:cs typeface="宋体" panose="02010600030101010101" pitchFamily="2" charset="-122"/>
            </a:endParaRPr>
          </a:p>
          <a:p>
            <a:pPr>
              <a:lnSpc>
                <a:spcPct val="120000"/>
              </a:lnSpc>
            </a:pPr>
            <a:r>
              <a:rPr lang="zh-CN" altLang="en-US" sz="2100" b="1">
                <a:latin typeface="宋体" panose="02010600030101010101" pitchFamily="2" charset="-122"/>
                <a:ea typeface="宋体" panose="02010600030101010101" pitchFamily="2" charset="-122"/>
                <a:cs typeface="宋体" panose="02010600030101010101" pitchFamily="2" charset="-122"/>
                <a:sym typeface="+mn-ea"/>
              </a:rPr>
              <a:t>③椰子——印度尼西亚</a:t>
            </a:r>
            <a:r>
              <a:rPr lang="en-US" altLang="zh-CN" sz="2100" b="1">
                <a:latin typeface="宋体" panose="02010600030101010101" pitchFamily="2" charset="-122"/>
                <a:ea typeface="宋体" panose="02010600030101010101" pitchFamily="2" charset="-122"/>
                <a:cs typeface="宋体" panose="02010600030101010101" pitchFamily="2" charset="-122"/>
                <a:sym typeface="+mn-ea"/>
              </a:rPr>
              <a:t>    </a:t>
            </a:r>
          </a:p>
          <a:p>
            <a:pPr>
              <a:lnSpc>
                <a:spcPct val="120000"/>
              </a:lnSpc>
            </a:pPr>
            <a:r>
              <a:rPr lang="zh-CN" altLang="en-US" sz="2100" b="1">
                <a:latin typeface="宋体" panose="02010600030101010101" pitchFamily="2" charset="-122"/>
                <a:ea typeface="宋体" panose="02010600030101010101" pitchFamily="2" charset="-122"/>
                <a:cs typeface="宋体" panose="02010600030101010101" pitchFamily="2" charset="-122"/>
                <a:sym typeface="+mn-ea"/>
              </a:rPr>
              <a:t>④蕉麻——菲律宾</a:t>
            </a:r>
            <a:endParaRPr lang="zh-CN" altLang="en-US" sz="2100" b="1">
              <a:latin typeface="宋体" panose="02010600030101010101" pitchFamily="2" charset="-122"/>
              <a:ea typeface="宋体" panose="02010600030101010101" pitchFamily="2" charset="-122"/>
              <a:cs typeface="宋体" panose="02010600030101010101" pitchFamily="2" charset="-122"/>
            </a:endParaRP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Effect transition="in" filter="wipe(down)">
                                      <p:cBhvr>
                                        <p:cTn id="13" dur="500"/>
                                        <p:tgtEl>
                                          <p:spTgt spid="2">
                                            <p:txEl>
                                              <p:pRg st="1" end="1"/>
                                            </p:txEl>
                                          </p:spTgt>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2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wipe(down)">
                                      <p:cBhvr>
                                        <p:cTn id="19" dur="500"/>
                                        <p:tgtEl>
                                          <p:spTgt spid="2">
                                            <p:txEl>
                                              <p:pRg st="2" end="2"/>
                                            </p:txEl>
                                          </p:spTgt>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2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Effect transition="in" filter="wipe(down)">
                                      <p:cBhvr>
                                        <p:cTn id="25" dur="500"/>
                                        <p:tgtEl>
                                          <p:spTgt spid="2">
                                            <p:txEl>
                                              <p:pRg st="3" end="3"/>
                                            </p:txEl>
                                          </p:spTgt>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2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Effect transition="in" filter="wipe(down)">
                                      <p:cBhvr>
                                        <p:cTn id="31" dur="500"/>
                                        <p:tgtEl>
                                          <p:spTgt spid="2">
                                            <p:txEl>
                                              <p:pRg st="4" end="4"/>
                                            </p:txEl>
                                          </p:spTgt>
                                        </p:tgtEl>
                                      </p:cBhvr>
                                    </p:animEffec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2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Effect transition="in" filter="wipe(down)">
                                      <p:cBhvr>
                                        <p:cTn id="37" dur="500"/>
                                        <p:tgtEl>
                                          <p:spTgt spid="2">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indefinite"/>
                            </p:stCondLst>
                          </p:cTn>
                        </p:par>
                        <p:par>
                          <p:cTn id="40" fill="hold" nodeType="afterGroup">
                            <p:stCondLst>
                              <p:cond delay="0"/>
                            </p:stCondLst>
                            <p:childTnLst>
                              <p:par>
                                <p:cTn id="41" presetID="2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Effect transition="in" filter="wipe(down)">
                                      <p:cBhvr>
                                        <p:cTn id="43" dur="500"/>
                                        <p:tgtEl>
                                          <p:spTgt spid="2">
                                            <p:txEl>
                                              <p:pRg st="6" end="6"/>
                                            </p:txEl>
                                          </p:spTgt>
                                        </p:tgtEl>
                                      </p:cBhvr>
                                    </p:animEffect>
                                  </p:childTnLst>
                                </p:cTn>
                              </p:par>
                            </p:childTnLst>
                          </p:cTn>
                        </p:par>
                      </p:childTnLst>
                    </p:cTn>
                  </p:par>
                  <p:par>
                    <p:cTn id="44" fill="hold" nodeType="clickPar">
                      <p:stCondLst>
                        <p:cond delay="indefinite"/>
                      </p:stCondLst>
                      <p:childTnLst>
                        <p:par>
                          <p:cTn id="45" fill="hold" nodeType="withGroup">
                            <p:stCondLst>
                              <p:cond delay="indefinite"/>
                            </p:stCondLst>
                          </p:cTn>
                        </p:par>
                        <p:par>
                          <p:cTn id="46" fill="hold" nodeType="afterGroup">
                            <p:stCondLst>
                              <p:cond delay="0"/>
                            </p:stCondLst>
                            <p:childTnLst>
                              <p:par>
                                <p:cTn id="47" presetID="2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Effect transition="in" filter="wipe(down)">
                                      <p:cBhvr>
                                        <p:cTn id="49"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文本框 2"/>
          <p:cNvSpPr txBox="1"/>
          <p:nvPr/>
        </p:nvSpPr>
        <p:spPr>
          <a:xfrm>
            <a:off x="387668" y="438626"/>
            <a:ext cx="8552021" cy="4266724"/>
          </a:xfrm>
          <a:prstGeom prst="rect">
            <a:avLst/>
          </a:prstGeom>
          <a:noFill/>
        </p:spPr>
        <p:txBody>
          <a:bodyPr wrap="square" rtlCol="0" anchor="t">
            <a:spAutoFit/>
          </a:bodyPr>
          <a:lstStyle>
            <a:defPPr algn="l" rtl="0" eaLnBrk="1" hangingPunct="0">
              <a:defRPr kumimoji="0" lang="zh-CN"/>
            </a:defPPr>
          </a:lstStyle>
          <a:p>
            <a:pPr>
              <a:lnSpc>
                <a:spcPct val="130000"/>
              </a:lnSpc>
            </a:pPr>
            <a:r>
              <a:rPr lang="zh-CN" altLang="en-US" sz="2100" b="1">
                <a:latin typeface="宋体" panose="02010600030101010101" pitchFamily="2" charset="-122"/>
                <a:ea typeface="宋体" panose="02010600030101010101" pitchFamily="2" charset="-122"/>
                <a:cs typeface="宋体" panose="02010600030101010101" pitchFamily="2" charset="-122"/>
                <a:sym typeface="+mn-ea"/>
              </a:rPr>
              <a:t>（2）东南亚人喜食米饭的原因。</a:t>
            </a:r>
            <a:endParaRPr lang="zh-CN" altLang="en-US" sz="2100" b="1">
              <a:latin typeface="宋体" panose="02010600030101010101" pitchFamily="2" charset="-122"/>
              <a:ea typeface="宋体" panose="02010600030101010101" pitchFamily="2" charset="-122"/>
              <a:cs typeface="宋体" panose="02010600030101010101" pitchFamily="2" charset="-122"/>
            </a:endParaRPr>
          </a:p>
          <a:p>
            <a:pPr>
              <a:lnSpc>
                <a:spcPct val="130000"/>
              </a:lnSpc>
            </a:pPr>
            <a:r>
              <a:rPr lang="zh-CN" altLang="en-US" sz="2100" b="1">
                <a:latin typeface="宋体" panose="02010600030101010101" pitchFamily="2" charset="-122"/>
                <a:ea typeface="宋体" panose="02010600030101010101" pitchFamily="2" charset="-122"/>
                <a:cs typeface="宋体" panose="02010600030101010101" pitchFamily="2" charset="-122"/>
                <a:sym typeface="+mn-ea"/>
              </a:rPr>
              <a:t>①人口稠密，对粮食的需求量大，而水稻产量高（</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泰国、越南、缅甸</a:t>
            </a:r>
            <a:r>
              <a:rPr lang="zh-CN" altLang="en-US" sz="2100" b="1">
                <a:latin typeface="宋体" panose="02010600030101010101" pitchFamily="2" charset="-122"/>
                <a:ea typeface="宋体" panose="02010600030101010101" pitchFamily="2" charset="-122"/>
                <a:cs typeface="宋体" panose="02010600030101010101" pitchFamily="2" charset="-122"/>
                <a:sym typeface="+mn-ea"/>
              </a:rPr>
              <a:t>）。</a:t>
            </a:r>
            <a:endParaRPr lang="zh-CN" altLang="en-US" sz="2100" b="1">
              <a:latin typeface="宋体" panose="02010600030101010101" pitchFamily="2" charset="-122"/>
              <a:ea typeface="宋体" panose="02010600030101010101" pitchFamily="2" charset="-122"/>
              <a:cs typeface="宋体" panose="02010600030101010101" pitchFamily="2" charset="-122"/>
            </a:endParaRPr>
          </a:p>
          <a:p>
            <a:pPr>
              <a:lnSpc>
                <a:spcPct val="130000"/>
              </a:lnSpc>
            </a:pPr>
            <a:r>
              <a:rPr lang="zh-CN" altLang="en-US" sz="2100" b="1">
                <a:latin typeface="宋体" panose="02010600030101010101" pitchFamily="2" charset="-122"/>
                <a:ea typeface="宋体" panose="02010600030101010101" pitchFamily="2" charset="-122"/>
                <a:cs typeface="宋体" panose="02010600030101010101" pitchFamily="2" charset="-122"/>
                <a:sym typeface="+mn-ea"/>
              </a:rPr>
              <a:t>②高温多雨的气候有利于水稻的生长。</a:t>
            </a:r>
            <a:endParaRPr lang="zh-CN" altLang="en-US" sz="2100" b="1">
              <a:latin typeface="宋体" panose="02010600030101010101" pitchFamily="2" charset="-122"/>
              <a:ea typeface="宋体" panose="02010600030101010101" pitchFamily="2" charset="-122"/>
              <a:cs typeface="宋体" panose="02010600030101010101" pitchFamily="2" charset="-122"/>
            </a:endParaRPr>
          </a:p>
          <a:p>
            <a:pPr>
              <a:lnSpc>
                <a:spcPct val="130000"/>
              </a:lnSpc>
            </a:pPr>
            <a:r>
              <a:rPr lang="zh-CN" altLang="en-US" sz="2100" b="1">
                <a:latin typeface="宋体" panose="02010600030101010101" pitchFamily="2" charset="-122"/>
                <a:ea typeface="宋体" panose="02010600030101010101" pitchFamily="2" charset="-122"/>
                <a:cs typeface="宋体" panose="02010600030101010101" pitchFamily="2" charset="-122"/>
                <a:sym typeface="+mn-ea"/>
              </a:rPr>
              <a:t>③本区种植水稻的历史悠久。</a:t>
            </a:r>
          </a:p>
          <a:p>
            <a:pPr>
              <a:lnSpc>
                <a:spcPct val="130000"/>
              </a:lnSpc>
            </a:pPr>
            <a:r>
              <a:rPr lang="zh-CN" altLang="en-US" sz="2100" b="1">
                <a:latin typeface="宋体" panose="02010600030101010101" pitchFamily="2" charset="-122"/>
                <a:ea typeface="宋体" panose="02010600030101010101" pitchFamily="2" charset="-122"/>
                <a:cs typeface="宋体" panose="02010600030101010101" pitchFamily="2" charset="-122"/>
                <a:sym typeface="+mn-ea"/>
              </a:rPr>
              <a:t>9</a:t>
            </a:r>
            <a:r>
              <a:rPr lang="en-US" altLang="zh-CN" sz="2100" b="1">
                <a:latin typeface="宋体" panose="02010600030101010101" pitchFamily="2" charset="-122"/>
                <a:ea typeface="宋体" panose="02010600030101010101" pitchFamily="2" charset="-122"/>
                <a:cs typeface="宋体" panose="02010600030101010101" pitchFamily="2" charset="-122"/>
                <a:sym typeface="+mn-ea"/>
              </a:rPr>
              <a:t>.</a:t>
            </a:r>
            <a:r>
              <a:rPr lang="zh-CN" altLang="en-US" sz="2100" b="1">
                <a:latin typeface="宋体" panose="02010600030101010101" pitchFamily="2" charset="-122"/>
                <a:ea typeface="宋体" panose="02010600030101010101" pitchFamily="2" charset="-122"/>
                <a:cs typeface="宋体" panose="02010600030101010101" pitchFamily="2" charset="-122"/>
                <a:sym typeface="+mn-ea"/>
              </a:rPr>
              <a:t>旅游。</a:t>
            </a:r>
          </a:p>
          <a:p>
            <a:pPr>
              <a:lnSpc>
                <a:spcPct val="130000"/>
              </a:lnSpc>
            </a:pPr>
            <a:r>
              <a:rPr lang="zh-CN" altLang="en-US" sz="2100" b="1">
                <a:latin typeface="宋体" panose="02010600030101010101" pitchFamily="2" charset="-122"/>
                <a:ea typeface="宋体" panose="02010600030101010101" pitchFamily="2" charset="-122"/>
                <a:cs typeface="宋体" panose="02010600030101010101" pitchFamily="2" charset="-122"/>
              </a:rPr>
              <a:t>（1）旅游业已成为东南亚的一大经济支柱，其旅游资源主要有丰富的</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rPr>
              <a:t>热带自然景观、极富宗教色彩的名胜古迹和多姿多彩的民族风情等</a:t>
            </a:r>
            <a:r>
              <a:rPr lang="zh-CN" altLang="en-US" sz="2100" b="1">
                <a:latin typeface="宋体" panose="02010600030101010101" pitchFamily="2" charset="-122"/>
                <a:ea typeface="宋体" panose="02010600030101010101" pitchFamily="2" charset="-122"/>
                <a:cs typeface="宋体" panose="02010600030101010101" pitchFamily="2" charset="-122"/>
              </a:rPr>
              <a:t>。</a:t>
            </a:r>
          </a:p>
          <a:p>
            <a:pPr>
              <a:lnSpc>
                <a:spcPct val="130000"/>
              </a:lnSpc>
            </a:pPr>
            <a:r>
              <a:rPr lang="zh-CN" altLang="en-US" sz="2100" b="1">
                <a:latin typeface="宋体" panose="02010600030101010101" pitchFamily="2" charset="-122"/>
                <a:ea typeface="宋体" panose="02010600030101010101" pitchFamily="2" charset="-122"/>
                <a:cs typeface="宋体" panose="02010600030101010101" pitchFamily="2" charset="-122"/>
              </a:rPr>
              <a:t>我国居民的出国旅游主要是去“新马泰”等旅游胜地。</a:t>
            </a:r>
          </a:p>
          <a:p>
            <a:pPr>
              <a:lnSpc>
                <a:spcPct val="130000"/>
              </a:lnSpc>
            </a:pPr>
            <a:r>
              <a:rPr lang="zh-CN" altLang="en-US" sz="2100" b="1">
                <a:latin typeface="宋体" panose="02010600030101010101" pitchFamily="2" charset="-122"/>
                <a:ea typeface="宋体" panose="02010600030101010101" pitchFamily="2" charset="-122"/>
                <a:cs typeface="宋体" panose="02010600030101010101" pitchFamily="2" charset="-122"/>
              </a:rPr>
              <a:t>（2）旅游胜地。越南下龙湾、柬埔寨吴哥窟、印度尼西亚婆罗浮屠、</a:t>
            </a:r>
          </a:p>
          <a:p>
            <a:pPr>
              <a:lnSpc>
                <a:spcPct val="130000"/>
              </a:lnSpc>
            </a:pPr>
            <a:r>
              <a:rPr lang="zh-CN" altLang="en-US" sz="2100" b="1">
                <a:latin typeface="宋体" panose="02010600030101010101" pitchFamily="2" charset="-122"/>
                <a:ea typeface="宋体" panose="02010600030101010101" pitchFamily="2" charset="-122"/>
                <a:cs typeface="宋体" panose="02010600030101010101" pitchFamily="2" charset="-122"/>
              </a:rPr>
              <a:t>缅甸仰光大金塔、泰国海湾、新加坡城市风光等。</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wipe(down)">
                                      <p:cBhvr>
                                        <p:cTn id="13" dur="500"/>
                                        <p:tgtEl>
                                          <p:spTgt spid="3">
                                            <p:txEl>
                                              <p:pRg st="1" end="1"/>
                                            </p:txEl>
                                          </p:spTgt>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2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wipe(down)">
                                      <p:cBhvr>
                                        <p:cTn id="19" dur="500"/>
                                        <p:tgtEl>
                                          <p:spTgt spid="3">
                                            <p:txEl>
                                              <p:pRg st="2" end="2"/>
                                            </p:txEl>
                                          </p:spTgt>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2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wipe(down)">
                                      <p:cBhvr>
                                        <p:cTn id="25" dur="500"/>
                                        <p:tgtEl>
                                          <p:spTgt spid="3">
                                            <p:txEl>
                                              <p:pRg st="3" end="3"/>
                                            </p:txEl>
                                          </p:spTgt>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2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wipe(down)">
                                      <p:cBhvr>
                                        <p:cTn id="31" dur="500"/>
                                        <p:tgtEl>
                                          <p:spTgt spid="3">
                                            <p:txEl>
                                              <p:pRg st="4" end="4"/>
                                            </p:txEl>
                                          </p:spTgt>
                                        </p:tgtEl>
                                      </p:cBhvr>
                                    </p:animEffec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2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wipe(down)">
                                      <p:cBhvr>
                                        <p:cTn id="37" dur="500"/>
                                        <p:tgtEl>
                                          <p:spTgt spid="3">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indefinite"/>
                            </p:stCondLst>
                          </p:cTn>
                        </p:par>
                        <p:par>
                          <p:cTn id="40" fill="hold" nodeType="afterGroup">
                            <p:stCondLst>
                              <p:cond delay="0"/>
                            </p:stCondLst>
                            <p:childTnLst>
                              <p:par>
                                <p:cTn id="41" presetID="22" presetClass="entr" presetSubtype="4"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Effect transition="in" filter="wipe(down)">
                                      <p:cBhvr>
                                        <p:cTn id="43" dur="500"/>
                                        <p:tgtEl>
                                          <p:spTgt spid="3">
                                            <p:txEl>
                                              <p:pRg st="7" end="7"/>
                                            </p:txEl>
                                          </p:spTgt>
                                        </p:tgtEl>
                                      </p:cBhvr>
                                    </p:animEffect>
                                  </p:childTnLst>
                                </p:cTn>
                              </p:par>
                              <p:par>
                                <p:cTn id="44" presetID="22" presetClass="entr" presetSubtype="4" fill="hold" nodeType="withEffect">
                                  <p:stCondLst>
                                    <p:cond delay="0"/>
                                  </p:stCondLst>
                                  <p:childTnLst>
                                    <p:set>
                                      <p:cBhvr>
                                        <p:cTn id="45" dur="1" fill="hold">
                                          <p:stCondLst>
                                            <p:cond delay="0"/>
                                          </p:stCondLst>
                                        </p:cTn>
                                        <p:tgtEl>
                                          <p:spTgt spid="3">
                                            <p:txEl>
                                              <p:pRg st="8" end="8"/>
                                            </p:txEl>
                                          </p:spTgt>
                                        </p:tgtEl>
                                        <p:attrNameLst>
                                          <p:attrName>style.visibility</p:attrName>
                                        </p:attrNameLst>
                                      </p:cBhvr>
                                      <p:to>
                                        <p:strVal val="visible"/>
                                      </p:to>
                                    </p:set>
                                    <p:animEffect transition="in" filter="wipe(down)">
                                      <p:cBhvr>
                                        <p:cTn id="46"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文本框 3"/>
          <p:cNvSpPr txBox="1"/>
          <p:nvPr/>
        </p:nvSpPr>
        <p:spPr>
          <a:xfrm>
            <a:off x="432911" y="348615"/>
            <a:ext cx="8465820" cy="4387691"/>
          </a:xfrm>
          <a:prstGeom prst="rect">
            <a:avLst/>
          </a:prstGeom>
          <a:noFill/>
        </p:spPr>
        <p:txBody>
          <a:bodyPr wrap="square" rtlCol="0" anchor="t">
            <a:spAutoFit/>
          </a:bodyPr>
          <a:lstStyle>
            <a:defPPr algn="l" rtl="0" eaLnBrk="1" hangingPunct="0">
              <a:defRPr kumimoji="0" lang="zh-CN"/>
            </a:defPPr>
          </a:lstStyle>
          <a:p>
            <a:pPr>
              <a:lnSpc>
                <a:spcPct val="120000"/>
              </a:lnSpc>
            </a:pPr>
            <a:r>
              <a:rPr lang="zh-CN" altLang="en-US" sz="2400" b="1">
                <a:latin typeface="微软雅黑" panose="020b0503020204020204" pitchFamily="34" charset="-122"/>
                <a:ea typeface="微软雅黑" panose="020b0503020204020204" pitchFamily="34" charset="-122"/>
                <a:cs typeface="宋体" panose="02010600030101010101" pitchFamily="2" charset="-122"/>
              </a:rPr>
              <a:t>三、印度</a:t>
            </a:r>
          </a:p>
          <a:p>
            <a:pPr>
              <a:lnSpc>
                <a:spcPct val="120000"/>
              </a:lnSpc>
            </a:pPr>
            <a:r>
              <a:rPr lang="zh-CN" altLang="en-US" sz="2100" b="1">
                <a:latin typeface="宋体" panose="02010600030101010101" pitchFamily="2" charset="-122"/>
                <a:ea typeface="宋体" panose="02010600030101010101" pitchFamily="2" charset="-122"/>
                <a:cs typeface="宋体" panose="02010600030101010101" pitchFamily="2" charset="-122"/>
              </a:rPr>
              <a:t>1</a:t>
            </a:r>
            <a:r>
              <a:rPr lang="en-US" altLang="zh-CN" sz="2100" b="1">
                <a:latin typeface="宋体" panose="02010600030101010101" pitchFamily="2" charset="-122"/>
                <a:ea typeface="宋体" panose="02010600030101010101" pitchFamily="2" charset="-122"/>
                <a:cs typeface="宋体" panose="02010600030101010101" pitchFamily="2" charset="-122"/>
              </a:rPr>
              <a:t>.</a:t>
            </a:r>
            <a:r>
              <a:rPr lang="zh-CN" altLang="en-US" sz="2100" b="1">
                <a:latin typeface="宋体" panose="02010600030101010101" pitchFamily="2" charset="-122"/>
                <a:ea typeface="宋体" panose="02010600030101010101" pitchFamily="2" charset="-122"/>
                <a:cs typeface="宋体" panose="02010600030101010101" pitchFamily="2" charset="-122"/>
              </a:rPr>
              <a:t>位置、范围：</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rPr>
              <a:t>北回归线穿过，大部分位于10°N～30°N，主要位于热带</a:t>
            </a:r>
            <a:r>
              <a:rPr lang="zh-CN" altLang="en-US" sz="2100" b="1">
                <a:latin typeface="宋体" panose="02010600030101010101" pitchFamily="2" charset="-122"/>
                <a:ea typeface="宋体" panose="02010600030101010101" pitchFamily="2" charset="-122"/>
                <a:cs typeface="宋体" panose="02010600030101010101" pitchFamily="2" charset="-122"/>
              </a:rPr>
              <a:t>。印度在亚洲的南部，西临阿拉伯海，东临孟加拉湾，南临印度洋。</a:t>
            </a:r>
          </a:p>
          <a:p>
            <a:pPr>
              <a:lnSpc>
                <a:spcPct val="120000"/>
              </a:lnSpc>
            </a:pPr>
            <a:r>
              <a:rPr lang="zh-CN" altLang="en-US" sz="2100" b="1">
                <a:latin typeface="宋体" panose="02010600030101010101" pitchFamily="2" charset="-122"/>
                <a:ea typeface="宋体" panose="02010600030101010101" pitchFamily="2" charset="-122"/>
                <a:cs typeface="宋体" panose="02010600030101010101" pitchFamily="2" charset="-122"/>
              </a:rPr>
              <a:t>2</a:t>
            </a:r>
            <a:r>
              <a:rPr lang="en-US" altLang="zh-CN" sz="2100" b="1">
                <a:latin typeface="宋体" panose="02010600030101010101" pitchFamily="2" charset="-122"/>
                <a:ea typeface="宋体" panose="02010600030101010101" pitchFamily="2" charset="-122"/>
                <a:cs typeface="宋体" panose="02010600030101010101" pitchFamily="2" charset="-122"/>
              </a:rPr>
              <a:t>.</a:t>
            </a:r>
            <a:r>
              <a:rPr lang="zh-CN" altLang="en-US" sz="2100" b="1">
                <a:latin typeface="宋体" panose="02010600030101010101" pitchFamily="2" charset="-122"/>
                <a:ea typeface="宋体" panose="02010600030101010101" pitchFamily="2" charset="-122"/>
                <a:cs typeface="宋体" panose="02010600030101010101" pitchFamily="2" charset="-122"/>
              </a:rPr>
              <a:t>邻国：与巴基斯坦、中国、尼泊尔、不丹、孟加拉国、缅甸相邻，与斯里兰卡隔海相望。</a:t>
            </a:r>
          </a:p>
          <a:p>
            <a:pPr>
              <a:lnSpc>
                <a:spcPct val="120000"/>
              </a:lnSpc>
            </a:pPr>
            <a:r>
              <a:rPr lang="zh-CN" altLang="en-US" sz="2100" b="1">
                <a:latin typeface="宋体" panose="02010600030101010101" pitchFamily="2" charset="-122"/>
                <a:ea typeface="宋体" panose="02010600030101010101" pitchFamily="2" charset="-122"/>
                <a:cs typeface="宋体" panose="02010600030101010101" pitchFamily="2" charset="-122"/>
              </a:rPr>
              <a:t>3</a:t>
            </a:r>
            <a:r>
              <a:rPr lang="en-US" altLang="zh-CN" sz="2100" b="1">
                <a:latin typeface="宋体" panose="02010600030101010101" pitchFamily="2" charset="-122"/>
                <a:ea typeface="宋体" panose="02010600030101010101" pitchFamily="2" charset="-122"/>
                <a:cs typeface="宋体" panose="02010600030101010101" pitchFamily="2" charset="-122"/>
              </a:rPr>
              <a:t>.</a:t>
            </a:r>
            <a:r>
              <a:rPr lang="zh-CN" altLang="en-US" sz="2100" b="1">
                <a:latin typeface="宋体" panose="02010600030101010101" pitchFamily="2" charset="-122"/>
                <a:ea typeface="宋体" panose="02010600030101010101" pitchFamily="2" charset="-122"/>
                <a:cs typeface="宋体" panose="02010600030101010101" pitchFamily="2" charset="-122"/>
              </a:rPr>
              <a:t>地形：</a:t>
            </a:r>
          </a:p>
          <a:p>
            <a:pPr>
              <a:lnSpc>
                <a:spcPct val="120000"/>
              </a:lnSpc>
            </a:pP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rPr>
              <a:t>北部为喜马拉雅山脉的一部分，中部为恒河平原，南部为德干高原</a:t>
            </a:r>
            <a:r>
              <a:rPr lang="zh-CN" altLang="en-US" sz="2100" b="1">
                <a:latin typeface="宋体" panose="02010600030101010101" pitchFamily="2" charset="-122"/>
                <a:ea typeface="宋体" panose="02010600030101010101" pitchFamily="2" charset="-122"/>
                <a:cs typeface="宋体" panose="02010600030101010101" pitchFamily="2" charset="-122"/>
              </a:rPr>
              <a:t>。</a:t>
            </a:r>
          </a:p>
          <a:p>
            <a:pPr>
              <a:lnSpc>
                <a:spcPct val="120000"/>
              </a:lnSpc>
            </a:pPr>
            <a:r>
              <a:rPr lang="zh-CN" altLang="en-US" sz="2100" b="1">
                <a:latin typeface="宋体" panose="02010600030101010101" pitchFamily="2" charset="-122"/>
                <a:ea typeface="宋体" panose="02010600030101010101" pitchFamily="2" charset="-122"/>
                <a:cs typeface="宋体" panose="02010600030101010101" pitchFamily="2" charset="-122"/>
              </a:rPr>
              <a:t>4</a:t>
            </a:r>
            <a:r>
              <a:rPr lang="en-US" altLang="zh-CN" sz="2100" b="1">
                <a:latin typeface="宋体" panose="02010600030101010101" pitchFamily="2" charset="-122"/>
                <a:ea typeface="宋体" panose="02010600030101010101" pitchFamily="2" charset="-122"/>
                <a:cs typeface="宋体" panose="02010600030101010101" pitchFamily="2" charset="-122"/>
              </a:rPr>
              <a:t>.</a:t>
            </a:r>
            <a:r>
              <a:rPr lang="zh-CN" altLang="en-US" sz="2100" b="1">
                <a:latin typeface="宋体" panose="02010600030101010101" pitchFamily="2" charset="-122"/>
                <a:ea typeface="宋体" panose="02010600030101010101" pitchFamily="2" charset="-122"/>
                <a:cs typeface="宋体" panose="02010600030101010101" pitchFamily="2" charset="-122"/>
              </a:rPr>
              <a:t>人口：12亿多，居世界第二位；人口基数大，增长速度快，给社会、经济等方面带来巨大压力，因此印度政府推行控制生育政策。</a:t>
            </a:r>
          </a:p>
          <a:p>
            <a:pPr>
              <a:lnSpc>
                <a:spcPct val="120000"/>
              </a:lnSpc>
            </a:pPr>
            <a:r>
              <a:rPr lang="zh-CN" altLang="en-US" sz="2100" b="1">
                <a:latin typeface="宋体" panose="02010600030101010101" pitchFamily="2" charset="-122"/>
                <a:ea typeface="宋体" panose="02010600030101010101" pitchFamily="2" charset="-122"/>
                <a:cs typeface="宋体" panose="02010600030101010101" pitchFamily="2" charset="-122"/>
              </a:rPr>
              <a:t>5</a:t>
            </a:r>
            <a:r>
              <a:rPr lang="en-US" altLang="zh-CN" sz="2100" b="1">
                <a:latin typeface="宋体" panose="02010600030101010101" pitchFamily="2" charset="-122"/>
                <a:ea typeface="宋体" panose="02010600030101010101" pitchFamily="2" charset="-122"/>
                <a:cs typeface="宋体" panose="02010600030101010101" pitchFamily="2" charset="-122"/>
              </a:rPr>
              <a:t>.</a:t>
            </a:r>
            <a:r>
              <a:rPr lang="zh-CN" altLang="en-US" sz="2100" b="1">
                <a:latin typeface="宋体" panose="02010600030101010101" pitchFamily="2" charset="-122"/>
                <a:ea typeface="宋体" panose="02010600030101010101" pitchFamily="2" charset="-122"/>
                <a:cs typeface="宋体" panose="02010600030101010101" pitchFamily="2" charset="-122"/>
              </a:rPr>
              <a:t>气候：</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rPr>
              <a:t>热带季风气候。全年高温，旱季和雨季分明</a:t>
            </a:r>
            <a:r>
              <a:rPr lang="zh-CN" altLang="en-US" sz="2100" b="1">
                <a:latin typeface="宋体" panose="02010600030101010101" pitchFamily="2" charset="-122"/>
                <a:ea typeface="宋体" panose="02010600030101010101" pitchFamily="2" charset="-122"/>
                <a:cs typeface="宋体" panose="02010600030101010101" pitchFamily="2" charset="-122"/>
              </a:rPr>
              <a:t>（6至9月为雨季，10月至次年5月为旱季），旱涝灾害频繁，对农业影响大。</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Effect transition="in" filter="wipe(down)">
                                      <p:cBhvr>
                                        <p:cTn id="13" dur="500"/>
                                        <p:tgtEl>
                                          <p:spTgt spid="4">
                                            <p:txEl>
                                              <p:pRg st="1" end="1"/>
                                            </p:txEl>
                                          </p:spTgt>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2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Effect transition="in" filter="wipe(down)">
                                      <p:cBhvr>
                                        <p:cTn id="19" dur="500"/>
                                        <p:tgtEl>
                                          <p:spTgt spid="4">
                                            <p:txEl>
                                              <p:pRg st="2" end="2"/>
                                            </p:txEl>
                                          </p:spTgt>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22" presetClass="entr" presetSubtype="4"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Effect transition="in" filter="wipe(down)">
                                      <p:cBhvr>
                                        <p:cTn id="25" dur="500"/>
                                        <p:tgtEl>
                                          <p:spTgt spid="4">
                                            <p:txEl>
                                              <p:pRg st="3" end="3"/>
                                            </p:txEl>
                                          </p:spTgt>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22" presetClass="entr" presetSubtype="4"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Effect transition="in" filter="wipe(down)">
                                      <p:cBhvr>
                                        <p:cTn id="31" dur="500"/>
                                        <p:tgtEl>
                                          <p:spTgt spid="4">
                                            <p:txEl>
                                              <p:pRg st="4" end="4"/>
                                            </p:txEl>
                                          </p:spTgt>
                                        </p:tgtEl>
                                      </p:cBhvr>
                                    </p:animEffec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22" presetClass="entr" presetSubtype="4" fill="hold"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Effect transition="in" filter="wipe(down)">
                                      <p:cBhvr>
                                        <p:cTn id="37" dur="500"/>
                                        <p:tgtEl>
                                          <p:spTgt spid="4">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indefinite"/>
                            </p:stCondLst>
                          </p:cTn>
                        </p:par>
                        <p:par>
                          <p:cTn id="40" fill="hold" nodeType="afterGroup">
                            <p:stCondLst>
                              <p:cond delay="0"/>
                            </p:stCondLst>
                            <p:childTnLst>
                              <p:par>
                                <p:cTn id="41" presetID="22" presetClass="entr" presetSubtype="4" fill="hold" nodeType="clickEffect">
                                  <p:stCondLst>
                                    <p:cond delay="0"/>
                                  </p:stCondLst>
                                  <p:childTnLst>
                                    <p:set>
                                      <p:cBhvr>
                                        <p:cTn id="42" dur="1" fill="hold">
                                          <p:stCondLst>
                                            <p:cond delay="0"/>
                                          </p:stCondLst>
                                        </p:cTn>
                                        <p:tgtEl>
                                          <p:spTgt spid="4">
                                            <p:txEl>
                                              <p:pRg st="6" end="6"/>
                                            </p:txEl>
                                          </p:spTgt>
                                        </p:tgtEl>
                                        <p:attrNameLst>
                                          <p:attrName>style.visibility</p:attrName>
                                        </p:attrNameLst>
                                      </p:cBhvr>
                                      <p:to>
                                        <p:strVal val="visible"/>
                                      </p:to>
                                    </p:set>
                                    <p:animEffect transition="in" filter="wipe(down)">
                                      <p:cBhvr>
                                        <p:cTn id="43"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文本框 3"/>
          <p:cNvSpPr txBox="1"/>
          <p:nvPr/>
        </p:nvSpPr>
        <p:spPr>
          <a:xfrm>
            <a:off x="524351" y="239554"/>
            <a:ext cx="8431530" cy="4688681"/>
          </a:xfrm>
          <a:prstGeom prst="rect">
            <a:avLst/>
          </a:prstGeom>
          <a:noFill/>
        </p:spPr>
        <p:txBody>
          <a:bodyPr wrap="square" rtlCol="0" anchor="t">
            <a:spAutoFit/>
          </a:bodyPr>
          <a:lstStyle>
            <a:defPPr algn="l" rtl="0" eaLnBrk="1" hangingPunct="0">
              <a:defRPr kumimoji="0" lang="zh-CN"/>
            </a:defPPr>
          </a:lstStyle>
          <a:p>
            <a:pPr>
              <a:lnSpc>
                <a:spcPct val="110000"/>
              </a:lnSpc>
            </a:pPr>
            <a:r>
              <a:rPr lang="zh-CN" altLang="en-US" sz="2100" b="1">
                <a:latin typeface="宋体" panose="02010600030101010101" pitchFamily="2" charset="-122"/>
                <a:ea typeface="宋体" panose="02010600030101010101" pitchFamily="2" charset="-122"/>
                <a:cs typeface="宋体" panose="02010600030101010101" pitchFamily="2" charset="-122"/>
                <a:sym typeface="+mn-ea"/>
              </a:rPr>
              <a:t>6</a:t>
            </a:r>
            <a:r>
              <a:rPr lang="en-US" altLang="zh-CN" sz="2100" b="1">
                <a:latin typeface="宋体" panose="02010600030101010101" pitchFamily="2" charset="-122"/>
                <a:ea typeface="宋体" panose="02010600030101010101" pitchFamily="2" charset="-122"/>
                <a:cs typeface="宋体" panose="02010600030101010101" pitchFamily="2" charset="-122"/>
                <a:sym typeface="+mn-ea"/>
              </a:rPr>
              <a:t>.</a:t>
            </a:r>
            <a:r>
              <a:rPr lang="zh-CN" altLang="en-US" sz="2100" b="1">
                <a:latin typeface="宋体" panose="02010600030101010101" pitchFamily="2" charset="-122"/>
                <a:ea typeface="宋体" panose="02010600030101010101" pitchFamily="2" charset="-122"/>
                <a:cs typeface="宋体" panose="02010600030101010101" pitchFamily="2" charset="-122"/>
                <a:sym typeface="+mn-ea"/>
              </a:rPr>
              <a:t>经济</a:t>
            </a:r>
            <a:endParaRPr lang="zh-CN" altLang="en-US" sz="2100" b="1">
              <a:latin typeface="宋体" panose="02010600030101010101" pitchFamily="2" charset="-122"/>
              <a:ea typeface="宋体" panose="02010600030101010101" pitchFamily="2" charset="-122"/>
              <a:cs typeface="宋体" panose="02010600030101010101" pitchFamily="2" charset="-122"/>
            </a:endParaRPr>
          </a:p>
          <a:p>
            <a:pPr>
              <a:lnSpc>
                <a:spcPct val="110000"/>
              </a:lnSpc>
            </a:pPr>
            <a:r>
              <a:rPr lang="zh-CN" altLang="en-US" sz="2100" b="1">
                <a:latin typeface="宋体" panose="02010600030101010101" pitchFamily="2" charset="-122"/>
                <a:ea typeface="宋体" panose="02010600030101010101" pitchFamily="2" charset="-122"/>
                <a:cs typeface="宋体" panose="02010600030101010101" pitchFamily="2" charset="-122"/>
                <a:sym typeface="+mn-ea"/>
              </a:rPr>
              <a:t>（1）农业</a:t>
            </a:r>
            <a:endParaRPr lang="zh-CN" altLang="en-US" sz="2100" b="1">
              <a:latin typeface="宋体" panose="02010600030101010101" pitchFamily="2" charset="-122"/>
              <a:ea typeface="宋体" panose="02010600030101010101" pitchFamily="2" charset="-122"/>
              <a:cs typeface="宋体" panose="02010600030101010101" pitchFamily="2" charset="-122"/>
            </a:endParaRPr>
          </a:p>
          <a:p>
            <a:pPr>
              <a:lnSpc>
                <a:spcPct val="110000"/>
              </a:lnSpc>
            </a:pPr>
            <a:r>
              <a:rPr lang="zh-CN" altLang="en-US" sz="2100" b="1">
                <a:latin typeface="宋体" panose="02010600030101010101" pitchFamily="2" charset="-122"/>
                <a:ea typeface="宋体" panose="02010600030101010101" pitchFamily="2" charset="-122"/>
                <a:cs typeface="宋体" panose="02010600030101010101" pitchFamily="2" charset="-122"/>
                <a:sym typeface="+mn-ea"/>
              </a:rPr>
              <a:t>经济以农业为主。</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水稻主要分布在东北部和西部沿海地区；小麦主要分布在西北部干旱少雨地区</a:t>
            </a:r>
            <a:r>
              <a:rPr lang="zh-CN" altLang="en-US" sz="2100" b="1">
                <a:latin typeface="宋体" panose="02010600030101010101" pitchFamily="2" charset="-122"/>
                <a:ea typeface="宋体" panose="02010600030101010101" pitchFamily="2" charset="-122"/>
                <a:cs typeface="宋体" panose="02010600030101010101" pitchFamily="2" charset="-122"/>
                <a:sym typeface="+mn-ea"/>
              </a:rPr>
              <a:t>。印度分别于20世纪60年代和2004年实行了两次“绿色革命”；印度主要经济作物是棉花和黄麻。</a:t>
            </a:r>
            <a:endParaRPr lang="zh-CN" altLang="en-US" sz="2100" b="1">
              <a:latin typeface="宋体" panose="02010600030101010101" pitchFamily="2" charset="-122"/>
              <a:ea typeface="宋体" panose="02010600030101010101" pitchFamily="2" charset="-122"/>
              <a:cs typeface="宋体" panose="02010600030101010101" pitchFamily="2" charset="-122"/>
            </a:endParaRPr>
          </a:p>
          <a:p>
            <a:pPr>
              <a:lnSpc>
                <a:spcPct val="110000"/>
              </a:lnSpc>
            </a:pPr>
            <a:r>
              <a:rPr lang="zh-CN" altLang="en-US" sz="2100" b="1">
                <a:latin typeface="宋体" panose="02010600030101010101" pitchFamily="2" charset="-122"/>
                <a:ea typeface="宋体" panose="02010600030101010101" pitchFamily="2" charset="-122"/>
                <a:cs typeface="宋体" panose="02010600030101010101" pitchFamily="2" charset="-122"/>
                <a:sym typeface="+mn-ea"/>
              </a:rPr>
              <a:t>（2）工业及高新技术产业</a:t>
            </a:r>
            <a:endParaRPr lang="zh-CN" altLang="en-US" sz="2100" b="1">
              <a:latin typeface="宋体" panose="02010600030101010101" pitchFamily="2" charset="-122"/>
              <a:ea typeface="宋体" panose="02010600030101010101" pitchFamily="2" charset="-122"/>
              <a:cs typeface="宋体" panose="02010600030101010101" pitchFamily="2" charset="-122"/>
            </a:endParaRPr>
          </a:p>
          <a:p>
            <a:pPr>
              <a:lnSpc>
                <a:spcPct val="110000"/>
              </a:lnSpc>
            </a:pPr>
            <a:r>
              <a:rPr lang="zh-CN" altLang="en-US" sz="2100" b="1">
                <a:latin typeface="宋体" panose="02010600030101010101" pitchFamily="2" charset="-122"/>
                <a:ea typeface="宋体" panose="02010600030101010101" pitchFamily="2" charset="-122"/>
                <a:cs typeface="宋体" panose="02010600030101010101" pitchFamily="2" charset="-122"/>
                <a:sym typeface="+mn-ea"/>
              </a:rPr>
              <a:t>印度是南亚经济发展最快的国家，工业门类齐全，信息技术、生物技术以及航空航天等高科技产业发展迅速。其服务外包产业的特点与发展条件如下：</a:t>
            </a:r>
            <a:endParaRPr lang="zh-CN" altLang="en-US" sz="2100" b="1">
              <a:latin typeface="宋体" panose="02010600030101010101" pitchFamily="2" charset="-122"/>
              <a:ea typeface="宋体" panose="02010600030101010101" pitchFamily="2" charset="-122"/>
              <a:cs typeface="宋体" panose="02010600030101010101" pitchFamily="2" charset="-122"/>
            </a:endParaRPr>
          </a:p>
          <a:p>
            <a:pPr>
              <a:lnSpc>
                <a:spcPct val="110000"/>
              </a:lnSpc>
            </a:pPr>
            <a:r>
              <a:rPr lang="zh-CN" altLang="en-US" sz="2100" b="1">
                <a:latin typeface="宋体" panose="02010600030101010101" pitchFamily="2" charset="-122"/>
                <a:ea typeface="宋体" panose="02010600030101010101" pitchFamily="2" charset="-122"/>
                <a:cs typeface="宋体" panose="02010600030101010101" pitchFamily="2" charset="-122"/>
                <a:sym typeface="+mn-ea"/>
              </a:rPr>
              <a:t>①特点：信息技术含量高、利润大、资源消耗少；软件外包产业是发展最快的产业，其业务约占世界市场的2/3，被称为“世界办公室”。</a:t>
            </a:r>
            <a:endParaRPr lang="zh-CN" altLang="en-US" sz="2100" b="1">
              <a:latin typeface="宋体" panose="02010600030101010101" pitchFamily="2" charset="-122"/>
              <a:ea typeface="宋体" panose="02010600030101010101" pitchFamily="2" charset="-122"/>
              <a:cs typeface="宋体" panose="02010600030101010101" pitchFamily="2" charset="-122"/>
            </a:endParaRPr>
          </a:p>
          <a:p>
            <a:pPr>
              <a:lnSpc>
                <a:spcPct val="110000"/>
              </a:lnSpc>
            </a:pPr>
            <a:r>
              <a:rPr lang="zh-CN" altLang="en-US" sz="2100" b="1">
                <a:latin typeface="宋体" panose="02010600030101010101" pitchFamily="2" charset="-122"/>
                <a:ea typeface="宋体" panose="02010600030101010101" pitchFamily="2" charset="-122"/>
                <a:cs typeface="宋体" panose="02010600030101010101" pitchFamily="2" charset="-122"/>
                <a:sym typeface="+mn-ea"/>
              </a:rPr>
              <a:t>②发展条件：人力资源丰富、劳动力成本较低、英语普及、信息技术发展较早等。</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Effect transition="in" filter="wipe(down)">
                                      <p:cBhvr>
                                        <p:cTn id="13" dur="500"/>
                                        <p:tgtEl>
                                          <p:spTgt spid="4">
                                            <p:txEl>
                                              <p:pRg st="1" end="1"/>
                                            </p:txEl>
                                          </p:spTgt>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2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Effect transition="in" filter="wipe(down)">
                                      <p:cBhvr>
                                        <p:cTn id="19" dur="500"/>
                                        <p:tgtEl>
                                          <p:spTgt spid="4">
                                            <p:txEl>
                                              <p:pRg st="2" end="2"/>
                                            </p:txEl>
                                          </p:spTgt>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22" presetClass="entr" presetSubtype="4"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Effect transition="in" filter="wipe(down)">
                                      <p:cBhvr>
                                        <p:cTn id="25" dur="500"/>
                                        <p:tgtEl>
                                          <p:spTgt spid="4">
                                            <p:txEl>
                                              <p:pRg st="3" end="3"/>
                                            </p:txEl>
                                          </p:spTgt>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22" presetClass="entr" presetSubtype="4"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Effect transition="in" filter="wipe(down)">
                                      <p:cBhvr>
                                        <p:cTn id="31" dur="500"/>
                                        <p:tgtEl>
                                          <p:spTgt spid="4">
                                            <p:txEl>
                                              <p:pRg st="4" end="4"/>
                                            </p:txEl>
                                          </p:spTgt>
                                        </p:tgtEl>
                                      </p:cBhvr>
                                    </p:animEffec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22" presetClass="entr" presetSubtype="4" fill="hold"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Effect transition="in" filter="wipe(down)">
                                      <p:cBhvr>
                                        <p:cTn id="37" dur="500"/>
                                        <p:tgtEl>
                                          <p:spTgt spid="4">
                                            <p:txEl>
                                              <p:pRg st="5" end="5"/>
                                            </p:txEl>
                                          </p:spTgt>
                                        </p:tgtEl>
                                      </p:cBhvr>
                                    </p:animEffect>
                                  </p:childTnLst>
                                </p:cTn>
                              </p:par>
                              <p:par>
                                <p:cTn id="38" presetID="22" presetClass="entr" presetSubtype="4" fill="hold" nodeType="withEffect">
                                  <p:stCondLst>
                                    <p:cond delay="0"/>
                                  </p:stCondLst>
                                  <p:childTnLst>
                                    <p:set>
                                      <p:cBhvr>
                                        <p:cTn id="39" dur="1" fill="hold">
                                          <p:stCondLst>
                                            <p:cond delay="0"/>
                                          </p:stCondLst>
                                        </p:cTn>
                                        <p:tgtEl>
                                          <p:spTgt spid="4">
                                            <p:txEl>
                                              <p:pRg st="6" end="6"/>
                                            </p:txEl>
                                          </p:spTgt>
                                        </p:tgtEl>
                                        <p:attrNameLst>
                                          <p:attrName>style.visibility</p:attrName>
                                        </p:attrNameLst>
                                      </p:cBhvr>
                                      <p:to>
                                        <p:strVal val="visible"/>
                                      </p:to>
                                    </p:set>
                                    <p:animEffect transition="in" filter="wipe(down)">
                                      <p:cBhvr>
                                        <p:cTn id="40"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5" name="文本框 4"/>
          <p:cNvSpPr txBox="1"/>
          <p:nvPr/>
        </p:nvSpPr>
        <p:spPr>
          <a:xfrm>
            <a:off x="570071" y="402907"/>
            <a:ext cx="8423911" cy="4326731"/>
          </a:xfrm>
          <a:prstGeom prst="rect">
            <a:avLst/>
          </a:prstGeom>
          <a:noFill/>
        </p:spPr>
        <p:txBody>
          <a:bodyPr wrap="square" rtlCol="0" anchor="t">
            <a:spAutoFit/>
          </a:bodyPr>
          <a:lstStyle>
            <a:defPPr algn="l" rtl="0" eaLnBrk="1" hangingPunct="0">
              <a:defRPr kumimoji="0" lang="zh-CN"/>
            </a:defPPr>
          </a:lstStyle>
          <a:p>
            <a:pPr>
              <a:lnSpc>
                <a:spcPct val="130000"/>
              </a:lnSpc>
            </a:pPr>
            <a:r>
              <a:rPr lang="zh-CN" altLang="en-US" sz="2400" b="1">
                <a:latin typeface="微软雅黑" panose="020b0503020204020204" pitchFamily="34" charset="-122"/>
                <a:ea typeface="微软雅黑" panose="020b0503020204020204" pitchFamily="34" charset="-122"/>
                <a:cs typeface="宋体" panose="02010600030101010101" pitchFamily="2" charset="-122"/>
              </a:rPr>
              <a:t>四、俄罗斯</a:t>
            </a:r>
          </a:p>
          <a:p>
            <a:pPr>
              <a:lnSpc>
                <a:spcPct val="130000"/>
              </a:lnSpc>
            </a:pPr>
            <a:r>
              <a:rPr lang="zh-CN" altLang="en-US" sz="2100" b="1">
                <a:latin typeface="宋体" panose="02010600030101010101" pitchFamily="2" charset="-122"/>
                <a:ea typeface="宋体" panose="02010600030101010101" pitchFamily="2" charset="-122"/>
                <a:cs typeface="宋体" panose="02010600030101010101" pitchFamily="2" charset="-122"/>
              </a:rPr>
              <a:t>1</a:t>
            </a:r>
            <a:r>
              <a:rPr lang="en-US" altLang="zh-CN" sz="2100" b="1">
                <a:latin typeface="宋体" panose="02010600030101010101" pitchFamily="2" charset="-122"/>
                <a:ea typeface="宋体" panose="02010600030101010101" pitchFamily="2" charset="-122"/>
                <a:cs typeface="宋体" panose="02010600030101010101" pitchFamily="2" charset="-122"/>
              </a:rPr>
              <a:t>.</a:t>
            </a:r>
            <a:r>
              <a:rPr lang="zh-CN" altLang="en-US" sz="2100" b="1">
                <a:latin typeface="宋体" panose="02010600030101010101" pitchFamily="2" charset="-122"/>
                <a:ea typeface="宋体" panose="02010600030101010101" pitchFamily="2" charset="-122"/>
                <a:cs typeface="宋体" panose="02010600030101010101" pitchFamily="2" charset="-122"/>
              </a:rPr>
              <a:t>俄罗斯是</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rPr>
              <a:t>世界上面积最大</a:t>
            </a:r>
            <a:r>
              <a:rPr lang="zh-CN" altLang="en-US" sz="2100" b="1">
                <a:latin typeface="宋体" panose="02010600030101010101" pitchFamily="2" charset="-122"/>
                <a:ea typeface="宋体" panose="02010600030101010101" pitchFamily="2" charset="-122"/>
                <a:cs typeface="宋体" panose="02010600030101010101" pitchFamily="2" charset="-122"/>
              </a:rPr>
              <a:t>的国家，东西长9 000多千米，南北宽约</a:t>
            </a:r>
          </a:p>
          <a:p>
            <a:pPr>
              <a:lnSpc>
                <a:spcPct val="130000"/>
              </a:lnSpc>
            </a:pPr>
            <a:r>
              <a:rPr lang="zh-CN" altLang="en-US" sz="2100" b="1">
                <a:latin typeface="宋体" panose="02010600030101010101" pitchFamily="2" charset="-122"/>
                <a:ea typeface="宋体" panose="02010600030101010101" pitchFamily="2" charset="-122"/>
                <a:cs typeface="宋体" panose="02010600030101010101" pitchFamily="2" charset="-122"/>
              </a:rPr>
              <a:t>4 000千米，陆地面积1 700多万平方千米。</a:t>
            </a:r>
          </a:p>
          <a:p>
            <a:pPr>
              <a:lnSpc>
                <a:spcPct val="130000"/>
              </a:lnSpc>
            </a:pPr>
            <a:r>
              <a:rPr lang="zh-CN" altLang="en-US" sz="2100" b="1">
                <a:latin typeface="宋体" panose="02010600030101010101" pitchFamily="2" charset="-122"/>
                <a:ea typeface="宋体" panose="02010600030101010101" pitchFamily="2" charset="-122"/>
                <a:cs typeface="宋体" panose="02010600030101010101" pitchFamily="2" charset="-122"/>
              </a:rPr>
              <a:t>2</a:t>
            </a:r>
            <a:r>
              <a:rPr lang="en-US" altLang="zh-CN" sz="2100" b="1">
                <a:latin typeface="宋体" panose="02010600030101010101" pitchFamily="2" charset="-122"/>
                <a:ea typeface="宋体" panose="02010600030101010101" pitchFamily="2" charset="-122"/>
                <a:cs typeface="宋体" panose="02010600030101010101" pitchFamily="2" charset="-122"/>
              </a:rPr>
              <a:t>.</a:t>
            </a:r>
            <a:r>
              <a:rPr lang="zh-CN" altLang="en-US" sz="2100" b="1">
                <a:latin typeface="宋体" panose="02010600030101010101" pitchFamily="2" charset="-122"/>
                <a:ea typeface="宋体" panose="02010600030101010101" pitchFamily="2" charset="-122"/>
                <a:cs typeface="宋体" panose="02010600030101010101" pitchFamily="2" charset="-122"/>
              </a:rPr>
              <a:t>俄罗斯</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rPr>
              <a:t>西临波罗的海，北临北冰洋，东临太平洋，西南临黑海，东北隔白令海峡与北美洲相望</a:t>
            </a:r>
            <a:r>
              <a:rPr lang="zh-CN" altLang="en-US" sz="2100" b="1">
                <a:latin typeface="宋体" panose="02010600030101010101" pitchFamily="2" charset="-122"/>
                <a:ea typeface="宋体" panose="02010600030101010101" pitchFamily="2" charset="-122"/>
                <a:cs typeface="宋体" panose="02010600030101010101" pitchFamily="2" charset="-122"/>
              </a:rPr>
              <a:t>。主要邻国：西有芬兰、白俄罗斯、乌克兰，南有哈萨克斯坦、中国、蒙古、朝鲜。</a:t>
            </a:r>
          </a:p>
          <a:p>
            <a:pPr>
              <a:lnSpc>
                <a:spcPct val="130000"/>
              </a:lnSpc>
            </a:pPr>
            <a:r>
              <a:rPr lang="zh-CN" altLang="en-US" sz="2100" b="1">
                <a:latin typeface="宋体" panose="02010600030101010101" pitchFamily="2" charset="-122"/>
                <a:ea typeface="宋体" panose="02010600030101010101" pitchFamily="2" charset="-122"/>
                <a:cs typeface="宋体" panose="02010600030101010101" pitchFamily="2" charset="-122"/>
              </a:rPr>
              <a:t>3</a:t>
            </a:r>
            <a:r>
              <a:rPr lang="en-US" altLang="zh-CN" sz="2100" b="1">
                <a:latin typeface="宋体" panose="02010600030101010101" pitchFamily="2" charset="-122"/>
                <a:ea typeface="宋体" panose="02010600030101010101" pitchFamily="2" charset="-122"/>
                <a:cs typeface="宋体" panose="02010600030101010101" pitchFamily="2" charset="-122"/>
              </a:rPr>
              <a:t>.</a:t>
            </a:r>
            <a:r>
              <a:rPr lang="zh-CN" altLang="en-US" sz="2100" b="1">
                <a:latin typeface="宋体" panose="02010600030101010101" pitchFamily="2" charset="-122"/>
                <a:ea typeface="宋体" panose="02010600030101010101" pitchFamily="2" charset="-122"/>
                <a:cs typeface="宋体" panose="02010600030101010101" pitchFamily="2" charset="-122"/>
              </a:rPr>
              <a:t>俄罗斯是</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rPr>
              <a:t>地跨亚、欧两洲的欧洲国家</a:t>
            </a:r>
            <a:r>
              <a:rPr lang="zh-CN" altLang="en-US" sz="2100" b="1">
                <a:latin typeface="宋体" panose="02010600030101010101" pitchFamily="2" charset="-122"/>
                <a:ea typeface="宋体" panose="02010600030101010101" pitchFamily="2" charset="-122"/>
                <a:cs typeface="宋体" panose="02010600030101010101" pitchFamily="2" charset="-122"/>
              </a:rPr>
              <a:t>。虽然欧洲部分面积只占总面积的1/4，但人口占总人口的3/4，工业中心、主要农业区、首都、主要城市都位于欧洲，历史上一直是全国的政治、经济、文化中心，因此俄罗斯历来被公认为欧洲国家。</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down)">
                                      <p:cBhvr>
                                        <p:cTn id="7" dur="500"/>
                                        <p:tgtEl>
                                          <p:spTgt spid="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2" presetClass="entr" presetSubtype="4"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Effect transition="in" filter="wipe(down)">
                                      <p:cBhvr>
                                        <p:cTn id="13" dur="500"/>
                                        <p:tgtEl>
                                          <p:spTgt spid="5">
                                            <p:txEl>
                                              <p:pRg st="1" end="1"/>
                                            </p:txEl>
                                          </p:spTgt>
                                        </p:tgtEl>
                                      </p:cBhvr>
                                    </p:animEffect>
                                  </p:childTnLst>
                                </p:cTn>
                              </p:par>
                              <p:par>
                                <p:cTn id="14" presetID="22" presetClass="entr" presetSubtype="4" fill="hold" nodeType="withEffect">
                                  <p:stCondLst>
                                    <p:cond delay="0"/>
                                  </p:stCondLst>
                                  <p:childTnLst>
                                    <p:set>
                                      <p:cBhvr>
                                        <p:cTn id="15" dur="1" fill="hold">
                                          <p:stCondLst>
                                            <p:cond delay="0"/>
                                          </p:stCondLst>
                                        </p:cTn>
                                        <p:tgtEl>
                                          <p:spTgt spid="5">
                                            <p:txEl>
                                              <p:pRg st="2" end="2"/>
                                            </p:txEl>
                                          </p:spTgt>
                                        </p:tgtEl>
                                        <p:attrNameLst>
                                          <p:attrName>style.visibility</p:attrName>
                                        </p:attrNameLst>
                                      </p:cBhvr>
                                      <p:to>
                                        <p:strVal val="visible"/>
                                      </p:to>
                                    </p:set>
                                    <p:animEffect transition="in" filter="wipe(down)">
                                      <p:cBhvr>
                                        <p:cTn id="16" dur="500"/>
                                        <p:tgtEl>
                                          <p:spTgt spid="5">
                                            <p:txEl>
                                              <p:pRg st="2" end="2"/>
                                            </p:txEl>
                                          </p:spTgt>
                                        </p:tgtEl>
                                      </p:cBhvr>
                                    </p:animEffect>
                                  </p:childTnLst>
                                </p:cTn>
                              </p:par>
                            </p:childTnLst>
                          </p:cTn>
                        </p:par>
                      </p:childTnLst>
                    </p:cTn>
                  </p:par>
                  <p:par>
                    <p:cTn id="17" fill="hold" nodeType="clickPar">
                      <p:stCondLst>
                        <p:cond delay="indefinite"/>
                      </p:stCondLst>
                      <p:childTnLst>
                        <p:par>
                          <p:cTn id="18" fill="hold" nodeType="withGroup">
                            <p:stCondLst>
                              <p:cond delay="indefinite"/>
                            </p:stCondLst>
                          </p:cTn>
                        </p:par>
                        <p:par>
                          <p:cTn id="19" fill="hold" nodeType="afterGroup">
                            <p:stCondLst>
                              <p:cond delay="0"/>
                            </p:stCondLst>
                            <p:childTnLst>
                              <p:par>
                                <p:cTn id="20" presetID="22" presetClass="entr" presetSubtype="4"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wipe(down)">
                                      <p:cBhvr>
                                        <p:cTn id="22" dur="500"/>
                                        <p:tgtEl>
                                          <p:spTgt spid="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indefinite"/>
                            </p:stCondLst>
                          </p:cTn>
                        </p:par>
                        <p:par>
                          <p:cTn id="25" fill="hold" nodeType="afterGroup">
                            <p:stCondLst>
                              <p:cond delay="0"/>
                            </p:stCondLst>
                            <p:childTnLst>
                              <p:par>
                                <p:cTn id="26" presetID="22" presetClass="entr" presetSubtype="4"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Effect transition="in" filter="wipe(down)">
                                      <p:cBhvr>
                                        <p:cTn id="28"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文本框 3"/>
          <p:cNvSpPr txBox="1"/>
          <p:nvPr/>
        </p:nvSpPr>
        <p:spPr>
          <a:xfrm>
            <a:off x="444817" y="405289"/>
            <a:ext cx="8431530" cy="4332922"/>
          </a:xfrm>
          <a:prstGeom prst="rect">
            <a:avLst/>
          </a:prstGeom>
          <a:noFill/>
        </p:spPr>
        <p:txBody>
          <a:bodyPr wrap="square" rtlCol="0" anchor="t">
            <a:spAutoFit/>
          </a:bodyPr>
          <a:lstStyle>
            <a:defPPr algn="l" rtl="0" eaLnBrk="1" hangingPunct="0">
              <a:defRPr kumimoji="0" lang="zh-CN"/>
            </a:defPPr>
          </a:lstStyle>
          <a:p>
            <a:pPr>
              <a:lnSpc>
                <a:spcPct val="110000"/>
              </a:lnSpc>
            </a:pPr>
            <a:r>
              <a:rPr lang="zh-CN" altLang="en-US" sz="2100" b="1">
                <a:latin typeface="宋体" panose="02010600030101010101" pitchFamily="2" charset="-122"/>
                <a:ea typeface="宋体" panose="02010600030101010101" pitchFamily="2" charset="-122"/>
                <a:cs typeface="宋体" panose="02010600030101010101" pitchFamily="2" charset="-122"/>
                <a:sym typeface="+mn-ea"/>
              </a:rPr>
              <a:t>4</a:t>
            </a:r>
            <a:r>
              <a:rPr lang="en-US" altLang="zh-CN" sz="2100" b="1">
                <a:latin typeface="宋体" panose="02010600030101010101" pitchFamily="2" charset="-122"/>
                <a:ea typeface="宋体" panose="02010600030101010101" pitchFamily="2" charset="-122"/>
                <a:cs typeface="宋体" panose="02010600030101010101" pitchFamily="2" charset="-122"/>
                <a:sym typeface="+mn-ea"/>
              </a:rPr>
              <a:t>.</a:t>
            </a:r>
            <a:r>
              <a:rPr lang="zh-CN" altLang="en-US" sz="2100" b="1">
                <a:latin typeface="宋体" panose="02010600030101010101" pitchFamily="2" charset="-122"/>
                <a:ea typeface="宋体" panose="02010600030101010101" pitchFamily="2" charset="-122"/>
                <a:cs typeface="宋体" panose="02010600030101010101" pitchFamily="2" charset="-122"/>
                <a:sym typeface="+mn-ea"/>
              </a:rPr>
              <a:t>俄罗斯的河流和湖泊</a:t>
            </a:r>
            <a:endParaRPr lang="zh-CN" altLang="en-US" sz="2100" b="1">
              <a:latin typeface="宋体" panose="02010600030101010101" pitchFamily="2" charset="-122"/>
              <a:ea typeface="宋体" panose="02010600030101010101" pitchFamily="2" charset="-122"/>
              <a:cs typeface="宋体" panose="02010600030101010101" pitchFamily="2" charset="-122"/>
            </a:endParaRPr>
          </a:p>
          <a:p>
            <a:pPr>
              <a:lnSpc>
                <a:spcPct val="110000"/>
              </a:lnSpc>
            </a:pPr>
            <a:r>
              <a:rPr lang="zh-CN" altLang="en-US" sz="2100" b="1">
                <a:latin typeface="宋体" panose="02010600030101010101" pitchFamily="2" charset="-122"/>
                <a:ea typeface="宋体" panose="02010600030101010101" pitchFamily="2" charset="-122"/>
                <a:cs typeface="宋体" panose="02010600030101010101" pitchFamily="2" charset="-122"/>
                <a:sym typeface="+mn-ea"/>
              </a:rPr>
              <a:t>（1）四大河流。</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“母亲河”——伏尔加河，位于东欧平原，自北向南注入里海，是世界上最长的内流河</a:t>
            </a:r>
            <a:r>
              <a:rPr lang="zh-CN" altLang="en-US" sz="2100" b="1">
                <a:latin typeface="宋体" panose="02010600030101010101" pitchFamily="2" charset="-122"/>
                <a:ea typeface="宋体" panose="02010600030101010101" pitchFamily="2" charset="-122"/>
                <a:cs typeface="宋体" panose="02010600030101010101" pitchFamily="2" charset="-122"/>
                <a:sym typeface="+mn-ea"/>
              </a:rPr>
              <a:t>。它流量丰富，水流平缓，航运价值很高。鄂毕河、叶尼塞河、勒拿河自南向北注入北冰洋。</a:t>
            </a:r>
            <a:endParaRPr lang="zh-CN" altLang="en-US" sz="2100" b="1">
              <a:latin typeface="宋体" panose="02010600030101010101" pitchFamily="2" charset="-122"/>
              <a:ea typeface="宋体" panose="02010600030101010101" pitchFamily="2" charset="-122"/>
              <a:cs typeface="宋体" panose="02010600030101010101" pitchFamily="2" charset="-122"/>
            </a:endParaRPr>
          </a:p>
          <a:p>
            <a:pPr>
              <a:lnSpc>
                <a:spcPct val="110000"/>
              </a:lnSpc>
            </a:pPr>
            <a:r>
              <a:rPr lang="zh-CN" altLang="en-US" sz="2100" b="1">
                <a:latin typeface="宋体" panose="02010600030101010101" pitchFamily="2" charset="-122"/>
                <a:ea typeface="宋体" panose="02010600030101010101" pitchFamily="2" charset="-122"/>
                <a:cs typeface="宋体" panose="02010600030101010101" pitchFamily="2" charset="-122"/>
                <a:sym typeface="+mn-ea"/>
              </a:rPr>
              <a:t>（2）湖泊。贝加尔湖——</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世界上最深的湖泊</a:t>
            </a:r>
            <a:r>
              <a:rPr lang="zh-CN" altLang="en-US" sz="2100" b="1">
                <a:latin typeface="宋体" panose="02010600030101010101" pitchFamily="2" charset="-122"/>
                <a:ea typeface="宋体" panose="02010600030101010101" pitchFamily="2" charset="-122"/>
                <a:cs typeface="宋体" panose="02010600030101010101" pitchFamily="2" charset="-122"/>
                <a:sym typeface="+mn-ea"/>
              </a:rPr>
              <a:t>，是一个淡水湖。</a:t>
            </a:r>
            <a:endParaRPr lang="zh-CN" altLang="en-US" sz="2100" b="1">
              <a:latin typeface="宋体" panose="02010600030101010101" pitchFamily="2" charset="-122"/>
              <a:ea typeface="宋体" panose="02010600030101010101" pitchFamily="2" charset="-122"/>
              <a:cs typeface="宋体" panose="02010600030101010101" pitchFamily="2" charset="-122"/>
            </a:endParaRPr>
          </a:p>
          <a:p>
            <a:pPr>
              <a:lnSpc>
                <a:spcPct val="110000"/>
              </a:lnSpc>
            </a:pPr>
            <a:r>
              <a:rPr lang="zh-CN" altLang="en-US" sz="2100" b="1">
                <a:latin typeface="宋体" panose="02010600030101010101" pitchFamily="2" charset="-122"/>
                <a:ea typeface="宋体" panose="02010600030101010101" pitchFamily="2" charset="-122"/>
                <a:cs typeface="宋体" panose="02010600030101010101" pitchFamily="2" charset="-122"/>
                <a:sym typeface="+mn-ea"/>
              </a:rPr>
              <a:t>5</a:t>
            </a:r>
            <a:r>
              <a:rPr lang="en-US" altLang="zh-CN" sz="2100" b="1">
                <a:latin typeface="宋体" panose="02010600030101010101" pitchFamily="2" charset="-122"/>
                <a:ea typeface="宋体" panose="02010600030101010101" pitchFamily="2" charset="-122"/>
                <a:cs typeface="宋体" panose="02010600030101010101" pitchFamily="2" charset="-122"/>
                <a:sym typeface="+mn-ea"/>
              </a:rPr>
              <a:t>.</a:t>
            </a:r>
            <a:r>
              <a:rPr lang="zh-CN" altLang="en-US" sz="2100" b="1">
                <a:latin typeface="宋体" panose="02010600030101010101" pitchFamily="2" charset="-122"/>
                <a:ea typeface="宋体" panose="02010600030101010101" pitchFamily="2" charset="-122"/>
                <a:cs typeface="宋体" panose="02010600030101010101" pitchFamily="2" charset="-122"/>
                <a:sym typeface="+mn-ea"/>
              </a:rPr>
              <a:t>俄罗斯</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平原和高原面积广大</a:t>
            </a:r>
            <a:r>
              <a:rPr lang="zh-CN" altLang="en-US" sz="2100" b="1">
                <a:latin typeface="宋体" panose="02010600030101010101" pitchFamily="2" charset="-122"/>
                <a:ea typeface="宋体" panose="02010600030101010101" pitchFamily="2" charset="-122"/>
                <a:cs typeface="宋体" panose="02010600030101010101" pitchFamily="2" charset="-122"/>
                <a:sym typeface="+mn-ea"/>
              </a:rPr>
              <a:t>，主要地形区</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自西向东依次为东欧平原、西西伯利亚平原、中西伯利亚高原、东西伯利亚山地。</a:t>
            </a:r>
            <a:endPar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endParaRPr>
          </a:p>
          <a:p>
            <a:pPr>
              <a:lnSpc>
                <a:spcPct val="110000"/>
              </a:lnSpc>
            </a:pPr>
            <a:r>
              <a:rPr lang="zh-CN" altLang="en-US" sz="2100" b="1">
                <a:latin typeface="宋体" panose="02010600030101010101" pitchFamily="2" charset="-122"/>
                <a:ea typeface="宋体" panose="02010600030101010101" pitchFamily="2" charset="-122"/>
                <a:cs typeface="宋体" panose="02010600030101010101" pitchFamily="2" charset="-122"/>
                <a:sym typeface="+mn-ea"/>
              </a:rPr>
              <a:t>6</a:t>
            </a:r>
            <a:r>
              <a:rPr lang="en-US" altLang="zh-CN" sz="2100" b="1">
                <a:latin typeface="宋体" panose="02010600030101010101" pitchFamily="2" charset="-122"/>
                <a:ea typeface="宋体" panose="02010600030101010101" pitchFamily="2" charset="-122"/>
                <a:cs typeface="宋体" panose="02010600030101010101" pitchFamily="2" charset="-122"/>
                <a:sym typeface="+mn-ea"/>
              </a:rPr>
              <a:t>.</a:t>
            </a:r>
            <a:r>
              <a:rPr lang="zh-CN" altLang="en-US" sz="2100" b="1">
                <a:latin typeface="宋体" panose="02010600030101010101" pitchFamily="2" charset="-122"/>
                <a:ea typeface="宋体" panose="02010600030101010101" pitchFamily="2" charset="-122"/>
                <a:cs typeface="宋体" panose="02010600030101010101" pitchFamily="2" charset="-122"/>
                <a:sym typeface="+mn-ea"/>
              </a:rPr>
              <a:t>气候</a:t>
            </a:r>
            <a:endParaRPr lang="zh-CN" altLang="en-US" sz="2100" b="1">
              <a:latin typeface="宋体" panose="02010600030101010101" pitchFamily="2" charset="-122"/>
              <a:ea typeface="宋体" panose="02010600030101010101" pitchFamily="2" charset="-122"/>
              <a:cs typeface="宋体" panose="02010600030101010101" pitchFamily="2" charset="-122"/>
            </a:endParaRPr>
          </a:p>
          <a:p>
            <a:pPr>
              <a:lnSpc>
                <a:spcPct val="110000"/>
              </a:lnSpc>
            </a:pPr>
            <a:r>
              <a:rPr lang="zh-CN" altLang="en-US" sz="2100" b="1">
                <a:latin typeface="宋体" panose="02010600030101010101" pitchFamily="2" charset="-122"/>
                <a:ea typeface="宋体" panose="02010600030101010101" pitchFamily="2" charset="-122"/>
                <a:cs typeface="宋体" panose="02010600030101010101" pitchFamily="2" charset="-122"/>
                <a:sym typeface="+mn-ea"/>
              </a:rPr>
              <a:t>（1）俄罗斯地处中、高纬，各地差异较大，</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北部有终年寒冷的寒带气候，南部有地中海气候和温带草原性气候，东部是温带季风气候。</a:t>
            </a:r>
            <a:endPar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endParaRPr>
          </a:p>
          <a:p>
            <a:pPr>
              <a:lnSpc>
                <a:spcPct val="110000"/>
              </a:lnSpc>
            </a:pPr>
            <a:r>
              <a:rPr lang="zh-CN" altLang="en-US" sz="2100" b="1">
                <a:latin typeface="宋体" panose="02010600030101010101" pitchFamily="2" charset="-122"/>
                <a:ea typeface="宋体" panose="02010600030101010101" pitchFamily="2" charset="-122"/>
                <a:cs typeface="宋体" panose="02010600030101010101" pitchFamily="2" charset="-122"/>
                <a:sym typeface="+mn-ea"/>
              </a:rPr>
              <a:t>（2）大部分地区属温带大陆性气候和亚寒带针叶林气候，冬季漫长而寒冷，夏季短暂而温暖。</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Effect transition="in" filter="wipe(down)">
                                      <p:cBhvr>
                                        <p:cTn id="13" dur="500"/>
                                        <p:tgtEl>
                                          <p:spTgt spid="4">
                                            <p:txEl>
                                              <p:pRg st="1" end="1"/>
                                            </p:txEl>
                                          </p:spTgt>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2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Effect transition="in" filter="wipe(down)">
                                      <p:cBhvr>
                                        <p:cTn id="19" dur="500"/>
                                        <p:tgtEl>
                                          <p:spTgt spid="4">
                                            <p:txEl>
                                              <p:pRg st="2" end="2"/>
                                            </p:txEl>
                                          </p:spTgt>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22" presetClass="entr" presetSubtype="4"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Effect transition="in" filter="wipe(down)">
                                      <p:cBhvr>
                                        <p:cTn id="25" dur="500"/>
                                        <p:tgtEl>
                                          <p:spTgt spid="4">
                                            <p:txEl>
                                              <p:pRg st="3" end="3"/>
                                            </p:txEl>
                                          </p:spTgt>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22" presetClass="entr" presetSubtype="4"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Effect transition="in" filter="wipe(down)">
                                      <p:cBhvr>
                                        <p:cTn id="31" dur="500"/>
                                        <p:tgtEl>
                                          <p:spTgt spid="4">
                                            <p:txEl>
                                              <p:pRg st="4" end="4"/>
                                            </p:txEl>
                                          </p:spTgt>
                                        </p:tgtEl>
                                      </p:cBhvr>
                                    </p:animEffec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22" presetClass="entr" presetSubtype="4" fill="hold"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Effect transition="in" filter="wipe(down)">
                                      <p:cBhvr>
                                        <p:cTn id="37" dur="500"/>
                                        <p:tgtEl>
                                          <p:spTgt spid="4">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indefinite"/>
                            </p:stCondLst>
                          </p:cTn>
                        </p:par>
                        <p:par>
                          <p:cTn id="40" fill="hold" nodeType="afterGroup">
                            <p:stCondLst>
                              <p:cond delay="0"/>
                            </p:stCondLst>
                            <p:childTnLst>
                              <p:par>
                                <p:cTn id="41" presetID="22" presetClass="entr" presetSubtype="4" fill="hold" nodeType="clickEffect">
                                  <p:stCondLst>
                                    <p:cond delay="0"/>
                                  </p:stCondLst>
                                  <p:childTnLst>
                                    <p:set>
                                      <p:cBhvr>
                                        <p:cTn id="42" dur="1" fill="hold">
                                          <p:stCondLst>
                                            <p:cond delay="0"/>
                                          </p:stCondLst>
                                        </p:cTn>
                                        <p:tgtEl>
                                          <p:spTgt spid="4">
                                            <p:txEl>
                                              <p:pRg st="6" end="6"/>
                                            </p:txEl>
                                          </p:spTgt>
                                        </p:tgtEl>
                                        <p:attrNameLst>
                                          <p:attrName>style.visibility</p:attrName>
                                        </p:attrNameLst>
                                      </p:cBhvr>
                                      <p:to>
                                        <p:strVal val="visible"/>
                                      </p:to>
                                    </p:set>
                                    <p:animEffect transition="in" filter="wipe(down)">
                                      <p:cBhvr>
                                        <p:cTn id="43"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文本框 3"/>
          <p:cNvSpPr txBox="1"/>
          <p:nvPr/>
        </p:nvSpPr>
        <p:spPr>
          <a:xfrm>
            <a:off x="461010" y="405765"/>
            <a:ext cx="8447723" cy="4331970"/>
          </a:xfrm>
          <a:prstGeom prst="rect">
            <a:avLst/>
          </a:prstGeom>
          <a:noFill/>
        </p:spPr>
        <p:txBody>
          <a:bodyPr wrap="square" rtlCol="0" anchor="t">
            <a:spAutoFit/>
          </a:bodyPr>
          <a:lstStyle>
            <a:defPPr algn="l" rtl="0" eaLnBrk="1" hangingPunct="0">
              <a:defRPr kumimoji="0" lang="zh-CN"/>
            </a:defPPr>
          </a:lstStyle>
          <a:p>
            <a:pPr>
              <a:lnSpc>
                <a:spcPct val="120000"/>
              </a:lnSpc>
            </a:pPr>
            <a:r>
              <a:rPr lang="zh-CN" altLang="en-US" sz="2100" b="1">
                <a:latin typeface="宋体" panose="02010600030101010101" pitchFamily="2" charset="-122"/>
                <a:ea typeface="宋体" panose="02010600030101010101" pitchFamily="2" charset="-122"/>
                <a:cs typeface="宋体" panose="02010600030101010101" pitchFamily="2" charset="-122"/>
                <a:sym typeface="+mn-ea"/>
              </a:rPr>
              <a:t>7</a:t>
            </a:r>
            <a:r>
              <a:rPr lang="en-US" altLang="zh-CN" sz="2100" b="1">
                <a:latin typeface="宋体" panose="02010600030101010101" pitchFamily="2" charset="-122"/>
                <a:ea typeface="宋体" panose="02010600030101010101" pitchFamily="2" charset="-122"/>
                <a:cs typeface="宋体" panose="02010600030101010101" pitchFamily="2" charset="-122"/>
                <a:sym typeface="+mn-ea"/>
              </a:rPr>
              <a:t>.</a:t>
            </a:r>
            <a:r>
              <a:rPr lang="zh-CN" altLang="en-US" sz="2100" b="1">
                <a:latin typeface="宋体" panose="02010600030101010101" pitchFamily="2" charset="-122"/>
                <a:ea typeface="宋体" panose="02010600030101010101" pitchFamily="2" charset="-122"/>
                <a:cs typeface="宋体" panose="02010600030101010101" pitchFamily="2" charset="-122"/>
                <a:sym typeface="+mn-ea"/>
              </a:rPr>
              <a:t>自然资源</a:t>
            </a:r>
            <a:endParaRPr lang="zh-CN" altLang="en-US" sz="2100" b="1">
              <a:latin typeface="宋体" panose="02010600030101010101" pitchFamily="2" charset="-122"/>
              <a:ea typeface="宋体" panose="02010600030101010101" pitchFamily="2" charset="-122"/>
              <a:cs typeface="宋体" panose="02010600030101010101" pitchFamily="2" charset="-122"/>
            </a:endParaRPr>
          </a:p>
          <a:p>
            <a:pPr>
              <a:lnSpc>
                <a:spcPct val="120000"/>
              </a:lnSpc>
            </a:pPr>
            <a:r>
              <a:rPr lang="zh-CN" altLang="en-US" sz="2100" b="1">
                <a:latin typeface="宋体" panose="02010600030101010101" pitchFamily="2" charset="-122"/>
                <a:ea typeface="宋体" panose="02010600030101010101" pitchFamily="2" charset="-122"/>
                <a:cs typeface="宋体" panose="02010600030101010101" pitchFamily="2" charset="-122"/>
                <a:sym typeface="+mn-ea"/>
              </a:rPr>
              <a:t>（1）俄罗斯自然资源种类丰富齐全，储量丰富，是世界上少数几个资源能够自给的大国之一。</a:t>
            </a:r>
            <a:endParaRPr lang="zh-CN" altLang="en-US" sz="2100" b="1">
              <a:latin typeface="宋体" panose="02010600030101010101" pitchFamily="2" charset="-122"/>
              <a:ea typeface="宋体" panose="02010600030101010101" pitchFamily="2" charset="-122"/>
              <a:cs typeface="宋体" panose="02010600030101010101" pitchFamily="2" charset="-122"/>
            </a:endParaRPr>
          </a:p>
          <a:p>
            <a:pPr>
              <a:lnSpc>
                <a:spcPct val="120000"/>
              </a:lnSpc>
            </a:pPr>
            <a:r>
              <a:rPr lang="zh-CN" altLang="en-US" sz="2100" b="1">
                <a:latin typeface="宋体" panose="02010600030101010101" pitchFamily="2" charset="-122"/>
                <a:ea typeface="宋体" panose="02010600030101010101" pitchFamily="2" charset="-122"/>
                <a:cs typeface="宋体" panose="02010600030101010101" pitchFamily="2" charset="-122"/>
                <a:sym typeface="+mn-ea"/>
              </a:rPr>
              <a:t>（2）地区分布不均，东部多，西部少。主要矿产有石油、天然气、煤、铁矿、有色金属等，产地主要有库尔斯克铁矿、库兹巴斯煤矿、秋明油田。</a:t>
            </a:r>
            <a:endParaRPr lang="zh-CN" altLang="en-US" sz="2100" b="1">
              <a:latin typeface="宋体" panose="02010600030101010101" pitchFamily="2" charset="-122"/>
              <a:ea typeface="宋体" panose="02010600030101010101" pitchFamily="2" charset="-122"/>
              <a:cs typeface="宋体" panose="02010600030101010101" pitchFamily="2" charset="-122"/>
            </a:endParaRPr>
          </a:p>
          <a:p>
            <a:pPr>
              <a:lnSpc>
                <a:spcPct val="120000"/>
              </a:lnSpc>
            </a:pPr>
            <a:r>
              <a:rPr lang="zh-CN" altLang="en-US" sz="2100" b="1">
                <a:latin typeface="宋体" panose="02010600030101010101" pitchFamily="2" charset="-122"/>
                <a:ea typeface="宋体" panose="02010600030101010101" pitchFamily="2" charset="-122"/>
                <a:cs typeface="宋体" panose="02010600030101010101" pitchFamily="2" charset="-122"/>
                <a:sym typeface="+mn-ea"/>
              </a:rPr>
              <a:t>8</a:t>
            </a:r>
            <a:r>
              <a:rPr lang="en-US" altLang="zh-CN" sz="2100" b="1">
                <a:latin typeface="宋体" panose="02010600030101010101" pitchFamily="2" charset="-122"/>
                <a:ea typeface="宋体" panose="02010600030101010101" pitchFamily="2" charset="-122"/>
                <a:cs typeface="宋体" panose="02010600030101010101" pitchFamily="2" charset="-122"/>
                <a:sym typeface="+mn-ea"/>
              </a:rPr>
              <a:t>.</a:t>
            </a:r>
            <a:r>
              <a:rPr lang="zh-CN" altLang="en-US" sz="2100" b="1">
                <a:latin typeface="宋体" panose="02010600030101010101" pitchFamily="2" charset="-122"/>
                <a:ea typeface="宋体" panose="02010600030101010101" pitchFamily="2" charset="-122"/>
                <a:cs typeface="宋体" panose="02010600030101010101" pitchFamily="2" charset="-122"/>
                <a:sym typeface="+mn-ea"/>
              </a:rPr>
              <a:t>俄罗斯有发达的重工业，且工业都临近资源丰富的地方布局。</a:t>
            </a:r>
            <a:endParaRPr lang="zh-CN" altLang="en-US" sz="2100" b="1">
              <a:latin typeface="宋体" panose="02010600030101010101" pitchFamily="2" charset="-122"/>
              <a:ea typeface="宋体" panose="02010600030101010101" pitchFamily="2" charset="-122"/>
              <a:cs typeface="宋体" panose="02010600030101010101" pitchFamily="2" charset="-122"/>
            </a:endParaRPr>
          </a:p>
          <a:p>
            <a:pPr>
              <a:lnSpc>
                <a:spcPct val="120000"/>
              </a:lnSpc>
            </a:pPr>
            <a:r>
              <a:rPr lang="zh-CN" altLang="en-US" sz="2100" b="1">
                <a:latin typeface="宋体" panose="02010600030101010101" pitchFamily="2" charset="-122"/>
                <a:ea typeface="宋体" panose="02010600030101010101" pitchFamily="2" charset="-122"/>
                <a:cs typeface="宋体" panose="02010600030101010101" pitchFamily="2" charset="-122"/>
                <a:sym typeface="+mn-ea"/>
              </a:rPr>
              <a:t>9</a:t>
            </a:r>
            <a:r>
              <a:rPr lang="en-US" altLang="zh-CN" sz="2100" b="1">
                <a:latin typeface="宋体" panose="02010600030101010101" pitchFamily="2" charset="-122"/>
                <a:ea typeface="宋体" panose="02010600030101010101" pitchFamily="2" charset="-122"/>
                <a:cs typeface="宋体" panose="02010600030101010101" pitchFamily="2" charset="-122"/>
                <a:sym typeface="+mn-ea"/>
              </a:rPr>
              <a:t>.</a:t>
            </a:r>
            <a:r>
              <a:rPr lang="zh-CN" altLang="en-US" sz="2100" b="1">
                <a:latin typeface="宋体" panose="02010600030101010101" pitchFamily="2" charset="-122"/>
                <a:ea typeface="宋体" panose="02010600030101010101" pitchFamily="2" charset="-122"/>
                <a:cs typeface="宋体" panose="02010600030101010101" pitchFamily="2" charset="-122"/>
                <a:sym typeface="+mn-ea"/>
              </a:rPr>
              <a:t>四大工业区</a:t>
            </a:r>
          </a:p>
          <a:p>
            <a:pPr>
              <a:lnSpc>
                <a:spcPct val="120000"/>
              </a:lnSpc>
            </a:pPr>
            <a:r>
              <a:rPr lang="zh-CN" altLang="en-US" sz="2100" b="1">
                <a:latin typeface="宋体" panose="02010600030101010101" pitchFamily="2" charset="-122"/>
                <a:ea typeface="宋体" panose="02010600030101010101" pitchFamily="2" charset="-122"/>
                <a:cs typeface="宋体" panose="02010600030101010101" pitchFamily="2" charset="-122"/>
                <a:sym typeface="+mn-ea"/>
              </a:rPr>
              <a:t>（1）</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以莫斯科为中心的工业区</a:t>
            </a:r>
            <a:r>
              <a:rPr lang="zh-CN" altLang="en-US" sz="2100" b="1">
                <a:latin typeface="宋体" panose="02010600030101010101" pitchFamily="2" charset="-122"/>
                <a:ea typeface="宋体" panose="02010600030101010101" pitchFamily="2" charset="-122"/>
                <a:cs typeface="宋体" panose="02010600030101010101" pitchFamily="2" charset="-122"/>
                <a:sym typeface="+mn-ea"/>
              </a:rPr>
              <a:t>：分布在俄罗斯的欧洲部分，这里是俄罗斯工业最发达的地区，主要有钢铁、汽车、飞机、火箭和电子等工业部门。</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Effect transition="in" filter="wipe(down)">
                                      <p:cBhvr>
                                        <p:cTn id="13" dur="500"/>
                                        <p:tgtEl>
                                          <p:spTgt spid="4">
                                            <p:txEl>
                                              <p:pRg st="1" end="1"/>
                                            </p:txEl>
                                          </p:spTgt>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2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Effect transition="in" filter="wipe(down)">
                                      <p:cBhvr>
                                        <p:cTn id="19" dur="500"/>
                                        <p:tgtEl>
                                          <p:spTgt spid="4">
                                            <p:txEl>
                                              <p:pRg st="2" end="2"/>
                                            </p:txEl>
                                          </p:spTgt>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22" presetClass="entr" presetSubtype="4"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Effect transition="in" filter="wipe(down)">
                                      <p:cBhvr>
                                        <p:cTn id="25" dur="500"/>
                                        <p:tgtEl>
                                          <p:spTgt spid="4">
                                            <p:txEl>
                                              <p:pRg st="3" end="3"/>
                                            </p:txEl>
                                          </p:spTgt>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22" presetClass="entr" presetSubtype="4"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Effect transition="in" filter="wipe(down)">
                                      <p:cBhvr>
                                        <p:cTn id="31" dur="500"/>
                                        <p:tgtEl>
                                          <p:spTgt spid="4">
                                            <p:txEl>
                                              <p:pRg st="4" end="4"/>
                                            </p:txEl>
                                          </p:spTgt>
                                        </p:tgtEl>
                                      </p:cBhvr>
                                    </p:animEffec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22" presetClass="entr" presetSubtype="4" fill="hold"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Effect transition="in" filter="wipe(down)">
                                      <p:cBhvr>
                                        <p:cTn id="37"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文本框 3"/>
          <p:cNvSpPr txBox="1"/>
          <p:nvPr/>
        </p:nvSpPr>
        <p:spPr>
          <a:xfrm>
            <a:off x="490062" y="232887"/>
            <a:ext cx="8545354" cy="4688681"/>
          </a:xfrm>
          <a:prstGeom prst="rect">
            <a:avLst/>
          </a:prstGeom>
          <a:noFill/>
        </p:spPr>
        <p:txBody>
          <a:bodyPr wrap="square" rtlCol="0" anchor="t">
            <a:spAutoFit/>
          </a:bodyPr>
          <a:lstStyle>
            <a:defPPr algn="l" rtl="0" eaLnBrk="1" hangingPunct="0">
              <a:defRPr kumimoji="0" lang="zh-CN"/>
            </a:defPPr>
          </a:lstStyle>
          <a:p>
            <a:pPr>
              <a:lnSpc>
                <a:spcPct val="110000"/>
              </a:lnSpc>
            </a:pPr>
            <a:r>
              <a:rPr lang="zh-CN" altLang="en-US" sz="2100" b="1">
                <a:latin typeface="宋体" panose="02010600030101010101" pitchFamily="2" charset="-122"/>
                <a:ea typeface="宋体" panose="02010600030101010101" pitchFamily="2" charset="-122"/>
                <a:cs typeface="宋体" panose="02010600030101010101" pitchFamily="2" charset="-122"/>
                <a:sym typeface="+mn-ea"/>
              </a:rPr>
              <a:t>（2）</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以圣彼得堡为中心的工业区</a:t>
            </a:r>
            <a:r>
              <a:rPr lang="zh-CN" altLang="en-US" sz="2100" b="1">
                <a:latin typeface="宋体" panose="02010600030101010101" pitchFamily="2" charset="-122"/>
                <a:ea typeface="宋体" panose="02010600030101010101" pitchFamily="2" charset="-122"/>
                <a:cs typeface="宋体" panose="02010600030101010101" pitchFamily="2" charset="-122"/>
                <a:sym typeface="+mn-ea"/>
              </a:rPr>
              <a:t>：分布在俄罗斯的欧洲部分，波罗的海沿岸。这里的石油化学、造船、电子、造纸和航空航天业十分发达，也是俄罗斯食品和纺织工业最发达的地区。</a:t>
            </a:r>
            <a:endParaRPr lang="zh-CN" altLang="en-US" sz="2100" b="1">
              <a:latin typeface="宋体" panose="02010600030101010101" pitchFamily="2" charset="-122"/>
              <a:ea typeface="宋体" panose="02010600030101010101" pitchFamily="2" charset="-122"/>
              <a:cs typeface="宋体" panose="02010600030101010101" pitchFamily="2" charset="-122"/>
            </a:endParaRPr>
          </a:p>
          <a:p>
            <a:pPr>
              <a:lnSpc>
                <a:spcPct val="110000"/>
              </a:lnSpc>
            </a:pPr>
            <a:r>
              <a:rPr lang="zh-CN" altLang="en-US" sz="2100" b="1">
                <a:latin typeface="宋体" panose="02010600030101010101" pitchFamily="2" charset="-122"/>
                <a:ea typeface="宋体" panose="02010600030101010101" pitchFamily="2" charset="-122"/>
                <a:cs typeface="宋体" panose="02010600030101010101" pitchFamily="2" charset="-122"/>
                <a:sym typeface="+mn-ea"/>
              </a:rPr>
              <a:t>（3）</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乌拉尔工业区</a:t>
            </a:r>
            <a:r>
              <a:rPr lang="zh-CN" altLang="en-US" sz="2100" b="1">
                <a:latin typeface="宋体" panose="02010600030101010101" pitchFamily="2" charset="-122"/>
                <a:ea typeface="宋体" panose="02010600030101010101" pitchFamily="2" charset="-122"/>
                <a:cs typeface="宋体" panose="02010600030101010101" pitchFamily="2" charset="-122"/>
                <a:sym typeface="+mn-ea"/>
              </a:rPr>
              <a:t>：在乌拉尔山区，位于亚欧分界线上。这里以石油、钢铁、机械和军事工业为主。</a:t>
            </a:r>
            <a:endParaRPr lang="zh-CN" altLang="en-US" sz="2100" b="1">
              <a:latin typeface="宋体" panose="02010600030101010101" pitchFamily="2" charset="-122"/>
              <a:ea typeface="宋体" panose="02010600030101010101" pitchFamily="2" charset="-122"/>
              <a:cs typeface="宋体" panose="02010600030101010101" pitchFamily="2" charset="-122"/>
            </a:endParaRPr>
          </a:p>
          <a:p>
            <a:pPr>
              <a:lnSpc>
                <a:spcPct val="110000"/>
              </a:lnSpc>
            </a:pPr>
            <a:r>
              <a:rPr lang="zh-CN" altLang="en-US" sz="2100" b="1">
                <a:latin typeface="宋体" panose="02010600030101010101" pitchFamily="2" charset="-122"/>
                <a:ea typeface="宋体" panose="02010600030101010101" pitchFamily="2" charset="-122"/>
                <a:cs typeface="宋体" panose="02010600030101010101" pitchFamily="2" charset="-122"/>
                <a:sym typeface="+mn-ea"/>
              </a:rPr>
              <a:t>（4）</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新西伯利亚工业区</a:t>
            </a:r>
            <a:r>
              <a:rPr lang="zh-CN" altLang="en-US" sz="2100" b="1">
                <a:latin typeface="宋体" panose="02010600030101010101" pitchFamily="2" charset="-122"/>
                <a:ea typeface="宋体" panose="02010600030101010101" pitchFamily="2" charset="-122"/>
                <a:cs typeface="宋体" panose="02010600030101010101" pitchFamily="2" charset="-122"/>
                <a:sym typeface="+mn-ea"/>
              </a:rPr>
              <a:t>：这里主要的工业部门有煤炭、石油、钢铁、冶金、机械等。</a:t>
            </a:r>
          </a:p>
          <a:p>
            <a:pPr>
              <a:lnSpc>
                <a:spcPct val="110000"/>
              </a:lnSpc>
            </a:pPr>
            <a:r>
              <a:rPr lang="zh-CN" altLang="en-US" sz="2100" b="1">
                <a:latin typeface="宋体" panose="02010600030101010101" pitchFamily="2" charset="-122"/>
                <a:ea typeface="宋体" panose="02010600030101010101" pitchFamily="2" charset="-122"/>
                <a:cs typeface="宋体" panose="02010600030101010101" pitchFamily="2" charset="-122"/>
              </a:rPr>
              <a:t>10.交通运输</a:t>
            </a:r>
          </a:p>
          <a:p>
            <a:pPr>
              <a:lnSpc>
                <a:spcPct val="110000"/>
              </a:lnSpc>
            </a:pPr>
            <a:r>
              <a:rPr lang="zh-CN" altLang="en-US" sz="2100" b="1">
                <a:latin typeface="宋体" panose="02010600030101010101" pitchFamily="2" charset="-122"/>
                <a:ea typeface="宋体" panose="02010600030101010101" pitchFamily="2" charset="-122"/>
                <a:cs typeface="宋体" panose="02010600030101010101" pitchFamily="2" charset="-122"/>
              </a:rPr>
              <a:t>（1）俄罗斯交通运输部门齐全，铁路、公路、航空、内河、海洋和管道运输均很发达，以铁路运输为主。</a:t>
            </a:r>
          </a:p>
          <a:p>
            <a:pPr>
              <a:lnSpc>
                <a:spcPct val="110000"/>
              </a:lnSpc>
            </a:pPr>
            <a:r>
              <a:rPr lang="zh-CN" altLang="en-US" sz="2100" b="1">
                <a:latin typeface="宋体" panose="02010600030101010101" pitchFamily="2" charset="-122"/>
                <a:ea typeface="宋体" panose="02010600030101010101" pitchFamily="2" charset="-122"/>
                <a:cs typeface="宋体" panose="02010600030101010101" pitchFamily="2" charset="-122"/>
              </a:rPr>
              <a:t>（2）交通线在欧洲部分和亚洲部分分布不平衡。欧洲部分铁路网密集，以莫斯科为中心呈放射状。亚洲部分铁路网比较稀疏，主要有西伯利亚大铁路（亚欧大陆桥）。</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Effect transition="in" filter="wipe(down)">
                                      <p:cBhvr>
                                        <p:cTn id="13" dur="500"/>
                                        <p:tgtEl>
                                          <p:spTgt spid="4">
                                            <p:txEl>
                                              <p:pRg st="1" end="1"/>
                                            </p:txEl>
                                          </p:spTgt>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2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Effect transition="in" filter="wipe(down)">
                                      <p:cBhvr>
                                        <p:cTn id="19" dur="500"/>
                                        <p:tgtEl>
                                          <p:spTgt spid="4">
                                            <p:txEl>
                                              <p:pRg st="2" end="2"/>
                                            </p:txEl>
                                          </p:spTgt>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22" presetClass="entr" presetSubtype="4"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Effect transition="in" filter="wipe(down)">
                                      <p:cBhvr>
                                        <p:cTn id="25" dur="500"/>
                                        <p:tgtEl>
                                          <p:spTgt spid="4">
                                            <p:txEl>
                                              <p:pRg st="3" end="3"/>
                                            </p:txEl>
                                          </p:spTgt>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22" presetClass="entr" presetSubtype="4"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Effect transition="in" filter="wipe(down)">
                                      <p:cBhvr>
                                        <p:cTn id="31" dur="500"/>
                                        <p:tgtEl>
                                          <p:spTgt spid="4">
                                            <p:txEl>
                                              <p:pRg st="4" end="4"/>
                                            </p:txEl>
                                          </p:spTgt>
                                        </p:tgtEl>
                                      </p:cBhvr>
                                    </p:animEffec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22" presetClass="entr" presetSubtype="4" fill="hold"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Effect transition="in" filter="wipe(down)">
                                      <p:cBhvr>
                                        <p:cTn id="37"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5" name="文本框 4"/>
          <p:cNvSpPr txBox="1"/>
          <p:nvPr/>
        </p:nvSpPr>
        <p:spPr>
          <a:xfrm>
            <a:off x="460534" y="570071"/>
            <a:ext cx="8375332" cy="3007043"/>
          </a:xfrm>
          <a:prstGeom prst="rect">
            <a:avLst/>
          </a:prstGeom>
          <a:noFill/>
        </p:spPr>
        <p:txBody>
          <a:bodyPr wrap="square" rtlCol="0" anchor="t">
            <a:spAutoFit/>
          </a:bodyPr>
          <a:lstStyle>
            <a:defPPr algn="l" rtl="0" eaLnBrk="1" hangingPunct="0">
              <a:defRPr kumimoji="0" lang="zh-CN"/>
            </a:defPPr>
          </a:lstStyle>
          <a:p>
            <a:pPr>
              <a:lnSpc>
                <a:spcPct val="130000"/>
              </a:lnSpc>
            </a:pPr>
            <a:r>
              <a:rPr lang="zh-CN" altLang="en-US" sz="2100" b="1">
                <a:latin typeface="宋体" panose="02010600030101010101" pitchFamily="2" charset="-122"/>
                <a:ea typeface="宋体" panose="02010600030101010101" pitchFamily="2" charset="-122"/>
                <a:cs typeface="宋体" panose="02010600030101010101" pitchFamily="2" charset="-122"/>
                <a:sym typeface="+mn-ea"/>
              </a:rPr>
              <a:t>11</a:t>
            </a:r>
            <a:r>
              <a:rPr lang="en-US" altLang="zh-CN" sz="2100" b="1">
                <a:latin typeface="宋体" panose="02010600030101010101" pitchFamily="2" charset="-122"/>
                <a:ea typeface="宋体" panose="02010600030101010101" pitchFamily="2" charset="-122"/>
                <a:cs typeface="宋体" panose="02010600030101010101" pitchFamily="2" charset="-122"/>
                <a:sym typeface="+mn-ea"/>
              </a:rPr>
              <a:t>.</a:t>
            </a:r>
            <a:r>
              <a:rPr lang="zh-CN" altLang="en-US" sz="2100" b="1">
                <a:latin typeface="宋体" panose="02010600030101010101" pitchFamily="2" charset="-122"/>
                <a:ea typeface="宋体" panose="02010600030101010101" pitchFamily="2" charset="-122"/>
                <a:cs typeface="宋体" panose="02010600030101010101" pitchFamily="2" charset="-122"/>
                <a:sym typeface="+mn-ea"/>
              </a:rPr>
              <a:t>城市</a:t>
            </a:r>
            <a:endParaRPr lang="zh-CN" altLang="en-US" sz="2100" b="1">
              <a:latin typeface="宋体" panose="02010600030101010101" pitchFamily="2" charset="-122"/>
              <a:ea typeface="宋体" panose="02010600030101010101" pitchFamily="2" charset="-122"/>
              <a:cs typeface="宋体" panose="02010600030101010101" pitchFamily="2" charset="-122"/>
            </a:endParaRPr>
          </a:p>
          <a:p>
            <a:pPr>
              <a:lnSpc>
                <a:spcPct val="130000"/>
              </a:lnSpc>
            </a:pPr>
            <a:r>
              <a:rPr lang="zh-CN" altLang="en-US" sz="2100" b="1">
                <a:latin typeface="宋体" panose="02010600030101010101" pitchFamily="2" charset="-122"/>
                <a:ea typeface="宋体" panose="02010600030101010101" pitchFamily="2" charset="-122"/>
                <a:cs typeface="宋体" panose="02010600030101010101" pitchFamily="2" charset="-122"/>
                <a:sym typeface="+mn-ea"/>
              </a:rPr>
              <a:t>（1）首都莫斯科是全国最大的城市，也是综合工业中心和政治、经济、文化、交通中心，这里有著名的红场、克里姆林宫和世界上藏书最多的图书馆。</a:t>
            </a:r>
            <a:endParaRPr lang="zh-CN" altLang="en-US" sz="2100" b="1">
              <a:latin typeface="宋体" panose="02010600030101010101" pitchFamily="2" charset="-122"/>
              <a:ea typeface="宋体" panose="02010600030101010101" pitchFamily="2" charset="-122"/>
              <a:cs typeface="宋体" panose="02010600030101010101" pitchFamily="2" charset="-122"/>
            </a:endParaRPr>
          </a:p>
          <a:p>
            <a:pPr>
              <a:lnSpc>
                <a:spcPct val="130000"/>
              </a:lnSpc>
            </a:pPr>
            <a:r>
              <a:rPr lang="zh-CN" altLang="en-US" sz="2100" b="1">
                <a:latin typeface="宋体" panose="02010600030101010101" pitchFamily="2" charset="-122"/>
                <a:ea typeface="宋体" panose="02010600030101010101" pitchFamily="2" charset="-122"/>
                <a:cs typeface="宋体" panose="02010600030101010101" pitchFamily="2" charset="-122"/>
                <a:sym typeface="+mn-ea"/>
              </a:rPr>
              <a:t>（2）圣彼得堡（第二大城市）是波罗的海沿岸的重要海港，摩尔曼斯克是北冰洋沿岸的终年不冻港，符拉迪沃斯托克（海参崴）是太平洋沿岸的重要港口，也是远东地区的重要城市。</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down)">
                                      <p:cBhvr>
                                        <p:cTn id="7" dur="500"/>
                                        <p:tgtEl>
                                          <p:spTgt spid="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2" presetClass="entr" presetSubtype="4"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Effect transition="in" filter="wipe(down)">
                                      <p:cBhvr>
                                        <p:cTn id="13" dur="500"/>
                                        <p:tgtEl>
                                          <p:spTgt spid="5">
                                            <p:txEl>
                                              <p:pRg st="1" end="1"/>
                                            </p:txEl>
                                          </p:spTgt>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22" presetClass="entr" presetSubtype="4"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Effect transition="in" filter="wipe(down)">
                                      <p:cBhvr>
                                        <p:cTn id="19"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noFill/>
        <a:effectLst/>
      </p:bgPr>
    </p:bg>
    <p:spTree>
      <p:nvGrpSpPr>
        <p:cNvPr id="1" name=""/>
        <p:cNvGrpSpPr/>
        <p:nvPr/>
      </p:nvGrpSpPr>
      <p:grpSpPr>
        <a:xfrm>
          <a:off x="0" y="0"/>
          <a:ext cx="0" cy="0"/>
        </a:xfrm>
      </p:grpSpPr>
      <p:sp>
        <p:nvSpPr>
          <p:cNvPr id="2" name="文本占位符 1"/>
          <p:cNvSpPr>
            <a:spLocks noGrp="1"/>
          </p:cNvSpPr>
          <p:nvPr>
            <p:ph type="body" idx="1"/>
          </p:nvPr>
        </p:nvSpPr>
        <p:spPr/>
        <p:txBody>
          <a:bodyPr/>
          <a:lstStyle/>
          <a:p>
            <a:r>
              <a:rPr lang="en-US" altLang="zh-CN" sz="3200">
                <a:solidFill>
                  <a:srgbClr val="EAD900">
                    <a:lumMod val="75000"/>
                  </a:srgbClr>
                </a:solidFill>
                <a:cs typeface="+mn-ea"/>
                <a:sym typeface="+mn-ea"/>
              </a:rPr>
              <a:t>03</a:t>
            </a:r>
            <a:endParaRPr lang="en-US" altLang="zh-CN" sz="3200">
              <a:solidFill>
                <a:srgbClr val="FFBA55"/>
              </a:solidFill>
              <a:cs typeface="+mn-ea"/>
              <a:sym typeface="+mn-ea"/>
            </a:endParaRPr>
          </a:p>
        </p:txBody>
      </p:sp>
      <p:sp>
        <p:nvSpPr>
          <p:cNvPr id="3" name="标题 2"/>
          <p:cNvSpPr>
            <a:spLocks noGrp="1"/>
          </p:cNvSpPr>
          <p:nvPr/>
        </p:nvSpPr>
        <p:spPr>
          <a:xfrm>
            <a:off x="737712" y="2933947"/>
            <a:ext cx="7886700" cy="1043677"/>
          </a:xfrm>
          <a:prstGeom prst="rect">
            <a:avLst/>
          </a:prstGeom>
        </p:spPr>
        <p:txBody>
          <a:bodyPr vert="horz" lIns="68580" tIns="34290" rIns="68580" bIns="34290" rtlCol="0" anchor="ctr">
            <a:normAutofit/>
          </a:bodyPr>
          <a:lstStyle>
            <a:defPPr algn="l" rtl="0" eaLnBrk="1" hangingPunct="0">
              <a:defRPr kumimoji="0" lang="zh-CN"/>
            </a:defPPr>
            <a:lvl1pPr marL="0" indent="0" algn="ctr" defTabSz="685800" rtl="0" eaLnBrk="1" fontAlgn="auto" latinLnBrk="0" hangingPunct="1">
              <a:lnSpc>
                <a:spcPct val="90000"/>
              </a:lnSpc>
              <a:spcBef>
                <a:spcPct val="0"/>
              </a:spcBef>
              <a:spcAft>
                <a:spcPct val="0"/>
              </a:spcAft>
              <a:buClrTx/>
              <a:buSzTx/>
              <a:buFontTx/>
              <a:buNone/>
              <a:defRPr kumimoji="0" sz="3300" b="0" i="0" u="none" kern="1200" baseline="0">
                <a:solidFill>
                  <a:schemeClr val="tx1"/>
                </a:solidFill>
                <a:latin typeface="+mj-lt"/>
                <a:ea typeface="+mj-ea"/>
                <a:cs typeface="+mj-cs"/>
              </a:defRPr>
            </a:lvl1pPr>
          </a:lstStyle>
          <a:p>
            <a:r>
              <a:rPr lang="zh-CN" altLang="en-US" sz="3300"/>
              <a:t>真题剖析</a:t>
            </a:r>
          </a:p>
        </p:txBody>
      </p:sp>
    </p:spTree>
    <p:custDataLst>
      <p:tags r:id="rId2"/>
    </p:custDataLst>
  </p:cSld>
  <p:clrMapOvr>
    <a:masterClrMapping/>
  </p:clrMapOvr>
  <p:transition/>
  <p:timing/>
</p:sld>
</file>

<file path=ppt/slides/slide2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矩形 1"/>
          <p:cNvSpPr/>
          <p:nvPr/>
        </p:nvSpPr>
        <p:spPr>
          <a:xfrm>
            <a:off x="278130" y="265748"/>
            <a:ext cx="8587739" cy="4611529"/>
          </a:xfrm>
          <a:prstGeom prst="rect">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sz="1350"/>
          </a:p>
        </p:txBody>
      </p:sp>
      <p:sp>
        <p:nvSpPr>
          <p:cNvPr id="3" name="文本框 2"/>
          <p:cNvSpPr txBox="1"/>
          <p:nvPr/>
        </p:nvSpPr>
        <p:spPr>
          <a:xfrm>
            <a:off x="340519" y="346234"/>
            <a:ext cx="8462962" cy="2394585"/>
          </a:xfrm>
          <a:prstGeom prst="rect">
            <a:avLst/>
          </a:prstGeom>
          <a:noFill/>
        </p:spPr>
        <p:txBody>
          <a:bodyPr wrap="square" rtlCol="0" anchor="t">
            <a:spAutoFit/>
          </a:bodyPr>
          <a:lstStyle>
            <a:defPPr algn="l" rtl="0" eaLnBrk="1" hangingPunct="0">
              <a:defRPr kumimoji="0" lang="zh-CN"/>
            </a:defPPr>
          </a:lstStyle>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（2020·绵阳）“和食”即日本料理，其原料以海藻类植物和鱼虾为主，是日本民众十分喜爱的传统美食。如今，因生活节奏加快，欧美快餐已部分替代了日本传统美食。据此完成</a:t>
            </a:r>
            <a:r>
              <a:rPr lang="en-US" altLang="zh-CN" sz="1800" b="1">
                <a:latin typeface="宋体" panose="02010600030101010101" pitchFamily="2" charset="-122"/>
                <a:ea typeface="宋体" panose="02010600030101010101" pitchFamily="2" charset="-122"/>
                <a:cs typeface="宋体" panose="02010600030101010101" pitchFamily="2" charset="-122"/>
              </a:rPr>
              <a:t>1</a:t>
            </a:r>
            <a:r>
              <a:rPr lang="zh-CN" altLang="en-US" sz="1800" b="1">
                <a:latin typeface="宋体" panose="02010600030101010101" pitchFamily="2" charset="-122"/>
                <a:ea typeface="宋体" panose="02010600030101010101" pitchFamily="2" charset="-122"/>
                <a:cs typeface="宋体" panose="02010600030101010101" pitchFamily="2" charset="-122"/>
              </a:rPr>
              <a:t>～</a:t>
            </a:r>
            <a:r>
              <a:rPr lang="en-US" altLang="zh-CN" sz="1800" b="1">
                <a:latin typeface="宋体" panose="02010600030101010101" pitchFamily="2" charset="-122"/>
                <a:ea typeface="宋体" panose="02010600030101010101" pitchFamily="2" charset="-122"/>
                <a:cs typeface="宋体" panose="02010600030101010101" pitchFamily="2" charset="-122"/>
              </a:rPr>
              <a:t>2</a:t>
            </a:r>
            <a:r>
              <a:rPr lang="zh-CN" altLang="en-US" sz="1800" b="1">
                <a:latin typeface="宋体" panose="02010600030101010101" pitchFamily="2" charset="-122"/>
                <a:ea typeface="宋体" panose="02010600030101010101" pitchFamily="2" charset="-122"/>
                <a:cs typeface="宋体" panose="02010600030101010101" pitchFamily="2" charset="-122"/>
              </a:rPr>
              <a:t>题。</a:t>
            </a:r>
          </a:p>
          <a:p>
            <a:pPr>
              <a:lnSpc>
                <a:spcPct val="120000"/>
              </a:lnSpc>
            </a:pPr>
            <a:r>
              <a:rPr lang="en-US" altLang="zh-CN" sz="1800" b="1">
                <a:latin typeface="宋体" panose="02010600030101010101" pitchFamily="2" charset="-122"/>
                <a:ea typeface="宋体" panose="02010600030101010101" pitchFamily="2" charset="-122"/>
                <a:cs typeface="宋体" panose="02010600030101010101" pitchFamily="2" charset="-122"/>
              </a:rPr>
              <a:t>1.</a:t>
            </a:r>
            <a:r>
              <a:rPr lang="zh-CN" altLang="en-US" sz="1800" b="1">
                <a:latin typeface="宋体" panose="02010600030101010101" pitchFamily="2" charset="-122"/>
                <a:ea typeface="宋体" panose="02010600030101010101" pitchFamily="2" charset="-122"/>
                <a:cs typeface="宋体" panose="02010600030101010101" pitchFamily="2" charset="-122"/>
              </a:rPr>
              <a:t>“和食”能够反映出日本国土（    ）</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深居内陆       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濒临海洋          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多火山地震        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南北狭长</a:t>
            </a:r>
          </a:p>
          <a:p>
            <a:pPr>
              <a:lnSpc>
                <a:spcPct val="120000"/>
              </a:lnSpc>
            </a:pPr>
            <a:r>
              <a:rPr lang="en-US" altLang="zh-CN" sz="1800" b="1">
                <a:latin typeface="宋体" panose="02010600030101010101" pitchFamily="2" charset="-122"/>
                <a:ea typeface="宋体" panose="02010600030101010101" pitchFamily="2" charset="-122"/>
                <a:cs typeface="宋体" panose="02010600030101010101" pitchFamily="2" charset="-122"/>
              </a:rPr>
              <a:t>2.</a:t>
            </a:r>
            <a:r>
              <a:rPr lang="zh-CN" altLang="en-US" sz="1800" b="1">
                <a:latin typeface="宋体" panose="02010600030101010101" pitchFamily="2" charset="-122"/>
                <a:ea typeface="宋体" panose="02010600030101010101" pitchFamily="2" charset="-122"/>
                <a:cs typeface="宋体" panose="02010600030101010101" pitchFamily="2" charset="-122"/>
              </a:rPr>
              <a:t>“和食”与“洋”快餐并存，反映出日本（   ）</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东西方文化兼容     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民众思想保守  </a:t>
            </a: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 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传统文化已消失  </a:t>
            </a: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排斥外来文化</a:t>
            </a:r>
          </a:p>
        </p:txBody>
      </p:sp>
      <p:sp>
        <p:nvSpPr>
          <p:cNvPr id="4" name="文本框 3"/>
          <p:cNvSpPr txBox="1"/>
          <p:nvPr/>
        </p:nvSpPr>
        <p:spPr>
          <a:xfrm>
            <a:off x="3950018" y="1393031"/>
            <a:ext cx="742474" cy="391477"/>
          </a:xfrm>
          <a:prstGeom prst="rect">
            <a:avLst/>
          </a:prstGeom>
          <a:noFill/>
        </p:spPr>
        <p:txBody>
          <a:bodyPr wrap="square" rtlCol="0" anchor="t">
            <a:spAutoFit/>
          </a:bodyPr>
          <a:lstStyle>
            <a:defPPr algn="l" rtl="0" eaLnBrk="1" hangingPunct="0">
              <a:defRPr kumimoji="0" lang="zh-CN"/>
            </a:defPPr>
          </a:lstStyle>
          <a:p>
            <a:r>
              <a:rPr lang="zh-CN" altLang="en-US" sz="2100" b="1">
                <a:solidFill>
                  <a:srgbClr val="FF0000"/>
                </a:solidFill>
              </a:rPr>
              <a:t>B</a:t>
            </a:r>
          </a:p>
        </p:txBody>
      </p:sp>
      <p:sp>
        <p:nvSpPr>
          <p:cNvPr id="5" name="文本框 4"/>
          <p:cNvSpPr txBox="1"/>
          <p:nvPr/>
        </p:nvSpPr>
        <p:spPr>
          <a:xfrm>
            <a:off x="5010626" y="1983105"/>
            <a:ext cx="325755" cy="391477"/>
          </a:xfrm>
          <a:prstGeom prst="rect">
            <a:avLst/>
          </a:prstGeom>
          <a:noFill/>
        </p:spPr>
        <p:txBody>
          <a:bodyPr wrap="square" rtlCol="0" anchor="t">
            <a:spAutoFit/>
          </a:bodyPr>
          <a:lstStyle>
            <a:defPPr algn="l" rtl="0" eaLnBrk="1" hangingPunct="0">
              <a:defRPr kumimoji="0" lang="zh-CN"/>
            </a:defPPr>
          </a:lstStyle>
          <a:p>
            <a:r>
              <a:rPr lang="zh-CN" altLang="en-US" sz="2100" b="1">
                <a:solidFill>
                  <a:srgbClr val="FF0000"/>
                </a:solidFill>
              </a:rPr>
              <a:t>A</a:t>
            </a:r>
          </a:p>
        </p:txBody>
      </p:sp>
      <p:sp>
        <p:nvSpPr>
          <p:cNvPr id="7" name="文本框 6"/>
          <p:cNvSpPr txBox="1"/>
          <p:nvPr/>
        </p:nvSpPr>
        <p:spPr>
          <a:xfrm>
            <a:off x="278130" y="2815113"/>
            <a:ext cx="8462962" cy="2062162"/>
          </a:xfrm>
          <a:prstGeom prst="rect">
            <a:avLst/>
          </a:prstGeom>
          <a:noFill/>
        </p:spPr>
        <p:txBody>
          <a:bodyPr wrap="square" rtlCol="0" anchor="t">
            <a:spAutoFit/>
          </a:bodyPr>
          <a:lstStyle>
            <a:defPPr algn="l" rtl="0" eaLnBrk="1" hangingPunct="0">
              <a:defRPr kumimoji="0" lang="zh-CN"/>
            </a:defPPr>
          </a:lstStyle>
          <a:p>
            <a:pPr>
              <a:lnSpc>
                <a:spcPct val="120000"/>
              </a:lnSpc>
            </a:pP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解析：</a:t>
            </a: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本题组主要考查日本的文化特色的相关知识。第</a:t>
            </a:r>
            <a:r>
              <a:rPr lang="en-US" altLang="zh-CN" sz="1800" b="1">
                <a:solidFill>
                  <a:srgbClr val="FF0000"/>
                </a:solidFill>
                <a:latin typeface="宋体" panose="02010600030101010101" pitchFamily="2" charset="-122"/>
                <a:ea typeface="宋体" panose="02010600030101010101" pitchFamily="2" charset="-122"/>
                <a:cs typeface="宋体" panose="02010600030101010101" pitchFamily="2" charset="-122"/>
              </a:rPr>
              <a:t>1</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题，日本是东亚岛国，海岸线曲折，另加上洋流因素的影响，渔业资源丰富；故“和食”在日本非常流行。第</a:t>
            </a:r>
            <a:r>
              <a:rPr lang="en-US" altLang="zh-CN" sz="1800" b="1">
                <a:solidFill>
                  <a:srgbClr val="FF0000"/>
                </a:solidFill>
                <a:latin typeface="宋体" panose="02010600030101010101" pitchFamily="2" charset="-122"/>
                <a:ea typeface="宋体" panose="02010600030101010101" pitchFamily="2" charset="-122"/>
                <a:cs typeface="宋体" panose="02010600030101010101" pitchFamily="2" charset="-122"/>
              </a:rPr>
              <a:t>2</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题，日本文化具有浓厚的大和民族的传统色彩，古代受中国文化的影响，东方传统文化特色浓郁；近现代，又受到欧美科技和文学艺术等方面的广泛影响，人们大都穿着西装，但在家中却穿着和服，是东西方文化兼容的典型；快餐文化属于欧美文化的一部分。故</a:t>
            </a:r>
            <a:r>
              <a:rPr lang="en-US" altLang="zh-CN" sz="1800" b="1">
                <a:solidFill>
                  <a:srgbClr val="FF0000"/>
                </a:solidFill>
                <a:latin typeface="宋体" panose="02010600030101010101" pitchFamily="2" charset="-122"/>
                <a:ea typeface="宋体" panose="02010600030101010101" pitchFamily="2" charset="-122"/>
                <a:cs typeface="宋体" panose="02010600030101010101" pitchFamily="2" charset="-122"/>
              </a:rPr>
              <a:t>1</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选B，</a:t>
            </a:r>
            <a:r>
              <a:rPr lang="en-US" altLang="zh-CN" sz="1800" b="1">
                <a:solidFill>
                  <a:srgbClr val="FF0000"/>
                </a:solidFill>
                <a:latin typeface="宋体" panose="02010600030101010101" pitchFamily="2" charset="-122"/>
                <a:ea typeface="宋体" panose="02010600030101010101" pitchFamily="2" charset="-122"/>
                <a:cs typeface="宋体" panose="02010600030101010101" pitchFamily="2" charset="-122"/>
              </a:rPr>
              <a:t>2</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选A。</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2" presetClass="entr" presetSubtype="4" fill="hold" grpId="1"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indefinite"/>
                            </p:stCondLst>
                          </p:cTn>
                        </p:par>
                        <p:par>
                          <p:cTn id="18" fill="hold" nodeType="afterGroup">
                            <p:stCondLst>
                              <p:cond delay="0"/>
                            </p:stCondLst>
                            <p:childTnLst>
                              <p:par>
                                <p:cTn id="19" presetID="18" presetClass="entr" presetSubtype="12" fill="hold" grpId="2"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strips(downLeft)">
                                      <p:cBhvr>
                                        <p:cTn id="2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1"/>
      <p:bldP spid="7" grpId="2"/>
    </p:bldLst>
  </p:timing>
</p:sld>
</file>

<file path=ppt/slides/slide2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356711" y="367189"/>
            <a:ext cx="8431530" cy="1397794"/>
          </a:xfrm>
          <a:prstGeom prst="rect">
            <a:avLst/>
          </a:prstGeom>
          <a:noFill/>
        </p:spPr>
        <p:txBody>
          <a:bodyPr wrap="square" rtlCol="0" anchor="t">
            <a:spAutoFit/>
          </a:bodyPr>
          <a:lstStyle>
            <a:defPPr algn="l" rtl="0" eaLnBrk="1" hangingPunct="0">
              <a:defRPr kumimoji="0" lang="zh-CN"/>
            </a:defPPr>
          </a:lstStyle>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2020·内江）2020年5月25日，为了促进中泰铁路建设与运营，中国和泰国召开中秦铁路合作联合委员会第28次会议中泰铁路通车后，昆明往返曼谷的客运车票价格相当于机票的1/3～1/2。货运费用相当于空运的1/9。读澜湄经济圈示意图，据此完成</a:t>
            </a:r>
            <a:r>
              <a:rPr lang="en-US" altLang="zh-CN" sz="1800" b="1">
                <a:latin typeface="宋体" panose="02010600030101010101" pitchFamily="2" charset="-122"/>
                <a:ea typeface="宋体" panose="02010600030101010101" pitchFamily="2" charset="-122"/>
                <a:cs typeface="宋体" panose="02010600030101010101" pitchFamily="2" charset="-122"/>
              </a:rPr>
              <a:t>3</a:t>
            </a:r>
            <a:r>
              <a:rPr lang="zh-CN" altLang="en-US" sz="1800" b="1">
                <a:latin typeface="宋体" panose="02010600030101010101" pitchFamily="2" charset="-122"/>
                <a:ea typeface="宋体" panose="02010600030101010101" pitchFamily="2" charset="-122"/>
                <a:cs typeface="宋体" panose="02010600030101010101" pitchFamily="2" charset="-122"/>
              </a:rPr>
              <a:t>～</a:t>
            </a:r>
            <a:r>
              <a:rPr lang="en-US" altLang="zh-CN" sz="1800" b="1">
                <a:latin typeface="宋体" panose="02010600030101010101" pitchFamily="2" charset="-122"/>
                <a:ea typeface="宋体" panose="02010600030101010101" pitchFamily="2" charset="-122"/>
                <a:cs typeface="宋体" panose="02010600030101010101" pitchFamily="2" charset="-122"/>
              </a:rPr>
              <a:t>5</a:t>
            </a:r>
            <a:r>
              <a:rPr lang="zh-CN" altLang="en-US" sz="1800" b="1">
                <a:latin typeface="宋体" panose="02010600030101010101" pitchFamily="2" charset="-122"/>
                <a:ea typeface="宋体" panose="02010600030101010101" pitchFamily="2" charset="-122"/>
                <a:cs typeface="宋体" panose="02010600030101010101" pitchFamily="2" charset="-122"/>
              </a:rPr>
              <a:t>题。</a:t>
            </a:r>
          </a:p>
        </p:txBody>
      </p:sp>
      <p:sp>
        <p:nvSpPr>
          <p:cNvPr id="4" name="文本框 3"/>
          <p:cNvSpPr txBox="1"/>
          <p:nvPr/>
        </p:nvSpPr>
        <p:spPr>
          <a:xfrm>
            <a:off x="463868" y="1764983"/>
            <a:ext cx="5630704" cy="2807970"/>
          </a:xfrm>
          <a:prstGeom prst="rect">
            <a:avLst/>
          </a:prstGeom>
          <a:noFill/>
        </p:spPr>
        <p:txBody>
          <a:bodyPr wrap="square" rtlCol="0" anchor="t">
            <a:spAutoFit/>
          </a:bodyPr>
          <a:lstStyle>
            <a:defPPr algn="l" rtl="0" eaLnBrk="1" hangingPunct="0">
              <a:defRPr kumimoji="0" lang="zh-CN"/>
            </a:defPPr>
          </a:lstStyle>
          <a:p>
            <a:pPr>
              <a:lnSpc>
                <a:spcPct val="110000"/>
              </a:lnSpc>
            </a:pPr>
            <a:r>
              <a:rPr lang="en-US" altLang="zh-CN" sz="1800" b="1">
                <a:latin typeface="宋体" panose="02010600030101010101" pitchFamily="2" charset="-122"/>
                <a:ea typeface="宋体" panose="02010600030101010101" pitchFamily="2" charset="-122"/>
                <a:cs typeface="宋体" panose="02010600030101010101" pitchFamily="2" charset="-122"/>
              </a:rPr>
              <a:t>3.</a:t>
            </a:r>
            <a:r>
              <a:rPr lang="zh-CN" altLang="en-US" sz="1800" b="1">
                <a:latin typeface="宋体" panose="02010600030101010101" pitchFamily="2" charset="-122"/>
                <a:ea typeface="宋体" panose="02010600030101010101" pitchFamily="2" charset="-122"/>
                <a:cs typeface="宋体" panose="02010600030101010101" pitchFamily="2" charset="-122"/>
              </a:rPr>
              <a:t>图中水域①、②分别是（   ）</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太平洋、马六甲海峡     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太平洋、霍尔木兹海峡</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印度洋、马六甲海峡     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印度洋、霍尔木兹海峡</a:t>
            </a:r>
          </a:p>
          <a:p>
            <a:pPr>
              <a:lnSpc>
                <a:spcPct val="110000"/>
              </a:lnSpc>
            </a:pPr>
            <a:r>
              <a:rPr lang="en-US" altLang="zh-CN" sz="1800" b="1">
                <a:latin typeface="宋体" panose="02010600030101010101" pitchFamily="2" charset="-122"/>
                <a:ea typeface="宋体" panose="02010600030101010101" pitchFamily="2" charset="-122"/>
                <a:cs typeface="宋体" panose="02010600030101010101" pitchFamily="2" charset="-122"/>
              </a:rPr>
              <a:t>4.</a:t>
            </a:r>
            <a:r>
              <a:rPr lang="zh-CN" altLang="en-US" sz="1800" b="1">
                <a:latin typeface="宋体" panose="02010600030101010101" pitchFamily="2" charset="-122"/>
                <a:ea typeface="宋体" panose="02010600030101010101" pitchFamily="2" charset="-122"/>
                <a:cs typeface="宋体" panose="02010600030101010101" pitchFamily="2" charset="-122"/>
              </a:rPr>
              <a:t>中泰铁路属于泛亚铁路的（    ）</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东线        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中线      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西线      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南线</a:t>
            </a:r>
          </a:p>
          <a:p>
            <a:pPr>
              <a:lnSpc>
                <a:spcPct val="110000"/>
              </a:lnSpc>
            </a:pPr>
            <a:r>
              <a:rPr lang="en-US" altLang="zh-CN" sz="1800" b="1">
                <a:latin typeface="宋体" panose="02010600030101010101" pitchFamily="2" charset="-122"/>
                <a:ea typeface="宋体" panose="02010600030101010101" pitchFamily="2" charset="-122"/>
                <a:cs typeface="宋体" panose="02010600030101010101" pitchFamily="2" charset="-122"/>
              </a:rPr>
              <a:t>5.</a:t>
            </a:r>
            <a:r>
              <a:rPr lang="zh-CN" altLang="en-US" sz="1800" b="1">
                <a:latin typeface="宋体" panose="02010600030101010101" pitchFamily="2" charset="-122"/>
                <a:ea typeface="宋体" panose="02010600030101010101" pitchFamily="2" charset="-122"/>
                <a:cs typeface="宋体" panose="02010600030101010101" pitchFamily="2" charset="-122"/>
              </a:rPr>
              <a:t>中泰铁路通年后，两国之间受冲击最大的运输方式是（   ）</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公路运输        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海洋运输</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航空运输        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管道运输</a:t>
            </a:r>
          </a:p>
        </p:txBody>
      </p:sp>
      <p:pic>
        <p:nvPicPr>
          <p:cNvPr id="3" name="图片 2" descr="截图20210209111556"/>
          <p:cNvPicPr>
            <a:picLocks noChangeAspect="1"/>
          </p:cNvPicPr>
          <p:nvPr/>
        </p:nvPicPr>
        <p:blipFill>
          <a:blip r:embed="rId2"/>
          <a:stretch>
            <a:fillRect/>
          </a:stretch>
        </p:blipFill>
        <p:spPr>
          <a:xfrm>
            <a:off x="6094572" y="1425892"/>
            <a:ext cx="2465546" cy="3485674"/>
          </a:xfrm>
          <a:prstGeom prst="rect">
            <a:avLst/>
          </a:prstGeom>
        </p:spPr>
      </p:pic>
      <p:sp>
        <p:nvSpPr>
          <p:cNvPr id="5" name="文本框 4"/>
          <p:cNvSpPr txBox="1"/>
          <p:nvPr/>
        </p:nvSpPr>
        <p:spPr>
          <a:xfrm>
            <a:off x="3325178" y="1806416"/>
            <a:ext cx="318135" cy="391477"/>
          </a:xfrm>
          <a:prstGeom prst="rect">
            <a:avLst/>
          </a:prstGeom>
          <a:noFill/>
        </p:spPr>
        <p:txBody>
          <a:bodyPr wrap="square" rtlCol="0" anchor="t">
            <a:spAutoFit/>
          </a:bodyPr>
          <a:lstStyle>
            <a:defPPr algn="l" rtl="0" eaLnBrk="1" hangingPunct="0">
              <a:defRPr kumimoji="0" lang="zh-CN"/>
            </a:defPPr>
          </a:lstStyle>
          <a:p>
            <a:r>
              <a:rPr lang="zh-CN" altLang="en-US" sz="2100" b="1">
                <a:solidFill>
                  <a:srgbClr val="FF0000"/>
                </a:solidFill>
              </a:rPr>
              <a:t>C</a:t>
            </a:r>
          </a:p>
        </p:txBody>
      </p:sp>
      <p:sp>
        <p:nvSpPr>
          <p:cNvPr id="7" name="文本框 6"/>
          <p:cNvSpPr txBox="1"/>
          <p:nvPr/>
        </p:nvSpPr>
        <p:spPr>
          <a:xfrm>
            <a:off x="3581876" y="2670334"/>
            <a:ext cx="396716" cy="391477"/>
          </a:xfrm>
          <a:prstGeom prst="rect">
            <a:avLst/>
          </a:prstGeom>
          <a:noFill/>
        </p:spPr>
        <p:txBody>
          <a:bodyPr wrap="square" rtlCol="0" anchor="t">
            <a:spAutoFit/>
          </a:bodyPr>
          <a:lstStyle>
            <a:defPPr algn="l" rtl="0" eaLnBrk="1" hangingPunct="0">
              <a:defRPr kumimoji="0" lang="zh-CN"/>
            </a:defPPr>
          </a:lstStyle>
          <a:p>
            <a:r>
              <a:rPr lang="zh-CN" altLang="en-US" sz="2100" b="1">
                <a:solidFill>
                  <a:srgbClr val="FF0000"/>
                </a:solidFill>
              </a:rPr>
              <a:t>B</a:t>
            </a:r>
          </a:p>
        </p:txBody>
      </p:sp>
      <p:sp>
        <p:nvSpPr>
          <p:cNvPr id="8" name="文本框 7"/>
          <p:cNvSpPr txBox="1"/>
          <p:nvPr/>
        </p:nvSpPr>
        <p:spPr>
          <a:xfrm>
            <a:off x="1005840" y="3566160"/>
            <a:ext cx="326231" cy="391477"/>
          </a:xfrm>
          <a:prstGeom prst="rect">
            <a:avLst/>
          </a:prstGeom>
          <a:noFill/>
        </p:spPr>
        <p:txBody>
          <a:bodyPr wrap="square" rtlCol="0" anchor="t">
            <a:spAutoFit/>
          </a:bodyPr>
          <a:lstStyle>
            <a:defPPr algn="l" rtl="0" eaLnBrk="1" hangingPunct="0">
              <a:defRPr kumimoji="0" lang="zh-CN"/>
            </a:defPPr>
          </a:lstStyle>
          <a:p>
            <a:r>
              <a:rPr lang="zh-CN" altLang="en-US" sz="2100" b="1">
                <a:solidFill>
                  <a:srgbClr val="FF0000"/>
                </a:solidFill>
              </a:rPr>
              <a:t>C</a:t>
            </a:r>
          </a:p>
        </p:txBody>
      </p:sp>
      <p:sp>
        <p:nvSpPr>
          <p:cNvPr id="9" name="文本框 8"/>
          <p:cNvSpPr txBox="1"/>
          <p:nvPr/>
        </p:nvSpPr>
        <p:spPr>
          <a:xfrm>
            <a:off x="294322" y="3261837"/>
            <a:ext cx="8493919" cy="1590675"/>
          </a:xfrm>
          <a:prstGeom prst="rect">
            <a:avLst/>
          </a:prstGeom>
          <a:solidFill>
            <a:schemeClr val="accent4">
              <a:lumMod val="20000"/>
              <a:lumOff val="80000"/>
            </a:schemeClr>
          </a:solidFill>
          <a:ln>
            <a:solidFill>
              <a:srgbClr val="FFC000"/>
            </a:solidFill>
          </a:ln>
        </p:spPr>
        <p:style>
          <a:lnRef idx="2">
            <a:schemeClr val="accent1"/>
          </a:lnRef>
          <a:fillRef idx="1">
            <a:schemeClr val="lt1"/>
          </a:fillRef>
          <a:effectRef idx="0">
            <a:schemeClr val="accent1"/>
          </a:effectRef>
          <a:fontRef idx="minor">
            <a:schemeClr val="dk1"/>
          </a:fontRef>
        </p:style>
        <p:txBody>
          <a:bodyPr wrap="square" rtlCol="0" anchor="t">
            <a:spAutoFit/>
          </a:bodyP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9pPr>
          </a:lstStyle>
          <a:p>
            <a:pPr>
              <a:lnSpc>
                <a:spcPct val="110000"/>
              </a:lnSpc>
            </a:pPr>
            <a:r>
              <a:rPr lang="en-US" altLang="zh-CN" sz="1800" b="1">
                <a:solidFill>
                  <a:srgbClr val="FF0000"/>
                </a:solidFill>
                <a:latin typeface="宋体" panose="02010600030101010101" pitchFamily="2" charset="-122"/>
                <a:ea typeface="宋体" panose="02010600030101010101" pitchFamily="2" charset="-122"/>
                <a:cs typeface="宋体" panose="02010600030101010101" pitchFamily="2" charset="-122"/>
              </a:rPr>
              <a:t>   </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解析：本题组主要考查东南亚的海陆位置以及阅读图文资料提取信息的能力的相关知识。第</a:t>
            </a:r>
            <a:r>
              <a:rPr lang="en-US" altLang="zh-CN" sz="1800" b="1">
                <a:solidFill>
                  <a:srgbClr val="FF0000"/>
                </a:solidFill>
                <a:latin typeface="宋体" panose="02010600030101010101" pitchFamily="2" charset="-122"/>
                <a:ea typeface="宋体" panose="02010600030101010101" pitchFamily="2" charset="-122"/>
                <a:cs typeface="宋体" panose="02010600030101010101" pitchFamily="2" charset="-122"/>
              </a:rPr>
              <a:t>3</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题，图中①是印度洋，②是马六甲海峡。第</a:t>
            </a:r>
            <a:r>
              <a:rPr lang="en-US" altLang="zh-CN" sz="1800" b="1">
                <a:solidFill>
                  <a:srgbClr val="FF0000"/>
                </a:solidFill>
                <a:latin typeface="宋体" panose="02010600030101010101" pitchFamily="2" charset="-122"/>
                <a:ea typeface="宋体" panose="02010600030101010101" pitchFamily="2" charset="-122"/>
                <a:cs typeface="宋体" panose="02010600030101010101" pitchFamily="2" charset="-122"/>
              </a:rPr>
              <a:t>4</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题，从图中找出昆明到曼谷的铁路即为中泰铁路，图中注记为泛亚铁路中线。第</a:t>
            </a:r>
            <a:r>
              <a:rPr lang="en-US" altLang="zh-CN" sz="1800" b="1">
                <a:solidFill>
                  <a:srgbClr val="FF0000"/>
                </a:solidFill>
                <a:latin typeface="宋体" panose="02010600030101010101" pitchFamily="2" charset="-122"/>
                <a:ea typeface="宋体" panose="02010600030101010101" pitchFamily="2" charset="-122"/>
                <a:cs typeface="宋体" panose="02010600030101010101" pitchFamily="2" charset="-122"/>
              </a:rPr>
              <a:t>5</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题，从题干中可知，中泰铁路通车后，客运和货运的价格都要比航空费用低很多，因此比航空运输的价格占优势，两国之间受冲击最大的运输方式是航空运输。故</a:t>
            </a:r>
            <a:r>
              <a:rPr lang="en-US" altLang="zh-CN" sz="1800" b="1">
                <a:solidFill>
                  <a:srgbClr val="FF0000"/>
                </a:solidFill>
                <a:latin typeface="宋体" panose="02010600030101010101" pitchFamily="2" charset="-122"/>
                <a:ea typeface="宋体" panose="02010600030101010101" pitchFamily="2" charset="-122"/>
                <a:cs typeface="宋体" panose="02010600030101010101" pitchFamily="2" charset="-122"/>
              </a:rPr>
              <a:t>3</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选C，</a:t>
            </a:r>
            <a:r>
              <a:rPr lang="en-US" altLang="zh-CN" sz="1800" b="1">
                <a:solidFill>
                  <a:srgbClr val="FF0000"/>
                </a:solidFill>
                <a:latin typeface="宋体" panose="02010600030101010101" pitchFamily="2" charset="-122"/>
                <a:ea typeface="宋体" panose="02010600030101010101" pitchFamily="2" charset="-122"/>
                <a:cs typeface="宋体" panose="02010600030101010101" pitchFamily="2" charset="-122"/>
              </a:rPr>
              <a:t>4</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选B，</a:t>
            </a:r>
            <a:r>
              <a:rPr lang="en-US" altLang="zh-CN" sz="1800" b="1">
                <a:solidFill>
                  <a:srgbClr val="FF0000"/>
                </a:solidFill>
                <a:latin typeface="宋体" panose="02010600030101010101" pitchFamily="2" charset="-122"/>
                <a:ea typeface="宋体" panose="02010600030101010101" pitchFamily="2" charset="-122"/>
                <a:cs typeface="宋体" panose="02010600030101010101" pitchFamily="2" charset="-122"/>
              </a:rPr>
              <a:t>5</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选C。</a:t>
            </a: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2" presetClass="entr" presetSubtype="4" fill="hold" grpId="1"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ppt_x"/>
                                          </p:val>
                                        </p:tav>
                                        <p:tav tm="100000">
                                          <p:val>
                                            <p:strVal val="#ppt_x"/>
                                          </p:val>
                                        </p:tav>
                                      </p:tavLst>
                                    </p:anim>
                                    <p:anim calcmode="lin" valueType="num">
                                      <p:cBhvr additive="base">
                                        <p:cTn id="1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indefinite"/>
                            </p:stCondLst>
                          </p:cTn>
                        </p:par>
                        <p:par>
                          <p:cTn id="18" fill="hold" nodeType="afterGroup">
                            <p:stCondLst>
                              <p:cond delay="0"/>
                            </p:stCondLst>
                            <p:childTnLst>
                              <p:par>
                                <p:cTn id="19" presetID="2" presetClass="entr" presetSubtype="4" fill="hold" grpId="2"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indefinite"/>
                            </p:stCondLst>
                          </p:cTn>
                        </p:par>
                        <p:par>
                          <p:cTn id="25" fill="hold" nodeType="afterGroup">
                            <p:stCondLst>
                              <p:cond delay="0"/>
                            </p:stCondLst>
                            <p:childTnLst>
                              <p:par>
                                <p:cTn id="26" presetID="18" presetClass="entr" presetSubtype="12" fill="hold" grpId="3"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strips(downLeft)">
                                      <p:cBhvr>
                                        <p:cTn id="2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1"/>
      <p:bldP spid="8" grpId="2"/>
      <p:bldP spid="9" grpId="3"/>
    </p:bldLst>
  </p:timing>
</p:sld>
</file>

<file path=ppt/slides/slide2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757714" y="330994"/>
            <a:ext cx="7720488" cy="677227"/>
          </a:xfrm>
          <a:prstGeom prst="rect">
            <a:avLst/>
          </a:prstGeom>
          <a:noFill/>
        </p:spPr>
        <p:txBody>
          <a:bodyPr wrap="square" rtlCol="0" anchor="t">
            <a:spAutoFit/>
          </a:bodyPr>
          <a:lstStyle>
            <a:defPPr algn="l" rtl="0" eaLnBrk="1" hangingPunct="0">
              <a:defRPr kumimoji="0" lang="zh-CN"/>
            </a:defPPr>
          </a:lstStyle>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（2020·菏泽）南亚地区旱涝灾害频发，给农业生产造成不同程度的损害。读图，完成</a:t>
            </a:r>
            <a:r>
              <a:rPr lang="en-US" altLang="zh-CN" sz="1800" b="1">
                <a:latin typeface="宋体" panose="02010600030101010101" pitchFamily="2" charset="-122"/>
                <a:ea typeface="宋体" panose="02010600030101010101" pitchFamily="2" charset="-122"/>
                <a:cs typeface="宋体" panose="02010600030101010101" pitchFamily="2" charset="-122"/>
              </a:rPr>
              <a:t>6</a:t>
            </a:r>
            <a:r>
              <a:rPr lang="zh-CN" altLang="en-US" sz="1800" b="1">
                <a:latin typeface="宋体" panose="02010600030101010101" pitchFamily="2" charset="-122"/>
                <a:ea typeface="宋体" panose="02010600030101010101" pitchFamily="2" charset="-122"/>
                <a:cs typeface="宋体" panose="02010600030101010101" pitchFamily="2" charset="-122"/>
              </a:rPr>
              <a:t>～</a:t>
            </a:r>
            <a:r>
              <a:rPr lang="en-US" altLang="zh-CN" sz="1800" b="1">
                <a:latin typeface="宋体" panose="02010600030101010101" pitchFamily="2" charset="-122"/>
                <a:ea typeface="宋体" panose="02010600030101010101" pitchFamily="2" charset="-122"/>
                <a:cs typeface="宋体" panose="02010600030101010101" pitchFamily="2" charset="-122"/>
              </a:rPr>
              <a:t>7</a:t>
            </a:r>
            <a:r>
              <a:rPr lang="zh-CN" altLang="en-US" sz="1800" b="1">
                <a:latin typeface="宋体" panose="02010600030101010101" pitchFamily="2" charset="-122"/>
                <a:ea typeface="宋体" panose="02010600030101010101" pitchFamily="2" charset="-122"/>
                <a:cs typeface="宋体" panose="02010600030101010101" pitchFamily="2" charset="-122"/>
              </a:rPr>
              <a:t>题。</a:t>
            </a:r>
          </a:p>
        </p:txBody>
      </p:sp>
      <p:sp>
        <p:nvSpPr>
          <p:cNvPr id="4" name="文本框 3"/>
          <p:cNvSpPr txBox="1"/>
          <p:nvPr/>
        </p:nvSpPr>
        <p:spPr>
          <a:xfrm>
            <a:off x="372427" y="953453"/>
            <a:ext cx="4546759" cy="2226469"/>
          </a:xfrm>
          <a:prstGeom prst="rect">
            <a:avLst/>
          </a:prstGeom>
          <a:noFill/>
        </p:spPr>
        <p:txBody>
          <a:bodyPr wrap="square" rtlCol="0" anchor="t">
            <a:spAutoFit/>
          </a:bodyPr>
          <a:lstStyle>
            <a:defPPr algn="l" rtl="0" eaLnBrk="1" hangingPunct="0">
              <a:defRPr kumimoji="0" lang="zh-CN"/>
            </a:defPPr>
          </a:lstStyle>
          <a:p>
            <a:pPr>
              <a:lnSpc>
                <a:spcPct val="130000"/>
              </a:lnSpc>
            </a:pPr>
            <a:r>
              <a:rPr lang="en-US" altLang="zh-CN" sz="1800" b="1">
                <a:latin typeface="宋体" panose="02010600030101010101" pitchFamily="2" charset="-122"/>
                <a:ea typeface="宋体" panose="02010600030101010101" pitchFamily="2" charset="-122"/>
                <a:cs typeface="宋体" panose="02010600030101010101" pitchFamily="2" charset="-122"/>
              </a:rPr>
              <a:t>6.</a:t>
            </a:r>
            <a:r>
              <a:rPr lang="zh-CN" altLang="en-US" sz="1800" b="1">
                <a:latin typeface="宋体" panose="02010600030101010101" pitchFamily="2" charset="-122"/>
                <a:ea typeface="宋体" panose="02010600030101010101" pitchFamily="2" charset="-122"/>
                <a:cs typeface="宋体" panose="02010600030101010101" pitchFamily="2" charset="-122"/>
              </a:rPr>
              <a:t>南亚地区旱涝灾害频发，主要受（    ）</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东南季风的影响     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西南季风的影响</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东北季风的影响     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西北季风的影响</a:t>
            </a:r>
          </a:p>
          <a:p>
            <a:pPr>
              <a:lnSpc>
                <a:spcPct val="130000"/>
              </a:lnSpc>
            </a:pPr>
            <a:r>
              <a:rPr lang="en-US" altLang="zh-CN" sz="1800" b="1">
                <a:latin typeface="宋体" panose="02010600030101010101" pitchFamily="2" charset="-122"/>
                <a:ea typeface="宋体" panose="02010600030101010101" pitchFamily="2" charset="-122"/>
                <a:cs typeface="宋体" panose="02010600030101010101" pitchFamily="2" charset="-122"/>
              </a:rPr>
              <a:t>7.</a:t>
            </a:r>
            <a:r>
              <a:rPr lang="zh-CN" altLang="en-US" sz="1800" b="1">
                <a:latin typeface="宋体" panose="02010600030101010101" pitchFamily="2" charset="-122"/>
                <a:ea typeface="宋体" panose="02010600030101010101" pitchFamily="2" charset="-122"/>
                <a:cs typeface="宋体" panose="02010600030101010101" pitchFamily="2" charset="-122"/>
              </a:rPr>
              <a:t>“南亚局部地区部分物产分布图”上阴影部分所示区域种植的粮食作物主要是（    ）</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水稻   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棉花     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小麦      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青稞</a:t>
            </a:r>
          </a:p>
        </p:txBody>
      </p:sp>
      <p:sp>
        <p:nvSpPr>
          <p:cNvPr id="5" name="文本框 4"/>
          <p:cNvSpPr txBox="1"/>
          <p:nvPr/>
        </p:nvSpPr>
        <p:spPr>
          <a:xfrm>
            <a:off x="4185762" y="953452"/>
            <a:ext cx="349091" cy="391477"/>
          </a:xfrm>
          <a:prstGeom prst="rect">
            <a:avLst/>
          </a:prstGeom>
          <a:noFill/>
        </p:spPr>
        <p:txBody>
          <a:bodyPr wrap="square" rtlCol="0" anchor="t">
            <a:spAutoFit/>
          </a:bodyPr>
          <a:lstStyle>
            <a:defPPr algn="l" rtl="0" eaLnBrk="1" hangingPunct="0">
              <a:defRPr kumimoji="0" lang="zh-CN"/>
            </a:defPPr>
          </a:lstStyle>
          <a:p>
            <a:r>
              <a:rPr lang="zh-CN" altLang="en-US" sz="2100" b="1">
                <a:solidFill>
                  <a:srgbClr val="FF0000"/>
                </a:solidFill>
                <a:latin typeface="宋体" panose="02010600030101010101" pitchFamily="2" charset="-122"/>
                <a:ea typeface="宋体" panose="02010600030101010101" pitchFamily="2" charset="-122"/>
              </a:rPr>
              <a:t>B</a:t>
            </a:r>
          </a:p>
        </p:txBody>
      </p:sp>
      <p:sp>
        <p:nvSpPr>
          <p:cNvPr id="7" name="文本框 6"/>
          <p:cNvSpPr txBox="1"/>
          <p:nvPr/>
        </p:nvSpPr>
        <p:spPr>
          <a:xfrm>
            <a:off x="4458653" y="2428875"/>
            <a:ext cx="333851" cy="391477"/>
          </a:xfrm>
          <a:prstGeom prst="rect">
            <a:avLst/>
          </a:prstGeom>
          <a:noFill/>
        </p:spPr>
        <p:txBody>
          <a:bodyPr wrap="square" rtlCol="0" anchor="t">
            <a:spAutoFit/>
          </a:bodyPr>
          <a:lstStyle>
            <a:defPPr algn="l" rtl="0" eaLnBrk="1" hangingPunct="0">
              <a:defRPr kumimoji="0" lang="zh-CN"/>
            </a:defPPr>
          </a:lstStyle>
          <a:p>
            <a:r>
              <a:rPr lang="zh-CN" altLang="en-US" sz="2100" b="1">
                <a:solidFill>
                  <a:srgbClr val="FF0000"/>
                </a:solidFill>
                <a:latin typeface="宋体" panose="02010600030101010101" pitchFamily="2" charset="-122"/>
                <a:ea typeface="宋体" panose="02010600030101010101" pitchFamily="2" charset="-122"/>
              </a:rPr>
              <a:t>C</a:t>
            </a:r>
          </a:p>
        </p:txBody>
      </p:sp>
      <p:pic>
        <p:nvPicPr>
          <p:cNvPr id="3" name="图片 2" descr="截图20210209112656"/>
          <p:cNvPicPr>
            <a:picLocks noChangeAspect="1"/>
          </p:cNvPicPr>
          <p:nvPr/>
        </p:nvPicPr>
        <p:blipFill>
          <a:blip r:embed="rId2"/>
          <a:stretch>
            <a:fillRect/>
          </a:stretch>
        </p:blipFill>
        <p:spPr>
          <a:xfrm>
            <a:off x="5122069" y="899636"/>
            <a:ext cx="3711416" cy="2231708"/>
          </a:xfrm>
          <a:prstGeom prst="rect">
            <a:avLst/>
          </a:prstGeom>
        </p:spPr>
      </p:pic>
      <p:sp>
        <p:nvSpPr>
          <p:cNvPr id="8" name="文本框 7"/>
          <p:cNvSpPr txBox="1"/>
          <p:nvPr/>
        </p:nvSpPr>
        <p:spPr>
          <a:xfrm>
            <a:off x="577691" y="3179922"/>
            <a:ext cx="8178164" cy="1729740"/>
          </a:xfrm>
          <a:prstGeom prst="rect">
            <a:avLst/>
          </a:prstGeom>
          <a:noFill/>
        </p:spPr>
        <p:txBody>
          <a:bodyPr wrap="square" rtlCol="0" anchor="t">
            <a:spAutoFit/>
          </a:bodyPr>
          <a:lstStyle>
            <a:defPPr algn="l" rtl="0" eaLnBrk="1" hangingPunct="0">
              <a:defRPr kumimoji="0" lang="zh-CN"/>
            </a:defPPr>
          </a:lstStyle>
          <a:p>
            <a:pPr>
              <a:lnSpc>
                <a:spcPct val="120000"/>
              </a:lnSpc>
            </a:pPr>
            <a:r>
              <a:rPr lang="en-US" altLang="zh-CN" sz="1800" b="1">
                <a:solidFill>
                  <a:srgbClr val="FF0000"/>
                </a:solidFill>
                <a:latin typeface="宋体" panose="02010600030101010101" pitchFamily="2" charset="-122"/>
                <a:ea typeface="宋体" panose="02010600030101010101" pitchFamily="2" charset="-122"/>
                <a:cs typeface="宋体" panose="02010600030101010101" pitchFamily="2" charset="-122"/>
              </a:rPr>
              <a:t>   </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解析：</a:t>
            </a:r>
            <a:r>
              <a:rPr lang="en-US" altLang="zh-CN" sz="1800" b="1">
                <a:solidFill>
                  <a:srgbClr val="FF0000"/>
                </a:solidFill>
                <a:latin typeface="宋体" panose="02010600030101010101" pitchFamily="2" charset="-122"/>
                <a:ea typeface="宋体" panose="02010600030101010101" pitchFamily="2" charset="-122"/>
                <a:cs typeface="宋体" panose="02010600030101010101" pitchFamily="2" charset="-122"/>
              </a:rPr>
              <a:t> </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本题组主要考查南亚的气候特征、对农作物分布的影响和学生的读图能力。第</a:t>
            </a:r>
            <a:r>
              <a:rPr lang="en-US" altLang="zh-CN" sz="1800" b="1">
                <a:solidFill>
                  <a:srgbClr val="FF0000"/>
                </a:solidFill>
                <a:latin typeface="宋体" panose="02010600030101010101" pitchFamily="2" charset="-122"/>
                <a:ea typeface="宋体" panose="02010600030101010101" pitchFamily="2" charset="-122"/>
                <a:cs typeface="宋体" panose="02010600030101010101" pitchFamily="2" charset="-122"/>
              </a:rPr>
              <a:t>6</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题，从“南亚雨季降水量分布”图看出，南亚深受来自海洋的西南季风的影响，西南季风的强弱程度和进退时间不一，造成了降水的年际变化大，易发生旱涝灾害。第</a:t>
            </a:r>
            <a:r>
              <a:rPr lang="en-US" altLang="zh-CN" sz="1800" b="1">
                <a:solidFill>
                  <a:srgbClr val="FF0000"/>
                </a:solidFill>
                <a:latin typeface="宋体" panose="02010600030101010101" pitchFamily="2" charset="-122"/>
                <a:ea typeface="宋体" panose="02010600030101010101" pitchFamily="2" charset="-122"/>
                <a:cs typeface="宋体" panose="02010600030101010101" pitchFamily="2" charset="-122"/>
              </a:rPr>
              <a:t>7</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题，对照两幅地图，阴影部分所示区域降水相对较少，适宜种植耐旱的小麦。故</a:t>
            </a:r>
            <a:r>
              <a:rPr lang="en-US" altLang="zh-CN" sz="1800" b="1">
                <a:solidFill>
                  <a:srgbClr val="FF0000"/>
                </a:solidFill>
                <a:latin typeface="宋体" panose="02010600030101010101" pitchFamily="2" charset="-122"/>
                <a:ea typeface="宋体" panose="02010600030101010101" pitchFamily="2" charset="-122"/>
                <a:cs typeface="宋体" panose="02010600030101010101" pitchFamily="2" charset="-122"/>
              </a:rPr>
              <a:t>6</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选B，</a:t>
            </a:r>
            <a:r>
              <a:rPr lang="en-US" altLang="zh-CN" sz="1800" b="1">
                <a:solidFill>
                  <a:srgbClr val="FF0000"/>
                </a:solidFill>
                <a:latin typeface="宋体" panose="02010600030101010101" pitchFamily="2" charset="-122"/>
                <a:ea typeface="宋体" panose="02010600030101010101" pitchFamily="2" charset="-122"/>
                <a:cs typeface="宋体" panose="02010600030101010101" pitchFamily="2" charset="-122"/>
              </a:rPr>
              <a:t>7</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选C。</a:t>
            </a: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2" presetClass="entr" presetSubtype="4" fill="hold" grpId="1"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ppt_x"/>
                                          </p:val>
                                        </p:tav>
                                        <p:tav tm="100000">
                                          <p:val>
                                            <p:strVal val="#ppt_x"/>
                                          </p:val>
                                        </p:tav>
                                      </p:tavLst>
                                    </p:anim>
                                    <p:anim calcmode="lin" valueType="num">
                                      <p:cBhvr additive="base">
                                        <p:cTn id="1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indefinite"/>
                            </p:stCondLst>
                          </p:cTn>
                        </p:par>
                        <p:par>
                          <p:cTn id="18" fill="hold" nodeType="afterGroup">
                            <p:stCondLst>
                              <p:cond delay="0"/>
                            </p:stCondLst>
                            <p:childTnLst>
                              <p:par>
                                <p:cTn id="19" presetID="4" presetClass="entr" presetSubtype="16" fill="hold" nodeType="clickEffect">
                                  <p:stCondLst>
                                    <p:cond delay="0"/>
                                  </p:stCondLst>
                                  <p:childTnLst>
                                    <p:set>
                                      <p:cBhvr>
                                        <p:cTn id="20" dur="1" fill="hold">
                                          <p:stCondLst>
                                            <p:cond delay="0"/>
                                          </p:stCondLst>
                                        </p:cTn>
                                        <p:tgtEl>
                                          <p:spTgt spid="8">
                                            <p:txEl>
                                              <p:pRg st="0" end="0"/>
                                            </p:txEl>
                                          </p:spTgt>
                                        </p:tgtEl>
                                        <p:attrNameLst>
                                          <p:attrName>style.visibility</p:attrName>
                                        </p:attrNameLst>
                                      </p:cBhvr>
                                      <p:to>
                                        <p:strVal val="visible"/>
                                      </p:to>
                                    </p:set>
                                    <p:animEffect transition="in" filter="box(in)">
                                      <p:cBhvr>
                                        <p:cTn id="21" dur="20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1"/>
    </p:bldLst>
  </p:timing>
</p:sld>
</file>

<file path=ppt/slides/slide2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495300" y="365760"/>
            <a:ext cx="8261032" cy="1176338"/>
          </a:xfrm>
          <a:prstGeom prst="rect">
            <a:avLst/>
          </a:prstGeom>
          <a:noFill/>
        </p:spPr>
        <p:txBody>
          <a:bodyPr wrap="square" rtlCol="0" anchor="t">
            <a:spAutoFit/>
          </a:bodyPr>
          <a:lstStyle>
            <a:defPPr algn="l" rtl="0" eaLnBrk="1" hangingPunct="0">
              <a:defRPr kumimoji="0" lang="zh-CN"/>
            </a:defPPr>
          </a:lstStyle>
          <a:p>
            <a:r>
              <a:rPr lang="zh-CN" altLang="en-US" sz="1800" b="1">
                <a:latin typeface="宋体" panose="02010600030101010101" pitchFamily="2" charset="-122"/>
                <a:ea typeface="宋体" panose="02010600030101010101" pitchFamily="2" charset="-122"/>
                <a:cs typeface="宋体" panose="02010600030101010101" pitchFamily="2" charset="-122"/>
              </a:rPr>
              <a:t>（2020·苏州）看电影也能学地理，跟着《囧妈》一起游俄罗斯。该故事发生在北京—乌兰巴托—莫斯科的国际列车上。下图为俄罗斯铁路线分布示意图。读图完成</a:t>
            </a:r>
            <a:r>
              <a:rPr lang="en-US" altLang="zh-CN" sz="1800" b="1">
                <a:latin typeface="宋体" panose="02010600030101010101" pitchFamily="2" charset="-122"/>
                <a:ea typeface="宋体" panose="02010600030101010101" pitchFamily="2" charset="-122"/>
                <a:cs typeface="宋体" panose="02010600030101010101" pitchFamily="2" charset="-122"/>
              </a:rPr>
              <a:t>8</a:t>
            </a:r>
            <a:r>
              <a:rPr lang="zh-CN" altLang="en-US" sz="1800" b="1">
                <a:latin typeface="宋体" panose="02010600030101010101" pitchFamily="2" charset="-122"/>
                <a:ea typeface="宋体" panose="02010600030101010101" pitchFamily="2" charset="-122"/>
                <a:cs typeface="宋体" panose="02010600030101010101" pitchFamily="2" charset="-122"/>
              </a:rPr>
              <a:t>～</a:t>
            </a:r>
            <a:r>
              <a:rPr lang="en-US" altLang="zh-CN" sz="1800" b="1">
                <a:latin typeface="宋体" panose="02010600030101010101" pitchFamily="2" charset="-122"/>
                <a:ea typeface="宋体" panose="02010600030101010101" pitchFamily="2" charset="-122"/>
                <a:cs typeface="宋体" panose="02010600030101010101" pitchFamily="2" charset="-122"/>
              </a:rPr>
              <a:t>9</a:t>
            </a:r>
            <a:r>
              <a:rPr lang="zh-CN" altLang="en-US" sz="1800" b="1">
                <a:latin typeface="宋体" panose="02010600030101010101" pitchFamily="2" charset="-122"/>
                <a:ea typeface="宋体" panose="02010600030101010101" pitchFamily="2" charset="-122"/>
                <a:cs typeface="宋体" panose="02010600030101010101" pitchFamily="2" charset="-122"/>
              </a:rPr>
              <a:t>题。</a:t>
            </a:r>
          </a:p>
          <a:p>
            <a:r>
              <a:rPr lang="en-US" altLang="zh-CN" sz="1800" b="1">
                <a:latin typeface="宋体" panose="02010600030101010101" pitchFamily="2" charset="-122"/>
                <a:ea typeface="宋体" panose="02010600030101010101" pitchFamily="2" charset="-122"/>
                <a:cs typeface="宋体" panose="02010600030101010101" pitchFamily="2" charset="-122"/>
                <a:sym typeface="+mn-ea"/>
              </a:rPr>
              <a:t>8.</a:t>
            </a:r>
            <a:r>
              <a:rPr lang="zh-CN" altLang="en-US" sz="1800" b="1">
                <a:latin typeface="宋体" panose="02010600030101010101" pitchFamily="2" charset="-122"/>
                <a:ea typeface="宋体" panose="02010600030101010101" pitchFamily="2" charset="-122"/>
                <a:cs typeface="宋体" panose="02010600030101010101" pitchFamily="2" charset="-122"/>
                <a:sym typeface="+mn-ea"/>
              </a:rPr>
              <a:t>电影中的国际列车进入俄罗斯境内一路西行，沿途先后看到的景观是（      ）</a:t>
            </a:r>
            <a:endParaRPr lang="zh-CN" altLang="en-US" sz="1800" b="1">
              <a:latin typeface="宋体" panose="02010600030101010101" pitchFamily="2" charset="-122"/>
              <a:ea typeface="宋体" panose="02010600030101010101" pitchFamily="2" charset="-122"/>
              <a:cs typeface="宋体" panose="02010600030101010101" pitchFamily="2" charset="-122"/>
            </a:endParaRPr>
          </a:p>
        </p:txBody>
      </p:sp>
      <p:pic>
        <p:nvPicPr>
          <p:cNvPr id="5" name="图片 4" descr="截图20210209114143"/>
          <p:cNvPicPr>
            <a:picLocks noChangeAspect="1"/>
          </p:cNvPicPr>
          <p:nvPr/>
        </p:nvPicPr>
        <p:blipFill>
          <a:blip r:embed="rId2"/>
          <a:stretch>
            <a:fillRect/>
          </a:stretch>
        </p:blipFill>
        <p:spPr>
          <a:xfrm>
            <a:off x="810578" y="1542097"/>
            <a:ext cx="3543300" cy="1042988"/>
          </a:xfrm>
          <a:prstGeom prst="rect">
            <a:avLst/>
          </a:prstGeom>
        </p:spPr>
      </p:pic>
      <p:pic>
        <p:nvPicPr>
          <p:cNvPr id="3" name="图片 2" descr="截图20210209113911"/>
          <p:cNvPicPr>
            <a:picLocks noChangeAspect="1"/>
          </p:cNvPicPr>
          <p:nvPr/>
        </p:nvPicPr>
        <p:blipFill>
          <a:blip r:embed="rId3"/>
          <a:stretch>
            <a:fillRect/>
          </a:stretch>
        </p:blipFill>
        <p:spPr>
          <a:xfrm>
            <a:off x="4813936" y="1546860"/>
            <a:ext cx="3543300" cy="2050256"/>
          </a:xfrm>
          <a:prstGeom prst="rect">
            <a:avLst/>
          </a:prstGeom>
        </p:spPr>
      </p:pic>
      <p:sp>
        <p:nvSpPr>
          <p:cNvPr id="7" name="文本框 6"/>
          <p:cNvSpPr txBox="1"/>
          <p:nvPr/>
        </p:nvSpPr>
        <p:spPr>
          <a:xfrm>
            <a:off x="616744" y="3561397"/>
            <a:ext cx="7910037" cy="1147286"/>
          </a:xfrm>
          <a:prstGeom prst="rect">
            <a:avLst/>
          </a:prstGeom>
          <a:noFill/>
        </p:spPr>
        <p:txBody>
          <a:bodyPr wrap="square" rtlCol="0" anchor="t">
            <a:spAutoFit/>
          </a:bodyPr>
          <a:lstStyle>
            <a:defPPr algn="l" rtl="0" eaLnBrk="1" hangingPunct="0">
              <a:defRPr kumimoji="0" lang="zh-CN"/>
            </a:defPPr>
          </a:lstStyle>
          <a:p>
            <a:pPr>
              <a:lnSpc>
                <a:spcPct val="130000"/>
              </a:lnSpc>
            </a:pPr>
            <a:r>
              <a:rPr lang="en-US" altLang="zh-CN" sz="1800" b="1">
                <a:latin typeface="宋体" panose="02010600030101010101" pitchFamily="2" charset="-122"/>
                <a:ea typeface="宋体" panose="02010600030101010101" pitchFamily="2" charset="-122"/>
                <a:cs typeface="宋体" panose="02010600030101010101" pitchFamily="2" charset="-122"/>
              </a:rPr>
              <a:t>9.</a:t>
            </a:r>
            <a:r>
              <a:rPr lang="zh-CN" altLang="en-US" sz="1800" b="1">
                <a:latin typeface="宋体" panose="02010600030101010101" pitchFamily="2" charset="-122"/>
                <a:ea typeface="宋体" panose="02010600030101010101" pitchFamily="2" charset="-122"/>
                <a:cs typeface="宋体" panose="02010600030101010101" pitchFamily="2" charset="-122"/>
              </a:rPr>
              <a:t>西伯利亚大铁路沿俄罗斯南部修建的主要原因是（    ）</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①地形平坦   ②气温较高  ③资源、工业区集中   ④人口、城市较多</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①②③         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①③④       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①②④      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②③④</a:t>
            </a:r>
          </a:p>
        </p:txBody>
      </p:sp>
      <p:sp>
        <p:nvSpPr>
          <p:cNvPr id="6" name="文本框 5"/>
          <p:cNvSpPr txBox="1"/>
          <p:nvPr/>
        </p:nvSpPr>
        <p:spPr>
          <a:xfrm>
            <a:off x="941546" y="2573179"/>
            <a:ext cx="3618547" cy="677227"/>
          </a:xfrm>
          <a:prstGeom prst="rect">
            <a:avLst/>
          </a:prstGeom>
          <a:noFill/>
        </p:spPr>
        <p:txBody>
          <a:bodyPr wrap="square" rtlCol="0" anchor="t">
            <a:spAutoFit/>
          </a:bodyPr>
          <a:lstStyle>
            <a:defPPr algn="l" rtl="0" eaLnBrk="1" hangingPunct="0">
              <a:defRPr kumimoji="0" lang="zh-CN"/>
            </a:defPPr>
          </a:lstStyle>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A</a:t>
            </a:r>
            <a:r>
              <a:rPr lang="en-US" altLang="zh-CN" sz="1800" b="1">
                <a:latin typeface="宋体" panose="02010600030101010101" pitchFamily="2" charset="-122"/>
                <a:ea typeface="宋体" panose="02010600030101010101" pitchFamily="2" charset="-122"/>
                <a:cs typeface="宋体" panose="02010600030101010101" pitchFamily="2" charset="-122"/>
                <a:sym typeface="+mn-ea"/>
              </a:rPr>
              <a:t>.</a:t>
            </a:r>
            <a:r>
              <a:rPr lang="zh-CN" altLang="en-US" sz="1800" b="1">
                <a:latin typeface="宋体" panose="02010600030101010101" pitchFamily="2" charset="-122"/>
                <a:ea typeface="宋体" panose="02010600030101010101" pitchFamily="2" charset="-122"/>
                <a:cs typeface="宋体" panose="02010600030101010101" pitchFamily="2" charset="-122"/>
                <a:sym typeface="+mn-ea"/>
              </a:rPr>
              <a:t>①②③④         B</a:t>
            </a:r>
            <a:r>
              <a:rPr lang="en-US" altLang="zh-CN" sz="1800" b="1">
                <a:latin typeface="宋体" panose="02010600030101010101" pitchFamily="2" charset="-122"/>
                <a:ea typeface="宋体" panose="02010600030101010101" pitchFamily="2" charset="-122"/>
                <a:cs typeface="宋体" panose="02010600030101010101" pitchFamily="2" charset="-122"/>
                <a:sym typeface="+mn-ea"/>
              </a:rPr>
              <a:t>.</a:t>
            </a:r>
            <a:r>
              <a:rPr lang="zh-CN" altLang="en-US" sz="1800" b="1">
                <a:latin typeface="宋体" panose="02010600030101010101" pitchFamily="2" charset="-122"/>
                <a:ea typeface="宋体" panose="02010600030101010101" pitchFamily="2" charset="-122"/>
                <a:cs typeface="宋体" panose="02010600030101010101" pitchFamily="2" charset="-122"/>
                <a:sym typeface="+mn-ea"/>
              </a:rPr>
              <a:t>①③②④</a:t>
            </a:r>
            <a:endParaRPr lang="zh-CN" altLang="en-US" sz="1800" b="1">
              <a:latin typeface="宋体" panose="02010600030101010101" pitchFamily="2" charset="-122"/>
              <a:ea typeface="宋体" panose="02010600030101010101" pitchFamily="2" charset="-122"/>
              <a:cs typeface="宋体" panose="02010600030101010101" pitchFamily="2" charset="-122"/>
            </a:endParaRP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sym typeface="+mn-ea"/>
              </a:rPr>
              <a:t>C</a:t>
            </a:r>
            <a:r>
              <a:rPr lang="en-US" altLang="zh-CN" sz="1800" b="1">
                <a:latin typeface="宋体" panose="02010600030101010101" pitchFamily="2" charset="-122"/>
                <a:ea typeface="宋体" panose="02010600030101010101" pitchFamily="2" charset="-122"/>
                <a:cs typeface="宋体" panose="02010600030101010101" pitchFamily="2" charset="-122"/>
                <a:sym typeface="+mn-ea"/>
              </a:rPr>
              <a:t>.</a:t>
            </a:r>
            <a:r>
              <a:rPr lang="zh-CN" altLang="en-US" sz="1800" b="1">
                <a:latin typeface="宋体" panose="02010600030101010101" pitchFamily="2" charset="-122"/>
                <a:ea typeface="宋体" panose="02010600030101010101" pitchFamily="2" charset="-122"/>
                <a:cs typeface="宋体" panose="02010600030101010101" pitchFamily="2" charset="-122"/>
                <a:sym typeface="+mn-ea"/>
              </a:rPr>
              <a:t>②③①④         D</a:t>
            </a:r>
            <a:r>
              <a:rPr lang="en-US" altLang="zh-CN" sz="1800" b="1">
                <a:latin typeface="宋体" panose="02010600030101010101" pitchFamily="2" charset="-122"/>
                <a:ea typeface="宋体" panose="02010600030101010101" pitchFamily="2" charset="-122"/>
                <a:cs typeface="宋体" panose="02010600030101010101" pitchFamily="2" charset="-122"/>
                <a:sym typeface="+mn-ea"/>
              </a:rPr>
              <a:t>.</a:t>
            </a:r>
            <a:r>
              <a:rPr lang="zh-CN" altLang="en-US" sz="1800" b="1">
                <a:latin typeface="宋体" panose="02010600030101010101" pitchFamily="2" charset="-122"/>
                <a:ea typeface="宋体" panose="02010600030101010101" pitchFamily="2" charset="-122"/>
                <a:cs typeface="宋体" panose="02010600030101010101" pitchFamily="2" charset="-122"/>
                <a:sym typeface="+mn-ea"/>
              </a:rPr>
              <a:t>③②④①</a:t>
            </a:r>
          </a:p>
        </p:txBody>
      </p:sp>
      <p:sp>
        <p:nvSpPr>
          <p:cNvPr id="8" name="文本框 7"/>
          <p:cNvSpPr txBox="1"/>
          <p:nvPr/>
        </p:nvSpPr>
        <p:spPr>
          <a:xfrm>
            <a:off x="8154352" y="1156335"/>
            <a:ext cx="246221" cy="391477"/>
          </a:xfrm>
          <a:prstGeom prst="rect">
            <a:avLst/>
          </a:prstGeom>
          <a:noFill/>
        </p:spPr>
        <p:txBody>
          <a:bodyPr wrap="square" rtlCol="0" anchor="t">
            <a:spAutoFit/>
          </a:bodyPr>
          <a:lstStyle>
            <a:defPPr algn="l" rtl="0" eaLnBrk="1" hangingPunct="0">
              <a:defRPr kumimoji="0" lang="zh-CN"/>
            </a:defPPr>
          </a:lstStyle>
          <a:p>
            <a:r>
              <a:rPr lang="zh-CN" altLang="en-US" sz="2100" b="1">
                <a:solidFill>
                  <a:srgbClr val="FF0000"/>
                </a:solidFill>
              </a:rPr>
              <a:t>B</a:t>
            </a:r>
          </a:p>
        </p:txBody>
      </p:sp>
      <p:sp>
        <p:nvSpPr>
          <p:cNvPr id="9" name="文本框 8"/>
          <p:cNvSpPr txBox="1"/>
          <p:nvPr/>
        </p:nvSpPr>
        <p:spPr>
          <a:xfrm>
            <a:off x="6045994" y="3640455"/>
            <a:ext cx="349568" cy="391477"/>
          </a:xfrm>
          <a:prstGeom prst="rect">
            <a:avLst/>
          </a:prstGeom>
          <a:noFill/>
        </p:spPr>
        <p:txBody>
          <a:bodyPr wrap="square" rtlCol="0" anchor="t">
            <a:spAutoFit/>
          </a:bodyPr>
          <a:lstStyle>
            <a:defPPr algn="l" rtl="0" eaLnBrk="1" hangingPunct="0">
              <a:defRPr kumimoji="0" lang="zh-CN"/>
            </a:defPPr>
          </a:lstStyle>
          <a:p>
            <a:r>
              <a:rPr lang="zh-CN" altLang="en-US" sz="2100" b="1">
                <a:solidFill>
                  <a:srgbClr val="FF0000"/>
                </a:solidFill>
              </a:rPr>
              <a:t>D</a:t>
            </a:r>
          </a:p>
        </p:txBody>
      </p:sp>
    </p:spTree>
    <p:custDataLst>
      <p:tags r:id="rId4"/>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2" presetClass="entr" presetSubtype="4" fill="hold" grpId="1"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ppt_x"/>
                                          </p:val>
                                        </p:tav>
                                        <p:tav tm="100000">
                                          <p:val>
                                            <p:strVal val="#ppt_x"/>
                                          </p:val>
                                        </p:tav>
                                      </p:tavLst>
                                    </p:anim>
                                    <p:anim calcmode="lin" valueType="num">
                                      <p:cBhvr additive="base">
                                        <p:cTn id="15"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1"/>
    </p:bldLst>
  </p:timing>
</p:sld>
</file>

<file path=ppt/slides/slide2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0" name="文本框 9"/>
          <p:cNvSpPr txBox="1"/>
          <p:nvPr/>
        </p:nvSpPr>
        <p:spPr>
          <a:xfrm>
            <a:off x="474345" y="1311116"/>
            <a:ext cx="8308181" cy="2727007"/>
          </a:xfrm>
          <a:prstGeom prst="rect">
            <a:avLst/>
          </a:prstGeom>
          <a:noFill/>
          <a:ln>
            <a:noFill/>
          </a:ln>
          <a:extLst>
            <a:ext uri="{909E8E84-426E-40DD-AFC4-6F175D3DCCD1}">
              <a14:hiddenFill xmlns:a14="http://schemas.microsoft.com/office/drawing/2010/main">
                <a:solidFill>
                  <a:schemeClr val="accent4">
                    <a:lumMod val="20000"/>
                    <a:lumOff val="80000"/>
                  </a:schemeClr>
                </a:solidFill>
              </a14:hiddenFill>
            </a:ext>
          </a:extLst>
        </p:spPr>
        <p:style>
          <a:lnRef idx="2">
            <a:schemeClr val="accent2"/>
          </a:lnRef>
          <a:fillRef idx="1">
            <a:schemeClr val="lt1"/>
          </a:fillRef>
          <a:effectRef idx="0">
            <a:schemeClr val="accent2"/>
          </a:effectRef>
          <a:fontRef idx="minor">
            <a:schemeClr val="dk1"/>
          </a:fontRef>
        </p:style>
        <p:txBody>
          <a:bodyPr wrap="square" rtlCol="0" anchor="t">
            <a:spAutoFit/>
          </a:bodyP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dk1"/>
                </a:solidFill>
                <a:uLnTx/>
                <a:uFillTx/>
                <a:latin typeface="Arial"/>
                <a:ea typeface="微软雅黑"/>
                <a:cs typeface="Arial"/>
                <a:sym typeface="Wingdings"/>
              </a:defRPr>
            </a:lvl9pPr>
          </a:lstStyle>
          <a:p>
            <a:pPr>
              <a:lnSpc>
                <a:spcPct val="120000"/>
              </a:lnSpc>
            </a:pPr>
            <a:r>
              <a:rPr lang="en-US" altLang="zh-CN" sz="1800" b="1">
                <a:solidFill>
                  <a:srgbClr val="FF0000"/>
                </a:solidFill>
                <a:latin typeface="宋体" panose="02010600030101010101" pitchFamily="2" charset="-122"/>
                <a:ea typeface="宋体" panose="02010600030101010101" pitchFamily="2" charset="-122"/>
                <a:cs typeface="宋体" panose="02010600030101010101" pitchFamily="2" charset="-122"/>
              </a:rPr>
              <a:t>    </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解析：本题组主要考查俄罗斯的自然特征。第</a:t>
            </a:r>
            <a:r>
              <a:rPr lang="en-US" altLang="zh-CN" sz="1800" b="1">
                <a:solidFill>
                  <a:srgbClr val="FF0000"/>
                </a:solidFill>
                <a:latin typeface="宋体" panose="02010600030101010101" pitchFamily="2" charset="-122"/>
                <a:ea typeface="宋体" panose="02010600030101010101" pitchFamily="2" charset="-122"/>
                <a:cs typeface="宋体" panose="02010600030101010101" pitchFamily="2" charset="-122"/>
              </a:rPr>
              <a:t>8</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题，依据位置，读图分析可知，电影中的国际列车进入俄罗斯境内一路西行，沿途先后看到的景观是：①贝加尔湖、③鄂毕河、②亚欧界碑及、④首都莫斯科风光。第</a:t>
            </a:r>
            <a:r>
              <a:rPr lang="en-US" altLang="zh-CN" sz="1800" b="1">
                <a:solidFill>
                  <a:srgbClr val="FF0000"/>
                </a:solidFill>
                <a:latin typeface="宋体" panose="02010600030101010101" pitchFamily="2" charset="-122"/>
                <a:ea typeface="宋体" panose="02010600030101010101" pitchFamily="2" charset="-122"/>
                <a:cs typeface="宋体" panose="02010600030101010101" pitchFamily="2" charset="-122"/>
              </a:rPr>
              <a:t>9</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题，俄罗斯地处中、高纬度地区，以温带大陆性气候为主，冬季严寒而漫长，夏季凉爽而短促。俄罗斯自然资源丰富，种类繁多，蕴藏量大，自给程度高。西伯利亚大铁路就沿南部山区修建，原因在于：南部矿产资源丰富；南部地区人口、城市及工业区分布较为集中；纬度低，气温高，适合修建铁路。北部纬度高，有冻土层，不易修建铁路。故</a:t>
            </a:r>
            <a:r>
              <a:rPr lang="en-US" altLang="zh-CN" sz="1800" b="1">
                <a:solidFill>
                  <a:srgbClr val="FF0000"/>
                </a:solidFill>
                <a:latin typeface="宋体" panose="02010600030101010101" pitchFamily="2" charset="-122"/>
                <a:ea typeface="宋体" panose="02010600030101010101" pitchFamily="2" charset="-122"/>
                <a:cs typeface="宋体" panose="02010600030101010101" pitchFamily="2" charset="-122"/>
              </a:rPr>
              <a:t>8</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选B，</a:t>
            </a:r>
            <a:r>
              <a:rPr lang="en-US" altLang="zh-CN" sz="1800" b="1">
                <a:solidFill>
                  <a:srgbClr val="FF0000"/>
                </a:solidFill>
                <a:latin typeface="宋体" panose="02010600030101010101" pitchFamily="2" charset="-122"/>
                <a:ea typeface="宋体" panose="02010600030101010101" pitchFamily="2" charset="-122"/>
                <a:cs typeface="宋体" panose="02010600030101010101" pitchFamily="2" charset="-122"/>
              </a:rPr>
              <a:t>9</a:t>
            </a:r>
            <a:r>
              <a:rPr lang="zh-CN" alt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选D。</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noFill/>
        <a:effectLst/>
      </p:bgPr>
    </p:bg>
    <p:spTree>
      <p:nvGrpSpPr>
        <p:cNvPr id="1" name=""/>
        <p:cNvGrpSpPr/>
        <p:nvPr/>
      </p:nvGrpSpPr>
      <p:grpSpPr>
        <a:xfrm>
          <a:off x="0" y="0"/>
          <a:ext cx="0" cy="0"/>
        </a:xfrm>
      </p:grpSpPr>
      <p:sp>
        <p:nvSpPr>
          <p:cNvPr id="2" name="文本占位符 1"/>
          <p:cNvSpPr>
            <a:spLocks noGrp="1"/>
          </p:cNvSpPr>
          <p:nvPr>
            <p:ph type="body" idx="1"/>
          </p:nvPr>
        </p:nvSpPr>
        <p:spPr/>
        <p:txBody>
          <a:bodyPr/>
          <a:lstStyle/>
          <a:p>
            <a:r>
              <a:rPr lang="en-US" altLang="zh-CN" sz="3200">
                <a:solidFill>
                  <a:srgbClr val="EAD900">
                    <a:lumMod val="75000"/>
                  </a:srgbClr>
                </a:solidFill>
                <a:cs typeface="+mn-ea"/>
                <a:sym typeface="+mn-ea"/>
              </a:rPr>
              <a:t>04</a:t>
            </a:r>
            <a:endParaRPr lang="en-US" altLang="zh-CN" sz="3200">
              <a:solidFill>
                <a:srgbClr val="FFBA55"/>
              </a:solidFill>
              <a:cs typeface="+mn-ea"/>
              <a:sym typeface="+mn-ea"/>
            </a:endParaRPr>
          </a:p>
        </p:txBody>
      </p:sp>
      <p:sp>
        <p:nvSpPr>
          <p:cNvPr id="3" name="标题 2"/>
          <p:cNvSpPr>
            <a:spLocks noGrp="1"/>
          </p:cNvSpPr>
          <p:nvPr/>
        </p:nvSpPr>
        <p:spPr>
          <a:xfrm>
            <a:off x="737712" y="2933947"/>
            <a:ext cx="7886700" cy="1043677"/>
          </a:xfrm>
          <a:prstGeom prst="rect">
            <a:avLst/>
          </a:prstGeom>
        </p:spPr>
        <p:txBody>
          <a:bodyPr vert="horz" lIns="68580" tIns="34290" rIns="68580" bIns="34290" rtlCol="0" anchor="ctr">
            <a:normAutofit/>
          </a:bodyPr>
          <a:lstStyle>
            <a:defPPr algn="l" rtl="0" eaLnBrk="1" hangingPunct="0">
              <a:defRPr kumimoji="0" lang="zh-CN"/>
            </a:defPPr>
            <a:lvl1pPr marL="0" indent="0" algn="ctr" defTabSz="685800" rtl="0" eaLnBrk="1" fontAlgn="auto" latinLnBrk="0" hangingPunct="1">
              <a:lnSpc>
                <a:spcPct val="90000"/>
              </a:lnSpc>
              <a:spcBef>
                <a:spcPct val="0"/>
              </a:spcBef>
              <a:spcAft>
                <a:spcPct val="0"/>
              </a:spcAft>
              <a:buClrTx/>
              <a:buSzTx/>
              <a:buFontTx/>
              <a:buNone/>
              <a:defRPr kumimoji="0" sz="3300" b="0" i="0" u="none" kern="1200" baseline="0">
                <a:solidFill>
                  <a:schemeClr val="tx1"/>
                </a:solidFill>
                <a:latin typeface="+mj-lt"/>
                <a:ea typeface="+mj-ea"/>
                <a:cs typeface="+mj-cs"/>
              </a:defRPr>
            </a:lvl1pPr>
          </a:lstStyle>
          <a:p>
            <a:r>
              <a:rPr lang="zh-CN" altLang="en-US" sz="3300"/>
              <a:t>实战提分</a:t>
            </a:r>
          </a:p>
        </p:txBody>
      </p:sp>
    </p:spTree>
    <p:custDataLst>
      <p:tags r:id="rId2"/>
    </p:custDataLst>
  </p:cSld>
  <p:clrMapOvr>
    <a:masterClrMapping/>
  </p:clrMapOvr>
  <p:transition/>
  <p:timing/>
</p:sld>
</file>

<file path=ppt/slides/slide2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6" name="矩形 5"/>
          <p:cNvSpPr/>
          <p:nvPr/>
        </p:nvSpPr>
        <p:spPr>
          <a:xfrm>
            <a:off x="278130" y="266224"/>
            <a:ext cx="8587739" cy="4611529"/>
          </a:xfrm>
          <a:prstGeom prst="rect">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sz="1350"/>
          </a:p>
        </p:txBody>
      </p:sp>
      <p:sp>
        <p:nvSpPr>
          <p:cNvPr id="4" name="文本框 3"/>
          <p:cNvSpPr txBox="1"/>
          <p:nvPr/>
        </p:nvSpPr>
        <p:spPr>
          <a:xfrm>
            <a:off x="434340" y="1165860"/>
            <a:ext cx="8432006" cy="3669506"/>
          </a:xfrm>
          <a:prstGeom prst="rect">
            <a:avLst/>
          </a:prstGeom>
          <a:noFill/>
        </p:spPr>
        <p:txBody>
          <a:bodyPr wrap="square" rtlCol="0" anchor="t">
            <a:spAutoFit/>
          </a:bodyPr>
          <a:lstStyle>
            <a:defPPr algn="l" rtl="0" eaLnBrk="1" hangingPunct="0">
              <a:defRPr kumimoji="0" lang="zh-CN"/>
            </a:defPPr>
          </a:lstStyle>
          <a:p>
            <a:pPr>
              <a:lnSpc>
                <a:spcPct val="100000"/>
              </a:lnSpc>
            </a:pPr>
            <a:r>
              <a:rPr lang="en-US" altLang="zh-CN" sz="1800" b="1">
                <a:latin typeface="宋体" panose="02010600030101010101" pitchFamily="2" charset="-122"/>
                <a:ea typeface="宋体" panose="02010600030101010101" pitchFamily="2" charset="-122"/>
                <a:cs typeface="宋体" panose="02010600030101010101" pitchFamily="2" charset="-122"/>
              </a:rPr>
              <a:t>1.</a:t>
            </a:r>
            <a:r>
              <a:rPr lang="zh-CN" altLang="en-US" sz="1800" b="1">
                <a:latin typeface="宋体" panose="02010600030101010101" pitchFamily="2" charset="-122"/>
                <a:ea typeface="宋体" panose="02010600030101010101" pitchFamily="2" charset="-122"/>
                <a:cs typeface="宋体" panose="02010600030101010101" pitchFamily="2" charset="-122"/>
              </a:rPr>
              <a:t>北海道渔场成为世界著名渔场的原因是（    ）</a:t>
            </a:r>
          </a:p>
          <a:p>
            <a:pPr>
              <a:lnSpc>
                <a:spcPct val="100000"/>
              </a:lnSpc>
            </a:pPr>
            <a:r>
              <a:rPr lang="zh-CN" altLang="en-US" sz="1800" b="1">
                <a:latin typeface="宋体" panose="02010600030101010101" pitchFamily="2" charset="-122"/>
                <a:ea typeface="宋体" panose="02010600030101010101" pitchFamily="2" charset="-122"/>
                <a:cs typeface="宋体" panose="02010600030101010101" pitchFamily="2" charset="-122"/>
              </a:rPr>
              <a:t>①位于大陆架上，海域面积宽广</a:t>
            </a: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②附近有寒暖流交汇，饵料充足</a:t>
            </a:r>
          </a:p>
          <a:p>
            <a:pPr>
              <a:lnSpc>
                <a:spcPct val="100000"/>
              </a:lnSpc>
            </a:pPr>
            <a:r>
              <a:rPr lang="zh-CN" altLang="en-US" sz="1800" b="1">
                <a:latin typeface="宋体" panose="02010600030101010101" pitchFamily="2" charset="-122"/>
                <a:ea typeface="宋体" panose="02010600030101010101" pitchFamily="2" charset="-122"/>
                <a:cs typeface="宋体" panose="02010600030101010101" pitchFamily="2" charset="-122"/>
              </a:rPr>
              <a:t>③水温较高，适合各种鱼类生存</a:t>
            </a: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④靠近河口，从陆地带来大量营养物质</a:t>
            </a:r>
          </a:p>
          <a:p>
            <a:pPr>
              <a:lnSpc>
                <a:spcPct val="10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①②     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②③    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①③     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③④</a:t>
            </a:r>
          </a:p>
          <a:p>
            <a:pPr>
              <a:lnSpc>
                <a:spcPct val="100000"/>
              </a:lnSpc>
            </a:pPr>
            <a:r>
              <a:rPr lang="en-US" altLang="zh-CN" sz="1800" b="1">
                <a:latin typeface="宋体" panose="02010600030101010101" pitchFamily="2" charset="-122"/>
                <a:ea typeface="宋体" panose="02010600030101010101" pitchFamily="2" charset="-122"/>
                <a:cs typeface="宋体" panose="02010600030101010101" pitchFamily="2" charset="-122"/>
              </a:rPr>
              <a:t>2.</a:t>
            </a:r>
            <a:r>
              <a:rPr lang="zh-CN" altLang="en-US" sz="1800" b="1">
                <a:latin typeface="宋体" panose="02010600030101010101" pitchFamily="2" charset="-122"/>
                <a:ea typeface="宋体" panose="02010600030101010101" pitchFamily="2" charset="-122"/>
                <a:cs typeface="宋体" panose="02010600030101010101" pitchFamily="2" charset="-122"/>
              </a:rPr>
              <a:t>神户钢铁企业临港布局的主要目的是（   ）</a:t>
            </a:r>
          </a:p>
          <a:p>
            <a:pPr>
              <a:lnSpc>
                <a:spcPct val="10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利用港区的廉价劳动力        </a:t>
            </a:r>
          </a:p>
          <a:p>
            <a:pPr>
              <a:lnSpc>
                <a:spcPct val="100000"/>
              </a:lnSpc>
            </a:pPr>
            <a:r>
              <a:rPr lang="zh-CN" altLang="en-US" sz="1800" b="1">
                <a:latin typeface="宋体" panose="02010600030101010101" pitchFamily="2" charset="-122"/>
                <a:ea typeface="宋体" panose="02010600030101010101" pitchFamily="2" charset="-122"/>
                <a:cs typeface="宋体" panose="02010600030101010101" pitchFamily="2" charset="-122"/>
              </a:rPr>
              <a:t>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利于海运和高铁“新干线”的衔接</a:t>
            </a:r>
          </a:p>
          <a:p>
            <a:pPr>
              <a:lnSpc>
                <a:spcPct val="100000"/>
              </a:lnSpc>
            </a:pPr>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接近国内主要消费市场        </a:t>
            </a:r>
          </a:p>
          <a:p>
            <a:pPr>
              <a:lnSpc>
                <a:spcPct val="100000"/>
              </a:lnSpc>
            </a:pPr>
            <a:r>
              <a:rPr lang="zh-CN" altLang="en-US" sz="1800" b="1">
                <a:latin typeface="宋体" panose="02010600030101010101" pitchFamily="2" charset="-122"/>
                <a:ea typeface="宋体" panose="02010600030101010101" pitchFamily="2" charset="-122"/>
                <a:cs typeface="宋体" panose="02010600030101010101" pitchFamily="2" charset="-122"/>
              </a:rPr>
              <a:t>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方便原料燃料的进口与产品的出口</a:t>
            </a:r>
          </a:p>
          <a:p>
            <a:pPr>
              <a:lnSpc>
                <a:spcPct val="100000"/>
              </a:lnSpc>
            </a:pPr>
            <a:r>
              <a:rPr lang="en-US" altLang="zh-CN" sz="1800" b="1">
                <a:latin typeface="宋体" panose="02010600030101010101" pitchFamily="2" charset="-122"/>
                <a:ea typeface="宋体" panose="02010600030101010101" pitchFamily="2" charset="-122"/>
                <a:cs typeface="宋体" panose="02010600030101010101" pitchFamily="2" charset="-122"/>
              </a:rPr>
              <a:t>3.</a:t>
            </a:r>
            <a:r>
              <a:rPr lang="zh-CN" altLang="en-US" sz="1800" b="1">
                <a:latin typeface="宋体" panose="02010600030101010101" pitchFamily="2" charset="-122"/>
                <a:ea typeface="宋体" panose="02010600030101010101" pitchFamily="2" charset="-122"/>
                <a:cs typeface="宋体" panose="02010600030101010101" pitchFamily="2" charset="-122"/>
              </a:rPr>
              <a:t>近些年来，日本传统的加工贸易型工业</a:t>
            </a:r>
          </a:p>
          <a:p>
            <a:pPr>
              <a:lnSpc>
                <a:spcPct val="100000"/>
              </a:lnSpc>
            </a:pPr>
            <a:r>
              <a:rPr lang="zh-CN" altLang="en-US" sz="1800" b="1">
                <a:latin typeface="宋体" panose="02010600030101010101" pitchFamily="2" charset="-122"/>
                <a:ea typeface="宋体" panose="02010600030101010101" pitchFamily="2" charset="-122"/>
                <a:cs typeface="宋体" panose="02010600030101010101" pitchFamily="2" charset="-122"/>
              </a:rPr>
              <a:t>不断向海外转移，具体表现为（    ）</a:t>
            </a:r>
          </a:p>
          <a:p>
            <a:pPr>
              <a:lnSpc>
                <a:spcPct val="10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纺织工业向原料丰富的越南等地迁移  </a:t>
            </a: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 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汽车工业向劳动力廉价的美国迁移</a:t>
            </a:r>
          </a:p>
          <a:p>
            <a:pPr>
              <a:lnSpc>
                <a:spcPct val="100000"/>
              </a:lnSpc>
            </a:pPr>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家电制造工业向市场广阔的中国迁移</a:t>
            </a: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造船工业向劳动力丰富的东南亚迁移</a:t>
            </a:r>
          </a:p>
        </p:txBody>
      </p:sp>
      <p:pic>
        <p:nvPicPr>
          <p:cNvPr id="3" name="图片 2" descr="截图20210209115222"/>
          <p:cNvPicPr>
            <a:picLocks noChangeAspect="1"/>
          </p:cNvPicPr>
          <p:nvPr/>
        </p:nvPicPr>
        <p:blipFill>
          <a:blip r:embed="rId2"/>
          <a:stretch>
            <a:fillRect/>
          </a:stretch>
        </p:blipFill>
        <p:spPr>
          <a:xfrm>
            <a:off x="5464017" y="1993106"/>
            <a:ext cx="2648426" cy="2210276"/>
          </a:xfrm>
          <a:prstGeom prst="rect">
            <a:avLst/>
          </a:prstGeom>
        </p:spPr>
      </p:pic>
      <p:sp>
        <p:nvSpPr>
          <p:cNvPr id="2" name="文本框 1"/>
          <p:cNvSpPr txBox="1"/>
          <p:nvPr/>
        </p:nvSpPr>
        <p:spPr>
          <a:xfrm>
            <a:off x="434340" y="266700"/>
            <a:ext cx="7951946" cy="899160"/>
          </a:xfrm>
          <a:prstGeom prst="rect">
            <a:avLst/>
          </a:prstGeom>
          <a:noFill/>
        </p:spPr>
        <p:txBody>
          <a:bodyPr wrap="square" rtlCol="0" anchor="t">
            <a:spAutoFit/>
          </a:bodyPr>
          <a:lstStyle>
            <a:defPPr algn="l" rtl="0" eaLnBrk="1" hangingPunct="0">
              <a:defRPr kumimoji="0" lang="zh-CN"/>
            </a:defPPr>
          </a:lstStyle>
          <a:p>
            <a:r>
              <a:rPr lang="zh-CN" altLang="en-US" sz="1800" b="1">
                <a:latin typeface="宋体" panose="02010600030101010101" pitchFamily="2" charset="-122"/>
                <a:ea typeface="宋体" panose="02010600030101010101" pitchFamily="2" charset="-122"/>
                <a:cs typeface="宋体" panose="02010600030101010101" pitchFamily="2" charset="-122"/>
              </a:rPr>
              <a:t>（2019·潍坊）日本国土面积狭小，资源短缺，主要发展加工贸易经济。北海道渔场是世界著名的大渔场，神户是日本最大的钢铁工业中心。下图示意日本主要岛屿。据此完成</a:t>
            </a:r>
            <a:r>
              <a:rPr lang="en-US" altLang="zh-CN" sz="1800" b="1">
                <a:latin typeface="宋体" panose="02010600030101010101" pitchFamily="2" charset="-122"/>
                <a:ea typeface="宋体" panose="02010600030101010101" pitchFamily="2" charset="-122"/>
                <a:cs typeface="宋体" panose="02010600030101010101" pitchFamily="2" charset="-122"/>
              </a:rPr>
              <a:t>1</a:t>
            </a:r>
            <a:r>
              <a:rPr lang="zh-CN" altLang="en-US" sz="1800" b="1">
                <a:latin typeface="宋体" panose="02010600030101010101" pitchFamily="2" charset="-122"/>
                <a:ea typeface="宋体" panose="02010600030101010101" pitchFamily="2" charset="-122"/>
                <a:cs typeface="宋体" panose="02010600030101010101" pitchFamily="2" charset="-122"/>
              </a:rPr>
              <a:t>～</a:t>
            </a:r>
            <a:r>
              <a:rPr lang="en-US" altLang="zh-CN" sz="1800" b="1">
                <a:latin typeface="宋体" panose="02010600030101010101" pitchFamily="2" charset="-122"/>
                <a:ea typeface="宋体" panose="02010600030101010101" pitchFamily="2" charset="-122"/>
                <a:cs typeface="宋体" panose="02010600030101010101" pitchFamily="2" charset="-122"/>
              </a:rPr>
              <a:t>3</a:t>
            </a:r>
            <a:r>
              <a:rPr lang="zh-CN" altLang="en-US" sz="1800" b="1">
                <a:latin typeface="宋体" panose="02010600030101010101" pitchFamily="2" charset="-122"/>
                <a:ea typeface="宋体" panose="02010600030101010101" pitchFamily="2" charset="-122"/>
                <a:cs typeface="宋体" panose="02010600030101010101" pitchFamily="2" charset="-122"/>
              </a:rPr>
              <a:t>题。</a:t>
            </a:r>
          </a:p>
        </p:txBody>
      </p:sp>
      <p:sp>
        <p:nvSpPr>
          <p:cNvPr id="5" name="文本框 4"/>
          <p:cNvSpPr txBox="1"/>
          <p:nvPr/>
        </p:nvSpPr>
        <p:spPr>
          <a:xfrm>
            <a:off x="4932521" y="1106329"/>
            <a:ext cx="742474" cy="391477"/>
          </a:xfrm>
          <a:prstGeom prst="rect">
            <a:avLst/>
          </a:prstGeom>
          <a:noFill/>
        </p:spPr>
        <p:txBody>
          <a:bodyPr wrap="square" rtlCol="0" anchor="t">
            <a:spAutoFit/>
          </a:bodyPr>
          <a:lstStyle>
            <a:defPPr algn="l" rtl="0" eaLnBrk="1" hangingPunct="0">
              <a:defRPr kumimoji="0" lang="zh-CN"/>
            </a:defPPr>
          </a:lstStyle>
          <a:p>
            <a:r>
              <a:rPr lang="en-US" altLang="zh-CN" sz="2100" b="1">
                <a:solidFill>
                  <a:srgbClr val="FF0000"/>
                </a:solidFill>
              </a:rPr>
              <a:t>A</a:t>
            </a:r>
          </a:p>
        </p:txBody>
      </p:sp>
      <p:sp>
        <p:nvSpPr>
          <p:cNvPr id="7" name="文本框 6"/>
          <p:cNvSpPr txBox="1"/>
          <p:nvPr/>
        </p:nvSpPr>
        <p:spPr>
          <a:xfrm>
            <a:off x="4640104" y="2228374"/>
            <a:ext cx="742474" cy="391477"/>
          </a:xfrm>
          <a:prstGeom prst="rect">
            <a:avLst/>
          </a:prstGeom>
          <a:noFill/>
        </p:spPr>
        <p:txBody>
          <a:bodyPr wrap="square" rtlCol="0" anchor="t">
            <a:spAutoFit/>
          </a:bodyPr>
          <a:lstStyle>
            <a:defPPr algn="l" rtl="0" eaLnBrk="1" hangingPunct="0">
              <a:defRPr kumimoji="0" lang="zh-CN"/>
            </a:defPPr>
          </a:lstStyle>
          <a:p>
            <a:r>
              <a:rPr lang="en-US" altLang="zh-CN" sz="2100" b="1">
                <a:solidFill>
                  <a:srgbClr val="FF0000"/>
                </a:solidFill>
              </a:rPr>
              <a:t>D</a:t>
            </a:r>
          </a:p>
        </p:txBody>
      </p:sp>
      <p:sp>
        <p:nvSpPr>
          <p:cNvPr id="8" name="文本框 7"/>
          <p:cNvSpPr txBox="1"/>
          <p:nvPr/>
        </p:nvSpPr>
        <p:spPr>
          <a:xfrm>
            <a:off x="3807619" y="3876199"/>
            <a:ext cx="742474" cy="391477"/>
          </a:xfrm>
          <a:prstGeom prst="rect">
            <a:avLst/>
          </a:prstGeom>
          <a:noFill/>
        </p:spPr>
        <p:txBody>
          <a:bodyPr wrap="square" rtlCol="0" anchor="t">
            <a:spAutoFit/>
          </a:bodyPr>
          <a:lstStyle>
            <a:defPPr algn="l" rtl="0" eaLnBrk="1" hangingPunct="0">
              <a:defRPr kumimoji="0" lang="zh-CN"/>
            </a:defPPr>
          </a:lstStyle>
          <a:p>
            <a:r>
              <a:rPr lang="en-US" altLang="zh-CN" sz="2100" b="1">
                <a:solidFill>
                  <a:srgbClr val="FF0000"/>
                </a:solidFill>
              </a:rPr>
              <a:t>C</a:t>
            </a: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2" presetClass="entr" presetSubtype="4" fill="hold" grpId="1"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indefinite"/>
                            </p:stCondLst>
                          </p:cTn>
                        </p:par>
                        <p:par>
                          <p:cTn id="18" fill="hold" nodeType="afterGroup">
                            <p:stCondLst>
                              <p:cond delay="0"/>
                            </p:stCondLst>
                            <p:childTnLst>
                              <p:par>
                                <p:cTn id="19" presetID="2" presetClass="entr" presetSubtype="4" fill="hold" grpId="2"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indefinite"/>
                            </p:stCondLst>
                          </p:cTn>
                        </p:par>
                        <p:par>
                          <p:cTn id="25" fill="hold" nodeType="afterGroup">
                            <p:stCondLst>
                              <p:cond delay="0"/>
                            </p:stCondLst>
                            <p:childTnLst>
                              <p:par>
                                <p:cTn id="26" presetID="2" presetClass="entr" presetSubtype="4" fill="hold" grpId="3" nodeType="click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500" fill="hold"/>
                                        <p:tgtEl>
                                          <p:spTgt spid="8"/>
                                        </p:tgtEl>
                                        <p:attrNameLst>
                                          <p:attrName>ppt_x</p:attrName>
                                        </p:attrNameLst>
                                      </p:cBhvr>
                                      <p:tavLst>
                                        <p:tav tm="0">
                                          <p:val>
                                            <p:strVal val="#ppt_x"/>
                                          </p:val>
                                        </p:tav>
                                        <p:tav tm="100000">
                                          <p:val>
                                            <p:strVal val="#ppt_x"/>
                                          </p:val>
                                        </p:tav>
                                      </p:tavLst>
                                    </p:anim>
                                    <p:anim calcmode="lin" valueType="num">
                                      <p:cBhvr additive="base">
                                        <p:cTn id="29"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1"/>
      <p:bldP spid="7" grpId="2"/>
      <p:bldP spid="8" grpId="3"/>
    </p:bldLst>
  </p:timing>
</p:sld>
</file>

<file path=ppt/slides/slide2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6" name="矩形 5"/>
          <p:cNvSpPr/>
          <p:nvPr/>
        </p:nvSpPr>
        <p:spPr>
          <a:xfrm>
            <a:off x="278130" y="266224"/>
            <a:ext cx="8587739" cy="4611529"/>
          </a:xfrm>
          <a:prstGeom prst="rect">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sz="1350"/>
          </a:p>
        </p:txBody>
      </p:sp>
      <p:sp>
        <p:nvSpPr>
          <p:cNvPr id="4" name="文本框 3"/>
          <p:cNvSpPr txBox="1"/>
          <p:nvPr/>
        </p:nvSpPr>
        <p:spPr>
          <a:xfrm>
            <a:off x="517207" y="293846"/>
            <a:ext cx="7890511" cy="1065371"/>
          </a:xfrm>
          <a:prstGeom prst="rect">
            <a:avLst/>
          </a:prstGeom>
          <a:noFill/>
        </p:spPr>
        <p:txBody>
          <a:bodyPr wrap="square" rtlCol="0" anchor="t">
            <a:spAutoFit/>
          </a:bodyPr>
          <a:lstStyle>
            <a:defPPr algn="l" rtl="0" eaLnBrk="1" hangingPunct="0">
              <a:defRPr kumimoji="0" lang="zh-CN"/>
            </a:defPPr>
          </a:lstStyle>
          <a:p>
            <a:pPr>
              <a:lnSpc>
                <a:spcPct val="120000"/>
              </a:lnSpc>
            </a:pPr>
            <a:r>
              <a:rPr lang="en-US" altLang="zh-CN" sz="1800" b="1">
                <a:latin typeface="宋体" panose="02010600030101010101" pitchFamily="2" charset="-122"/>
                <a:ea typeface="宋体" panose="02010600030101010101" pitchFamily="2" charset="-122"/>
                <a:cs typeface="宋体" panose="02010600030101010101" pitchFamily="2" charset="-122"/>
              </a:rPr>
              <a:t>4.</a:t>
            </a:r>
            <a:r>
              <a:rPr lang="zh-CN" altLang="en-US" sz="1800" b="1">
                <a:latin typeface="宋体" panose="02010600030101010101" pitchFamily="2" charset="-122"/>
                <a:ea typeface="宋体" panose="02010600030101010101" pitchFamily="2" charset="-122"/>
                <a:cs typeface="宋体" panose="02010600030101010101" pitchFamily="2" charset="-122"/>
              </a:rPr>
              <a:t>目前，日本多家企业向国外转移，原因是日本的（     ）</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①劳动力价格高  ②环境污染严重  ③人口老龄化    ④国内市场广</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①②③       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②③④    </a:t>
            </a: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  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①②④      </a:t>
            </a: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 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①③④</a:t>
            </a:r>
          </a:p>
        </p:txBody>
      </p:sp>
      <p:sp>
        <p:nvSpPr>
          <p:cNvPr id="9" name="文本框 8"/>
          <p:cNvSpPr txBox="1"/>
          <p:nvPr/>
        </p:nvSpPr>
        <p:spPr>
          <a:xfrm>
            <a:off x="6007417" y="322421"/>
            <a:ext cx="742474" cy="391477"/>
          </a:xfrm>
          <a:prstGeom prst="rect">
            <a:avLst/>
          </a:prstGeom>
          <a:noFill/>
        </p:spPr>
        <p:txBody>
          <a:bodyPr wrap="square" rtlCol="0" anchor="t">
            <a:spAutoFit/>
          </a:bodyPr>
          <a:lstStyle>
            <a:defPPr algn="l" rtl="0" eaLnBrk="1" hangingPunct="0">
              <a:defRPr kumimoji="0" lang="zh-CN"/>
            </a:defPPr>
          </a:lstStyle>
          <a:p>
            <a:r>
              <a:rPr lang="en-US" altLang="zh-CN" sz="2100" b="1">
                <a:solidFill>
                  <a:srgbClr val="FF0000"/>
                </a:solidFill>
              </a:rPr>
              <a:t>A</a:t>
            </a:r>
          </a:p>
        </p:txBody>
      </p:sp>
      <p:sp>
        <p:nvSpPr>
          <p:cNvPr id="10" name="文本框 9"/>
          <p:cNvSpPr txBox="1"/>
          <p:nvPr/>
        </p:nvSpPr>
        <p:spPr>
          <a:xfrm>
            <a:off x="367665" y="1299686"/>
            <a:ext cx="8409146" cy="732949"/>
          </a:xfrm>
          <a:prstGeom prst="rect">
            <a:avLst/>
          </a:prstGeom>
          <a:noFill/>
        </p:spPr>
        <p:txBody>
          <a:bodyPr wrap="square" rtlCol="0" anchor="t">
            <a:spAutoFit/>
          </a:bodyPr>
          <a:lstStyle>
            <a:defPPr algn="l" rtl="0" eaLnBrk="1" hangingPunct="0">
              <a:defRPr kumimoji="0" lang="zh-CN"/>
            </a:defPPr>
          </a:lstStyle>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（2020·临沂）中缅山水相连，“胞波感情重，江水溯源长”。下图为缅甸地形图，据此完成</a:t>
            </a:r>
            <a:r>
              <a:rPr lang="en-US" altLang="zh-CN" sz="1800" b="1">
                <a:latin typeface="宋体" panose="02010600030101010101" pitchFamily="2" charset="-122"/>
                <a:ea typeface="宋体" panose="02010600030101010101" pitchFamily="2" charset="-122"/>
                <a:cs typeface="宋体" panose="02010600030101010101" pitchFamily="2" charset="-122"/>
              </a:rPr>
              <a:t>5</a:t>
            </a:r>
            <a:r>
              <a:rPr lang="zh-CN" altLang="en-US" sz="1800" b="1">
                <a:latin typeface="宋体" panose="02010600030101010101" pitchFamily="2" charset="-122"/>
                <a:ea typeface="宋体" panose="02010600030101010101" pitchFamily="2" charset="-122"/>
                <a:cs typeface="宋体" panose="02010600030101010101" pitchFamily="2" charset="-122"/>
              </a:rPr>
              <a:t>～</a:t>
            </a:r>
            <a:r>
              <a:rPr lang="en-US" altLang="zh-CN" sz="1800" b="1">
                <a:latin typeface="宋体" panose="02010600030101010101" pitchFamily="2" charset="-122"/>
                <a:ea typeface="宋体" panose="02010600030101010101" pitchFamily="2" charset="-122"/>
                <a:cs typeface="宋体" panose="02010600030101010101" pitchFamily="2" charset="-122"/>
              </a:rPr>
              <a:t>6</a:t>
            </a:r>
            <a:r>
              <a:rPr lang="zh-CN" altLang="en-US" sz="1800" b="1">
                <a:latin typeface="宋体" panose="02010600030101010101" pitchFamily="2" charset="-122"/>
                <a:ea typeface="宋体" panose="02010600030101010101" pitchFamily="2" charset="-122"/>
                <a:cs typeface="宋体" panose="02010600030101010101" pitchFamily="2" charset="-122"/>
              </a:rPr>
              <a:t>题。</a:t>
            </a:r>
          </a:p>
        </p:txBody>
      </p:sp>
      <p:sp>
        <p:nvSpPr>
          <p:cNvPr id="11" name="文本框 10"/>
          <p:cNvSpPr txBox="1"/>
          <p:nvPr/>
        </p:nvSpPr>
        <p:spPr>
          <a:xfrm>
            <a:off x="517208" y="2032635"/>
            <a:ext cx="4812982" cy="2394585"/>
          </a:xfrm>
          <a:prstGeom prst="rect">
            <a:avLst/>
          </a:prstGeom>
          <a:noFill/>
        </p:spPr>
        <p:txBody>
          <a:bodyPr wrap="square" rtlCol="0" anchor="t">
            <a:spAutoFit/>
          </a:bodyPr>
          <a:lstStyle>
            <a:defPPr algn="l" rtl="0" eaLnBrk="1" hangingPunct="0">
              <a:defRPr kumimoji="0" lang="zh-CN"/>
            </a:defPPr>
          </a:lstStyle>
          <a:p>
            <a:pPr>
              <a:lnSpc>
                <a:spcPct val="120000"/>
              </a:lnSpc>
            </a:pPr>
            <a:r>
              <a:rPr lang="en-US" altLang="zh-CN" sz="1800" b="1">
                <a:latin typeface="宋体" panose="02010600030101010101" pitchFamily="2" charset="-122"/>
                <a:ea typeface="宋体" panose="02010600030101010101" pitchFamily="2" charset="-122"/>
                <a:cs typeface="宋体" panose="02010600030101010101" pitchFamily="2" charset="-122"/>
              </a:rPr>
              <a:t>5.</a:t>
            </a:r>
            <a:r>
              <a:rPr lang="zh-CN" altLang="en-US" sz="1800" b="1">
                <a:latin typeface="宋体" panose="02010600030101010101" pitchFamily="2" charset="-122"/>
                <a:ea typeface="宋体" panose="02010600030101010101" pitchFamily="2" charset="-122"/>
                <a:cs typeface="宋体" panose="02010600030101010101" pitchFamily="2" charset="-122"/>
              </a:rPr>
              <a:t>缅甸地势特点是（    ）</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北高南低             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南高北低</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中间高四周低         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东高西低</a:t>
            </a:r>
          </a:p>
          <a:p>
            <a:pPr>
              <a:lnSpc>
                <a:spcPct val="120000"/>
              </a:lnSpc>
            </a:pPr>
            <a:r>
              <a:rPr lang="en-US" altLang="zh-CN" sz="1800" b="1">
                <a:latin typeface="宋体" panose="02010600030101010101" pitchFamily="2" charset="-122"/>
                <a:ea typeface="宋体" panose="02010600030101010101" pitchFamily="2" charset="-122"/>
                <a:cs typeface="宋体" panose="02010600030101010101" pitchFamily="2" charset="-122"/>
              </a:rPr>
              <a:t>6.</a:t>
            </a:r>
            <a:r>
              <a:rPr lang="zh-CN" altLang="en-US" sz="1800" b="1">
                <a:latin typeface="宋体" panose="02010600030101010101" pitchFamily="2" charset="-122"/>
                <a:ea typeface="宋体" panose="02010600030101010101" pitchFamily="2" charset="-122"/>
                <a:cs typeface="宋体" panose="02010600030101010101" pitchFamily="2" charset="-122"/>
              </a:rPr>
              <a:t>中国是缅甸第一大贸易伙伴。下列贸易商品不可能来自缅甸的是（  </a:t>
            </a: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稻米        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热带水果   </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小麦     </a:t>
            </a: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  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稀土、锡矿</a:t>
            </a:r>
          </a:p>
        </p:txBody>
      </p:sp>
      <p:pic>
        <p:nvPicPr>
          <p:cNvPr id="12" name="图片 11" descr="截图20210209120032"/>
          <p:cNvPicPr>
            <a:picLocks noChangeAspect="1"/>
          </p:cNvPicPr>
          <p:nvPr/>
        </p:nvPicPr>
        <p:blipFill>
          <a:blip r:embed="rId2"/>
          <a:stretch>
            <a:fillRect/>
          </a:stretch>
        </p:blipFill>
        <p:spPr>
          <a:xfrm>
            <a:off x="5651183" y="1681639"/>
            <a:ext cx="1979295" cy="3314224"/>
          </a:xfrm>
          <a:prstGeom prst="rect">
            <a:avLst/>
          </a:prstGeom>
        </p:spPr>
      </p:pic>
      <p:sp>
        <p:nvSpPr>
          <p:cNvPr id="13" name="文本框 12"/>
          <p:cNvSpPr txBox="1"/>
          <p:nvPr/>
        </p:nvSpPr>
        <p:spPr>
          <a:xfrm>
            <a:off x="2670810" y="2086928"/>
            <a:ext cx="742474" cy="391477"/>
          </a:xfrm>
          <a:prstGeom prst="rect">
            <a:avLst/>
          </a:prstGeom>
          <a:noFill/>
        </p:spPr>
        <p:txBody>
          <a:bodyPr wrap="square" rtlCol="0" anchor="t">
            <a:spAutoFit/>
          </a:bodyPr>
          <a:lstStyle>
            <a:defPPr algn="l" rtl="0" eaLnBrk="1" hangingPunct="0">
              <a:defRPr kumimoji="0" lang="zh-CN"/>
            </a:defPPr>
          </a:lstStyle>
          <a:p>
            <a:r>
              <a:rPr lang="en-US" altLang="zh-CN" sz="2100" b="1">
                <a:solidFill>
                  <a:srgbClr val="FF0000"/>
                </a:solidFill>
              </a:rPr>
              <a:t>A</a:t>
            </a:r>
          </a:p>
        </p:txBody>
      </p:sp>
      <p:sp>
        <p:nvSpPr>
          <p:cNvPr id="14" name="文本框 13"/>
          <p:cNvSpPr txBox="1"/>
          <p:nvPr/>
        </p:nvSpPr>
        <p:spPr>
          <a:xfrm>
            <a:off x="2956084" y="3357562"/>
            <a:ext cx="742474" cy="391477"/>
          </a:xfrm>
          <a:prstGeom prst="rect">
            <a:avLst/>
          </a:prstGeom>
          <a:noFill/>
        </p:spPr>
        <p:txBody>
          <a:bodyPr wrap="square" rtlCol="0" anchor="t">
            <a:spAutoFit/>
          </a:bodyPr>
          <a:lstStyle>
            <a:defPPr algn="l" rtl="0" eaLnBrk="1" hangingPunct="0">
              <a:defRPr kumimoji="0" lang="zh-CN"/>
            </a:defPPr>
          </a:lstStyle>
          <a:p>
            <a:r>
              <a:rPr lang="en-US" altLang="zh-CN" sz="2100" b="1">
                <a:solidFill>
                  <a:srgbClr val="FF0000"/>
                </a:solidFill>
              </a:rPr>
              <a:t>C</a:t>
            </a: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2" presetClass="entr" presetSubtype="4" fill="hold" grpId="1" nodeType="click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additive="base">
                                        <p:cTn id="14" dur="500" fill="hold"/>
                                        <p:tgtEl>
                                          <p:spTgt spid="13"/>
                                        </p:tgtEl>
                                        <p:attrNameLst>
                                          <p:attrName>ppt_x</p:attrName>
                                        </p:attrNameLst>
                                      </p:cBhvr>
                                      <p:tavLst>
                                        <p:tav tm="0">
                                          <p:val>
                                            <p:strVal val="#ppt_x"/>
                                          </p:val>
                                        </p:tav>
                                        <p:tav tm="100000">
                                          <p:val>
                                            <p:strVal val="#ppt_x"/>
                                          </p:val>
                                        </p:tav>
                                      </p:tavLst>
                                    </p:anim>
                                    <p:anim calcmode="lin" valueType="num">
                                      <p:cBhvr additive="base">
                                        <p:cTn id="15"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indefinite"/>
                            </p:stCondLst>
                          </p:cTn>
                        </p:par>
                        <p:par>
                          <p:cTn id="18" fill="hold" nodeType="afterGroup">
                            <p:stCondLst>
                              <p:cond delay="0"/>
                            </p:stCondLst>
                            <p:childTnLst>
                              <p:par>
                                <p:cTn id="19" presetID="2" presetClass="entr" presetSubtype="4" fill="hold" grpId="2"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ppt_x"/>
                                          </p:val>
                                        </p:tav>
                                        <p:tav tm="100000">
                                          <p:val>
                                            <p:strVal val="#ppt_x"/>
                                          </p:val>
                                        </p:tav>
                                      </p:tavLst>
                                    </p:anim>
                                    <p:anim calcmode="lin" valueType="num">
                                      <p:cBhvr additive="base">
                                        <p:cTn id="2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1"/>
      <p:bldP spid="14" grpId="2"/>
    </p:bldLst>
  </p:timing>
</p:sld>
</file>

<file path=ppt/slides/slide2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6" name="矩形 5"/>
          <p:cNvSpPr/>
          <p:nvPr/>
        </p:nvSpPr>
        <p:spPr>
          <a:xfrm>
            <a:off x="278130" y="266224"/>
            <a:ext cx="8587739" cy="4611529"/>
          </a:xfrm>
          <a:prstGeom prst="rect">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sz="1350"/>
          </a:p>
        </p:txBody>
      </p:sp>
      <p:sp>
        <p:nvSpPr>
          <p:cNvPr id="3" name="矩形 2"/>
          <p:cNvSpPr/>
          <p:nvPr/>
        </p:nvSpPr>
        <p:spPr>
          <a:xfrm>
            <a:off x="278606" y="265748"/>
            <a:ext cx="8587739" cy="4611529"/>
          </a:xfrm>
          <a:prstGeom prst="rect">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lgn="l" rtl="0" eaLnBrk="1" hangingPunct="0">
              <a:defRPr kumimoji="0" lang="zh-CN"/>
            </a:defPPr>
            <a:lvl1pPr marL="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1pPr>
            <a:lvl2pPr marL="3429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2pPr>
            <a:lvl3pPr marL="6858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3pPr>
            <a:lvl4pPr marL="10287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4pPr>
            <a:lvl5pPr marL="13716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5pPr>
            <a:lvl6pPr marL="17145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6pPr>
            <a:lvl7pPr marL="20574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7pPr>
            <a:lvl8pPr marL="24003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8pPr>
            <a:lvl9pPr marL="2743200" marR="0" indent="0" algn="l" defTabSz="685800" rtl="0" eaLnBrk="1" fontAlgn="auto" latinLnBrk="0" hangingPunct="1">
              <a:lnSpc>
                <a:spcPct val="100000"/>
              </a:lnSpc>
              <a:spcBef>
                <a:spcPct val="0"/>
              </a:spcBef>
              <a:spcAft>
                <a:spcPct val="0"/>
              </a:spcAft>
              <a:buClrTx/>
              <a:buSzTx/>
              <a:buFontTx/>
              <a:buNone/>
              <a:defRPr kumimoji="0" sz="1350" b="0" i="0" u="none" strike="noStrike" kern="1200" cap="none" spc="0" normalizeH="0" baseline="0" noProof="0">
                <a:solidFill>
                  <a:schemeClr val="lt1"/>
                </a:solidFill>
                <a:uLnTx/>
                <a:uFillTx/>
                <a:latin typeface="Arial"/>
                <a:ea typeface="微软雅黑"/>
                <a:cs typeface="Arial"/>
                <a:sym typeface="Wingdings"/>
              </a:defRPr>
            </a:lvl9pPr>
          </a:lstStyle>
          <a:p>
            <a:pPr algn="ctr"/>
            <a:endParaRPr lang="zh-CN" altLang="en-US" sz="1350"/>
          </a:p>
        </p:txBody>
      </p:sp>
      <p:sp>
        <p:nvSpPr>
          <p:cNvPr id="8" name="文本框 7"/>
          <p:cNvSpPr txBox="1"/>
          <p:nvPr/>
        </p:nvSpPr>
        <p:spPr>
          <a:xfrm>
            <a:off x="482918" y="484823"/>
            <a:ext cx="8383429" cy="4025265"/>
          </a:xfrm>
          <a:prstGeom prst="rect">
            <a:avLst/>
          </a:prstGeom>
          <a:noFill/>
        </p:spPr>
        <p:txBody>
          <a:bodyPr wrap="square" rtlCol="0" anchor="t">
            <a:spAutoFit/>
          </a:bodyPr>
          <a:lstStyle>
            <a:defPPr algn="l" rtl="0" eaLnBrk="1" hangingPunct="0">
              <a:defRPr kumimoji="0" lang="zh-CN"/>
            </a:defPPr>
          </a:lstStyle>
          <a:p>
            <a:pPr>
              <a:lnSpc>
                <a:spcPct val="130000"/>
              </a:lnSpc>
            </a:pP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在印度，洋葱有“国民蔬菜”之称。印度是世界上洋葱生产和出口大国，每年6月和9月是其重要的洋葱收获季。2020年6月印度的降水量比正常年份低33%，9月又出现25年来最强降水，导致洋葱产量大减。据此，完成</a:t>
            </a:r>
            <a:r>
              <a:rPr lang="en-US" altLang="zh-CN" sz="1800" b="1">
                <a:latin typeface="宋体" panose="02010600030101010101" pitchFamily="2" charset="-122"/>
                <a:ea typeface="宋体" panose="02010600030101010101" pitchFamily="2" charset="-122"/>
                <a:cs typeface="宋体" panose="02010600030101010101" pitchFamily="2" charset="-122"/>
              </a:rPr>
              <a:t>7</a:t>
            </a:r>
            <a:r>
              <a:rPr lang="zh-CN" altLang="en-US" sz="1800" b="1">
                <a:latin typeface="宋体" panose="02010600030101010101" pitchFamily="2" charset="-122"/>
                <a:ea typeface="宋体" panose="02010600030101010101" pitchFamily="2" charset="-122"/>
                <a:cs typeface="宋体" panose="02010600030101010101" pitchFamily="2" charset="-122"/>
              </a:rPr>
              <a:t>～</a:t>
            </a:r>
            <a:r>
              <a:rPr lang="en-US" altLang="zh-CN" sz="1800" b="1">
                <a:latin typeface="宋体" panose="02010600030101010101" pitchFamily="2" charset="-122"/>
                <a:ea typeface="宋体" panose="02010600030101010101" pitchFamily="2" charset="-122"/>
                <a:cs typeface="宋体" panose="02010600030101010101" pitchFamily="2" charset="-122"/>
              </a:rPr>
              <a:t>8</a:t>
            </a:r>
            <a:r>
              <a:rPr lang="zh-CN" altLang="en-US" sz="1800" b="1">
                <a:latin typeface="宋体" panose="02010600030101010101" pitchFamily="2" charset="-122"/>
                <a:ea typeface="宋体" panose="02010600030101010101" pitchFamily="2" charset="-122"/>
                <a:cs typeface="宋体" panose="02010600030101010101" pitchFamily="2" charset="-122"/>
              </a:rPr>
              <a:t>题。</a:t>
            </a:r>
          </a:p>
          <a:p>
            <a:pPr>
              <a:lnSpc>
                <a:spcPct val="130000"/>
              </a:lnSpc>
            </a:pPr>
            <a:r>
              <a:rPr lang="en-US" altLang="zh-CN" sz="1800" b="1">
                <a:latin typeface="宋体" panose="02010600030101010101" pitchFamily="2" charset="-122"/>
                <a:ea typeface="宋体" panose="02010600030101010101" pitchFamily="2" charset="-122"/>
                <a:cs typeface="宋体" panose="02010600030101010101" pitchFamily="2" charset="-122"/>
              </a:rPr>
              <a:t>7.</a:t>
            </a:r>
            <a:r>
              <a:rPr lang="zh-CN" altLang="en-US" sz="1800" b="1">
                <a:latin typeface="宋体" panose="02010600030101010101" pitchFamily="2" charset="-122"/>
                <a:ea typeface="宋体" panose="02010600030101010101" pitchFamily="2" charset="-122"/>
                <a:cs typeface="宋体" panose="02010600030101010101" pitchFamily="2" charset="-122"/>
              </a:rPr>
              <a:t>洋葱成为印度的“国民蔬菜”，原因可能是（    ）</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①气候寒冷，洋葱有御寒功效   ②受饮食习惯影响，民众喜食洋葱  </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③气候炎热，洋葱可增强食欲   ④洋葱易种植又高产，价格低廉</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①②③                   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①②④</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①③④                   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②③④</a:t>
            </a:r>
          </a:p>
          <a:p>
            <a:pPr>
              <a:lnSpc>
                <a:spcPct val="130000"/>
              </a:lnSpc>
            </a:pPr>
            <a:r>
              <a:rPr lang="en-US" altLang="zh-CN" sz="1800" b="1">
                <a:latin typeface="宋体" panose="02010600030101010101" pitchFamily="2" charset="-122"/>
                <a:ea typeface="宋体" panose="02010600030101010101" pitchFamily="2" charset="-122"/>
                <a:cs typeface="宋体" panose="02010600030101010101" pitchFamily="2" charset="-122"/>
              </a:rPr>
              <a:t>8.</a:t>
            </a:r>
            <a:r>
              <a:rPr lang="zh-CN" altLang="en-US" sz="1800" b="1">
                <a:latin typeface="宋体" panose="02010600030101010101" pitchFamily="2" charset="-122"/>
                <a:ea typeface="宋体" panose="02010600030101010101" pitchFamily="2" charset="-122"/>
                <a:cs typeface="宋体" panose="02010600030101010101" pitchFamily="2" charset="-122"/>
              </a:rPr>
              <a:t> 2020年印度洋葱产量大减的主要原因是（    ）</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饮食习惯改变        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西南季风不稳定</a:t>
            </a:r>
          </a:p>
          <a:p>
            <a:pPr>
              <a:lnSpc>
                <a:spcPct val="130000"/>
              </a:lnSpc>
            </a:pPr>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种植面积减少        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市场需求减小</a:t>
            </a:r>
          </a:p>
        </p:txBody>
      </p:sp>
      <p:sp>
        <p:nvSpPr>
          <p:cNvPr id="11" name="文本框 10"/>
          <p:cNvSpPr txBox="1"/>
          <p:nvPr/>
        </p:nvSpPr>
        <p:spPr>
          <a:xfrm>
            <a:off x="5414010" y="1533525"/>
            <a:ext cx="940594" cy="455771"/>
          </a:xfrm>
          <a:prstGeom prst="rect">
            <a:avLst/>
          </a:prstGeom>
          <a:noFill/>
        </p:spPr>
        <p:txBody>
          <a:bodyPr wrap="square" rtlCol="0" anchor="t">
            <a:spAutoFit/>
          </a:bodyPr>
          <a:lstStyle>
            <a:defPPr algn="l" rtl="0" eaLnBrk="1" hangingPunct="0">
              <a:defRPr kumimoji="0" lang="zh-CN"/>
            </a:defPPr>
          </a:lstStyle>
          <a:p>
            <a:pPr>
              <a:lnSpc>
                <a:spcPct val="120000"/>
              </a:lnSpc>
            </a:pPr>
            <a:r>
              <a:rPr lang="en-US" altLang="zh-CN" sz="2100" b="1">
                <a:solidFill>
                  <a:srgbClr val="FF0000"/>
                </a:solidFill>
                <a:latin typeface="微软雅黑" panose="020b0503020204020204" pitchFamily="34" charset="-122"/>
                <a:ea typeface="微软雅黑" panose="020b0503020204020204" pitchFamily="34" charset="-122"/>
              </a:rPr>
              <a:t>D</a:t>
            </a:r>
          </a:p>
        </p:txBody>
      </p:sp>
      <p:sp>
        <p:nvSpPr>
          <p:cNvPr id="12" name="文本框 11"/>
          <p:cNvSpPr txBox="1"/>
          <p:nvPr/>
        </p:nvSpPr>
        <p:spPr>
          <a:xfrm>
            <a:off x="5153025" y="3326606"/>
            <a:ext cx="940594" cy="455771"/>
          </a:xfrm>
          <a:prstGeom prst="rect">
            <a:avLst/>
          </a:prstGeom>
          <a:noFill/>
        </p:spPr>
        <p:txBody>
          <a:bodyPr wrap="square" rtlCol="0" anchor="t">
            <a:spAutoFit/>
          </a:bodyPr>
          <a:lstStyle>
            <a:defPPr algn="l" rtl="0" eaLnBrk="1" hangingPunct="0">
              <a:defRPr kumimoji="0" lang="zh-CN"/>
            </a:defPPr>
          </a:lstStyle>
          <a:p>
            <a:pPr>
              <a:lnSpc>
                <a:spcPct val="120000"/>
              </a:lnSpc>
            </a:pPr>
            <a:r>
              <a:rPr lang="zh-CN" altLang="en-US" sz="2100" b="1">
                <a:solidFill>
                  <a:srgbClr val="FF0000"/>
                </a:solidFill>
                <a:latin typeface="微软雅黑" panose="020b0503020204020204" pitchFamily="34" charset="-122"/>
                <a:ea typeface="微软雅黑" panose="020b0503020204020204" pitchFamily="34" charset="-122"/>
              </a:rPr>
              <a:t>B</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2" presetClass="entr" presetSubtype="4" fill="hold" grpId="1" nodeType="click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500" fill="hold"/>
                                        <p:tgtEl>
                                          <p:spTgt spid="12"/>
                                        </p:tgtEl>
                                        <p:attrNameLst>
                                          <p:attrName>ppt_x</p:attrName>
                                        </p:attrNameLst>
                                      </p:cBhvr>
                                      <p:tavLst>
                                        <p:tav tm="0">
                                          <p:val>
                                            <p:strVal val="#ppt_x"/>
                                          </p:val>
                                        </p:tav>
                                        <p:tav tm="100000">
                                          <p:val>
                                            <p:strVal val="#ppt_x"/>
                                          </p:val>
                                        </p:tav>
                                      </p:tavLst>
                                    </p:anim>
                                    <p:anim calcmode="lin" valueType="num">
                                      <p:cBhvr additive="base">
                                        <p:cTn id="1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1"/>
    </p:bldLst>
  </p:timing>
</p:sld>
</file>

<file path=ppt/slides/slide3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498634" y="336709"/>
            <a:ext cx="8388668" cy="345281"/>
          </a:xfrm>
          <a:prstGeom prst="rect">
            <a:avLst/>
          </a:prstGeom>
          <a:noFill/>
        </p:spPr>
        <p:txBody>
          <a:bodyPr wrap="square" rtlCol="0" anchor="t">
            <a:spAutoFit/>
          </a:bodyPr>
          <a:lstStyle>
            <a:defPPr algn="l" rtl="0" eaLnBrk="1" hangingPunct="0">
              <a:defRPr kumimoji="0" lang="zh-CN"/>
            </a:defPPr>
          </a:lstStyle>
          <a:p>
            <a:r>
              <a:rPr lang="zh-CN" altLang="en-US" sz="1800" b="1">
                <a:latin typeface="宋体" panose="02010600030101010101" pitchFamily="2" charset="-122"/>
                <a:ea typeface="宋体" panose="02010600030101010101" pitchFamily="2" charset="-122"/>
                <a:cs typeface="宋体" panose="02010600030101010101" pitchFamily="2" charset="-122"/>
              </a:rPr>
              <a:t>读俄罗斯交通及城市分布示意图，完成</a:t>
            </a:r>
            <a:r>
              <a:rPr lang="en-US" altLang="zh-CN" sz="1800" b="1">
                <a:latin typeface="宋体" panose="02010600030101010101" pitchFamily="2" charset="-122"/>
                <a:ea typeface="宋体" panose="02010600030101010101" pitchFamily="2" charset="-122"/>
                <a:cs typeface="宋体" panose="02010600030101010101" pitchFamily="2" charset="-122"/>
              </a:rPr>
              <a:t>9</a:t>
            </a:r>
            <a:r>
              <a:rPr lang="zh-CN" altLang="en-US" sz="1800" b="1">
                <a:latin typeface="宋体" panose="02010600030101010101" pitchFamily="2" charset="-122"/>
                <a:ea typeface="宋体" panose="02010600030101010101" pitchFamily="2" charset="-122"/>
                <a:cs typeface="宋体" panose="02010600030101010101" pitchFamily="2" charset="-122"/>
              </a:rPr>
              <a:t>～1</a:t>
            </a:r>
            <a:r>
              <a:rPr lang="en-US" altLang="zh-CN" sz="1800" b="1">
                <a:latin typeface="宋体" panose="02010600030101010101" pitchFamily="2" charset="-122"/>
                <a:ea typeface="宋体" panose="02010600030101010101" pitchFamily="2" charset="-122"/>
                <a:cs typeface="宋体" panose="02010600030101010101" pitchFamily="2" charset="-122"/>
              </a:rPr>
              <a:t>0</a:t>
            </a:r>
            <a:r>
              <a:rPr lang="zh-CN" altLang="en-US" sz="1800" b="1">
                <a:latin typeface="宋体" panose="02010600030101010101" pitchFamily="2" charset="-122"/>
                <a:ea typeface="宋体" panose="02010600030101010101" pitchFamily="2" charset="-122"/>
                <a:cs typeface="宋体" panose="02010600030101010101" pitchFamily="2" charset="-122"/>
              </a:rPr>
              <a:t>题。</a:t>
            </a:r>
          </a:p>
        </p:txBody>
      </p:sp>
      <p:sp>
        <p:nvSpPr>
          <p:cNvPr id="4" name="文本框 3"/>
          <p:cNvSpPr txBox="1"/>
          <p:nvPr/>
        </p:nvSpPr>
        <p:spPr>
          <a:xfrm>
            <a:off x="448628" y="653415"/>
            <a:ext cx="8588217" cy="3946684"/>
          </a:xfrm>
          <a:prstGeom prst="rect">
            <a:avLst/>
          </a:prstGeom>
          <a:noFill/>
        </p:spPr>
        <p:txBody>
          <a:bodyPr wrap="square" rtlCol="0" anchor="t">
            <a:spAutoFit/>
          </a:bodyPr>
          <a:lstStyle>
            <a:defPPr algn="l" rtl="0" eaLnBrk="1" hangingPunct="0">
              <a:defRPr kumimoji="0" lang="zh-CN"/>
            </a:defPPr>
          </a:lstStyle>
          <a:p>
            <a:r>
              <a:rPr lang="en-US" altLang="zh-CN" sz="1800" b="1">
                <a:latin typeface="宋体" panose="02010600030101010101" pitchFamily="2" charset="-122"/>
                <a:ea typeface="宋体" panose="02010600030101010101" pitchFamily="2" charset="-122"/>
                <a:cs typeface="宋体" panose="02010600030101010101" pitchFamily="2" charset="-122"/>
              </a:rPr>
              <a:t>9.</a:t>
            </a:r>
            <a:r>
              <a:rPr lang="zh-CN" altLang="en-US" sz="1800" b="1">
                <a:latin typeface="宋体" panose="02010600030101010101" pitchFamily="2" charset="-122"/>
                <a:ea typeface="宋体" panose="02010600030101010101" pitchFamily="2" charset="-122"/>
                <a:cs typeface="宋体" panose="02010600030101010101" pitchFamily="2" charset="-122"/>
              </a:rPr>
              <a:t>有关俄罗斯交通运输特点说法正确的是（     ）</a:t>
            </a:r>
          </a:p>
          <a:p>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河流众多，河运发达                        </a:t>
            </a:r>
          </a:p>
          <a:p>
            <a:r>
              <a:rPr lang="zh-CN" altLang="en-US" sz="1800" b="1">
                <a:latin typeface="宋体" panose="02010600030101010101" pitchFamily="2" charset="-122"/>
                <a:ea typeface="宋体" panose="02010600030101010101" pitchFamily="2" charset="-122"/>
                <a:cs typeface="宋体" panose="02010600030101010101" pitchFamily="2" charset="-122"/>
              </a:rPr>
              <a:t>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海岸线长，海运发达</a:t>
            </a:r>
          </a:p>
          <a:p>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亚洲部分铁路网稠密          </a:t>
            </a:r>
          </a:p>
          <a:p>
            <a:r>
              <a:rPr lang="zh-CN" altLang="en-US" sz="1800" b="1">
                <a:latin typeface="宋体" panose="02010600030101010101" pitchFamily="2" charset="-122"/>
                <a:ea typeface="宋体" panose="02010600030101010101" pitchFamily="2" charset="-122"/>
                <a:cs typeface="宋体" panose="02010600030101010101" pitchFamily="2" charset="-122"/>
              </a:rPr>
              <a:t>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摩尔曼斯克是不冻港</a:t>
            </a:r>
          </a:p>
          <a:p>
            <a:r>
              <a:rPr lang="zh-CN" altLang="en-US" sz="1800" b="1">
                <a:latin typeface="宋体" panose="02010600030101010101" pitchFamily="2" charset="-122"/>
                <a:ea typeface="宋体" panose="02010600030101010101" pitchFamily="2" charset="-122"/>
                <a:cs typeface="宋体" panose="02010600030101010101" pitchFamily="2" charset="-122"/>
              </a:rPr>
              <a:t>1</a:t>
            </a:r>
            <a:r>
              <a:rPr lang="en-US" altLang="zh-CN" sz="1800" b="1">
                <a:latin typeface="宋体" panose="02010600030101010101" pitchFamily="2" charset="-122"/>
                <a:ea typeface="宋体" panose="02010600030101010101" pitchFamily="2" charset="-122"/>
                <a:cs typeface="宋体" panose="02010600030101010101" pitchFamily="2" charset="-122"/>
              </a:rPr>
              <a:t>0.</a:t>
            </a:r>
            <a:r>
              <a:rPr lang="zh-CN" altLang="en-US" sz="1800" b="1">
                <a:latin typeface="宋体" panose="02010600030101010101" pitchFamily="2" charset="-122"/>
                <a:ea typeface="宋体" panose="02010600030101010101" pitchFamily="2" charset="-122"/>
                <a:cs typeface="宋体" panose="02010600030101010101" pitchFamily="2" charset="-122"/>
              </a:rPr>
              <a:t>有关俄罗斯东北部因纽特人传统生活习俗，</a:t>
            </a:r>
          </a:p>
          <a:p>
            <a:r>
              <a:rPr lang="zh-CN" altLang="en-US" sz="1800" b="1">
                <a:latin typeface="宋体" panose="02010600030101010101" pitchFamily="2" charset="-122"/>
                <a:ea typeface="宋体" panose="02010600030101010101" pitchFamily="2" charset="-122"/>
                <a:cs typeface="宋体" panose="02010600030101010101" pitchFamily="2" charset="-122"/>
              </a:rPr>
              <a:t>说法错误的是（    ）</a:t>
            </a:r>
          </a:p>
          <a:p>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主食米饭       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狗拉雪橇          </a:t>
            </a:r>
          </a:p>
          <a:p>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捕鱼为生       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居住冰屋</a:t>
            </a:r>
          </a:p>
          <a:p>
            <a:r>
              <a:rPr lang="en-US" altLang="zh-CN" sz="1800" b="1">
                <a:latin typeface="宋体" panose="02010600030101010101" pitchFamily="2" charset="-122"/>
                <a:ea typeface="宋体" panose="02010600030101010101" pitchFamily="2" charset="-122"/>
                <a:cs typeface="宋体" panose="02010600030101010101" pitchFamily="2" charset="-122"/>
              </a:rPr>
              <a:t>11.</a:t>
            </a:r>
            <a:r>
              <a:rPr lang="zh-CN" altLang="en-US" sz="1800" b="1">
                <a:latin typeface="宋体" panose="02010600030101010101" pitchFamily="2" charset="-122"/>
                <a:ea typeface="宋体" panose="02010600030101010101" pitchFamily="2" charset="-122"/>
                <a:cs typeface="宋体" panose="02010600030101010101" pitchFamily="2" charset="-122"/>
              </a:rPr>
              <a:t>小明的爸爸从国外回来，他对该国是这样描述的“这是一个地跨两大洲的国家，大部分地区地形平坦、冬季严寒而漫长，夏季凉爽而短促，能源、冶金、机械、航空航天、核工业等部门占突出地位，消费品制造业薄弱。请你帮小明判断这个国家是（    ）</a:t>
            </a:r>
          </a:p>
          <a:p>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日本           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美国         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俄罗斯          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埃及</a:t>
            </a:r>
          </a:p>
        </p:txBody>
      </p:sp>
      <p:sp>
        <p:nvSpPr>
          <p:cNvPr id="5" name="文本框 4"/>
          <p:cNvSpPr txBox="1"/>
          <p:nvPr/>
        </p:nvSpPr>
        <p:spPr>
          <a:xfrm>
            <a:off x="4965382" y="601980"/>
            <a:ext cx="742474" cy="391477"/>
          </a:xfrm>
          <a:prstGeom prst="rect">
            <a:avLst/>
          </a:prstGeom>
          <a:noFill/>
        </p:spPr>
        <p:txBody>
          <a:bodyPr wrap="square" rtlCol="0" anchor="t">
            <a:spAutoFit/>
          </a:bodyPr>
          <a:lstStyle>
            <a:defPPr algn="l" rtl="0" eaLnBrk="1" hangingPunct="0">
              <a:defRPr kumimoji="0" lang="zh-CN"/>
            </a:defPPr>
          </a:lstStyle>
          <a:p>
            <a:r>
              <a:rPr lang="en-US" altLang="zh-CN" sz="2100" b="1">
                <a:solidFill>
                  <a:srgbClr val="FF0000"/>
                </a:solidFill>
              </a:rPr>
              <a:t>D</a:t>
            </a:r>
          </a:p>
        </p:txBody>
      </p:sp>
      <p:sp>
        <p:nvSpPr>
          <p:cNvPr id="7" name="文本框 6"/>
          <p:cNvSpPr txBox="1"/>
          <p:nvPr/>
        </p:nvSpPr>
        <p:spPr>
          <a:xfrm>
            <a:off x="2165985" y="2277427"/>
            <a:ext cx="742474" cy="391477"/>
          </a:xfrm>
          <a:prstGeom prst="rect">
            <a:avLst/>
          </a:prstGeom>
          <a:noFill/>
        </p:spPr>
        <p:txBody>
          <a:bodyPr wrap="square" rtlCol="0" anchor="t">
            <a:spAutoFit/>
          </a:bodyPr>
          <a:lstStyle>
            <a:defPPr algn="l" rtl="0" eaLnBrk="1" hangingPunct="0">
              <a:defRPr kumimoji="0" lang="zh-CN"/>
            </a:defPPr>
          </a:lstStyle>
          <a:p>
            <a:r>
              <a:rPr lang="en-US" altLang="zh-CN" sz="2100" b="1">
                <a:solidFill>
                  <a:srgbClr val="FF0000"/>
                </a:solidFill>
              </a:rPr>
              <a:t>A</a:t>
            </a:r>
          </a:p>
        </p:txBody>
      </p:sp>
      <p:sp>
        <p:nvSpPr>
          <p:cNvPr id="8" name="文本框 7"/>
          <p:cNvSpPr txBox="1"/>
          <p:nvPr/>
        </p:nvSpPr>
        <p:spPr>
          <a:xfrm>
            <a:off x="1060609" y="3919538"/>
            <a:ext cx="742474" cy="391477"/>
          </a:xfrm>
          <a:prstGeom prst="rect">
            <a:avLst/>
          </a:prstGeom>
          <a:noFill/>
        </p:spPr>
        <p:txBody>
          <a:bodyPr wrap="square" rtlCol="0" anchor="t">
            <a:spAutoFit/>
          </a:bodyPr>
          <a:lstStyle>
            <a:defPPr algn="l" rtl="0" eaLnBrk="1" hangingPunct="0">
              <a:defRPr kumimoji="0" lang="zh-CN"/>
            </a:defPPr>
          </a:lstStyle>
          <a:p>
            <a:r>
              <a:rPr lang="en-US" altLang="zh-CN" sz="2100" b="1">
                <a:solidFill>
                  <a:srgbClr val="FF0000"/>
                </a:solidFill>
              </a:rPr>
              <a:t>C</a:t>
            </a:r>
          </a:p>
        </p:txBody>
      </p:sp>
      <p:pic>
        <p:nvPicPr>
          <p:cNvPr id="3" name="图片 2" descr="截图20210209120816"/>
          <p:cNvPicPr>
            <a:picLocks noChangeAspect="1"/>
          </p:cNvPicPr>
          <p:nvPr/>
        </p:nvPicPr>
        <p:blipFill>
          <a:blip r:embed="rId2"/>
          <a:stretch>
            <a:fillRect/>
          </a:stretch>
        </p:blipFill>
        <p:spPr>
          <a:xfrm>
            <a:off x="5069682" y="993458"/>
            <a:ext cx="3746182" cy="2046446"/>
          </a:xfrm>
          <a:prstGeom prst="rect">
            <a:avLst/>
          </a:prstGeom>
        </p:spPr>
      </p:pic>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2" presetClass="entr" presetSubtype="4" fill="hold" grpId="1"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ppt_x"/>
                                          </p:val>
                                        </p:tav>
                                        <p:tav tm="100000">
                                          <p:val>
                                            <p:strVal val="#ppt_x"/>
                                          </p:val>
                                        </p:tav>
                                      </p:tavLst>
                                    </p:anim>
                                    <p:anim calcmode="lin" valueType="num">
                                      <p:cBhvr additive="base">
                                        <p:cTn id="1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indefinite"/>
                            </p:stCondLst>
                          </p:cTn>
                        </p:par>
                        <p:par>
                          <p:cTn id="18" fill="hold" nodeType="afterGroup">
                            <p:stCondLst>
                              <p:cond delay="0"/>
                            </p:stCondLst>
                            <p:childTnLst>
                              <p:par>
                                <p:cTn id="19" presetID="2" presetClass="entr" presetSubtype="4" fill="hold" grpId="2"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1"/>
      <p:bldP spid="8" grpId="2"/>
    </p:bldLst>
  </p:timing>
</p:sld>
</file>

<file path=ppt/slides/slide3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870109" y="290512"/>
            <a:ext cx="6235065" cy="345281"/>
          </a:xfrm>
          <a:prstGeom prst="rect">
            <a:avLst/>
          </a:prstGeom>
          <a:noFill/>
        </p:spPr>
        <p:txBody>
          <a:bodyPr wrap="square" rtlCol="0" anchor="t">
            <a:spAutoFit/>
          </a:bodyPr>
          <a:lstStyle>
            <a:defPPr algn="l" rtl="0" eaLnBrk="1" hangingPunct="0">
              <a:defRPr kumimoji="0" lang="zh-CN"/>
            </a:defPPr>
          </a:lstStyle>
          <a:p>
            <a:r>
              <a:rPr lang="zh-CN" altLang="en-US" sz="1800" b="1">
                <a:latin typeface="宋体" panose="02010600030101010101" pitchFamily="2" charset="-122"/>
                <a:ea typeface="宋体" panose="02010600030101010101" pitchFamily="2" charset="-122"/>
                <a:cs typeface="宋体" panose="02010600030101010101" pitchFamily="2" charset="-122"/>
              </a:rPr>
              <a:t>1</a:t>
            </a:r>
            <a:r>
              <a:rPr lang="en-US" altLang="zh-CN" sz="1800" b="1">
                <a:latin typeface="宋体" panose="02010600030101010101" pitchFamily="2" charset="-122"/>
                <a:ea typeface="宋体" panose="02010600030101010101" pitchFamily="2" charset="-122"/>
                <a:cs typeface="宋体" panose="02010600030101010101" pitchFamily="2" charset="-122"/>
              </a:rPr>
              <a:t>2.</a:t>
            </a:r>
            <a:r>
              <a:rPr lang="zh-CN" altLang="en-US" sz="1800" b="1">
                <a:latin typeface="宋体" panose="02010600030101010101" pitchFamily="2" charset="-122"/>
                <a:ea typeface="宋体" panose="02010600030101010101" pitchFamily="2" charset="-122"/>
                <a:cs typeface="宋体" panose="02010600030101010101" pitchFamily="2" charset="-122"/>
              </a:rPr>
              <a:t>日本是我国一衣带水的邻邦，读图，回答下列问题。</a:t>
            </a:r>
          </a:p>
        </p:txBody>
      </p:sp>
      <p:pic>
        <p:nvPicPr>
          <p:cNvPr id="3" name="图片 2" descr="截图20210209121330"/>
          <p:cNvPicPr>
            <a:picLocks noChangeAspect="1"/>
          </p:cNvPicPr>
          <p:nvPr/>
        </p:nvPicPr>
        <p:blipFill>
          <a:blip r:embed="rId2"/>
          <a:stretch>
            <a:fillRect/>
          </a:stretch>
        </p:blipFill>
        <p:spPr>
          <a:xfrm>
            <a:off x="4976336" y="1149667"/>
            <a:ext cx="4065270" cy="2844165"/>
          </a:xfrm>
          <a:prstGeom prst="rect">
            <a:avLst/>
          </a:prstGeom>
        </p:spPr>
      </p:pic>
      <p:sp>
        <p:nvSpPr>
          <p:cNvPr id="4" name="文本框 3"/>
          <p:cNvSpPr txBox="1"/>
          <p:nvPr/>
        </p:nvSpPr>
        <p:spPr>
          <a:xfrm>
            <a:off x="439579" y="528638"/>
            <a:ext cx="8531543" cy="4388644"/>
          </a:xfrm>
          <a:prstGeom prst="rect">
            <a:avLst/>
          </a:prstGeom>
          <a:noFill/>
        </p:spPr>
        <p:txBody>
          <a:bodyPr wrap="square" rtlCol="0" anchor="t">
            <a:spAutoFit/>
          </a:bodyPr>
          <a:lstStyle>
            <a:defPPr algn="l" rtl="0" eaLnBrk="1" hangingPunct="0">
              <a:defRPr kumimoji="0" lang="zh-CN"/>
            </a:defPPr>
          </a:lstStyle>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（1）图中日本的工业主要分布在</a:t>
            </a:r>
            <a:r>
              <a:rPr lang="zh-CN" altLang="en-US" sz="1800" b="1" u="sng">
                <a:latin typeface="宋体" panose="02010600030101010101" pitchFamily="2" charset="-122"/>
                <a:ea typeface="宋体" panose="02010600030101010101" pitchFamily="2" charset="-122"/>
                <a:cs typeface="宋体" panose="02010600030101010101" pitchFamily="2" charset="-122"/>
              </a:rPr>
              <a:t>         </a:t>
            </a:r>
            <a:r>
              <a:rPr lang="en-US" altLang="zh-CN" sz="1800" b="1" u="sng">
                <a:latin typeface="宋体" panose="02010600030101010101" pitchFamily="2" charset="-122"/>
                <a:ea typeface="宋体" panose="02010600030101010101" pitchFamily="2" charset="-122"/>
                <a:cs typeface="宋体" panose="02010600030101010101" pitchFamily="2" charset="-122"/>
              </a:rPr>
              <a:t>              </a:t>
            </a:r>
            <a:r>
              <a:rPr lang="zh-CN" altLang="en-US" sz="1800" b="1" u="sng">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。近年来，日本加大海外投资，不断地把工厂迁移到国外。</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在日本的外迁企业中，大多是（    ）</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①耗用大量资源的企业  </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②需用大量劳动力的企业</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③高新技术企业   ④污染较重的企业</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①②③    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①②④    </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①③④ </a:t>
            </a: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 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②③④</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（2）日本季风气候显著，夏季盛行</a:t>
            </a:r>
          </a:p>
          <a:p>
            <a:pPr>
              <a:lnSpc>
                <a:spcPct val="120000"/>
              </a:lnSpc>
            </a:pPr>
            <a:r>
              <a:rPr lang="zh-CN" altLang="en-US" sz="1800" b="1"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1800" b="1">
                <a:latin typeface="宋体" panose="02010600030101010101" pitchFamily="2" charset="-122"/>
                <a:ea typeface="宋体" panose="02010600030101010101" pitchFamily="2" charset="-122"/>
                <a:cs typeface="宋体" panose="02010600030101010101" pitchFamily="2" charset="-122"/>
              </a:rPr>
              <a:t>风（填风向）；由于四面环海，</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海洋性特征明显，与亚洲同纬度相比，</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冬季气温较</a:t>
            </a:r>
            <a:r>
              <a:rPr lang="zh-CN" altLang="en-US" sz="1800" b="1"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1800" b="1">
                <a:latin typeface="宋体" panose="02010600030101010101" pitchFamily="2" charset="-122"/>
                <a:ea typeface="宋体" panose="02010600030101010101" pitchFamily="2" charset="-122"/>
                <a:cs typeface="宋体" panose="02010600030101010101" pitchFamily="2" charset="-122"/>
              </a:rPr>
              <a:t>（选填高、低）。</a:t>
            </a:r>
          </a:p>
          <a:p>
            <a:pPr>
              <a:lnSpc>
                <a:spcPct val="120000"/>
              </a:lnSpc>
            </a:pPr>
            <a:r>
              <a:rPr lang="zh-CN" altLang="en-US" sz="1800" b="1">
                <a:latin typeface="宋体" panose="02010600030101010101" pitchFamily="2" charset="-122"/>
                <a:ea typeface="宋体" panose="02010600030101010101" pitchFamily="2" charset="-122"/>
                <a:cs typeface="宋体" panose="02010600030101010101" pitchFamily="2" charset="-122"/>
              </a:rPr>
              <a:t>（3）日本传统民居多采用较轻的木质材料，主要是日本多</a:t>
            </a:r>
            <a:r>
              <a:rPr lang="zh-CN" altLang="en-US" sz="1800" b="1"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1800" b="1">
                <a:latin typeface="宋体" panose="02010600030101010101" pitchFamily="2" charset="-122"/>
                <a:ea typeface="宋体" panose="02010600030101010101" pitchFamily="2" charset="-122"/>
                <a:cs typeface="宋体" panose="02010600030101010101" pitchFamily="2" charset="-122"/>
              </a:rPr>
              <a:t>（地质灾害）。</a:t>
            </a:r>
          </a:p>
        </p:txBody>
      </p:sp>
      <p:sp>
        <p:nvSpPr>
          <p:cNvPr id="100" name="文本框 99"/>
          <p:cNvSpPr txBox="1"/>
          <p:nvPr/>
        </p:nvSpPr>
        <p:spPr>
          <a:xfrm>
            <a:off x="4062412" y="550069"/>
            <a:ext cx="2539841" cy="345281"/>
          </a:xfrm>
          <a:prstGeom prst="rect">
            <a:avLst/>
          </a:prstGeom>
          <a:noFill/>
          <a:ln w="9525">
            <a:noFill/>
          </a:ln>
        </p:spPr>
        <p:txBody>
          <a:bodyPr wrap="square">
            <a:spAutoFit/>
          </a:bodyPr>
          <a:lstStyle>
            <a:defPPr algn="l" rtl="0" eaLnBrk="1" hangingPunct="0">
              <a:defRPr kumimoji="0" lang="zh-CN"/>
            </a:defPPr>
          </a:lstStyle>
          <a:p>
            <a:pPr indent="0"/>
            <a:r>
              <a:rPr lang="zh-CN" sz="1800" b="1">
                <a:solidFill>
                  <a:srgbClr val="FF0000"/>
                </a:solidFill>
                <a:ea typeface="宋体" panose="02010600030101010101" pitchFamily="2" charset="-122"/>
              </a:rPr>
              <a:t>太平洋沿岸和濑户内海</a:t>
            </a:r>
            <a:endParaRPr lang="zh-CN" altLang="en-US" sz="1800" b="1">
              <a:solidFill>
                <a:srgbClr val="FF0000"/>
              </a:solidFill>
              <a:ea typeface="宋体" panose="02010600030101010101" pitchFamily="2" charset="-122"/>
            </a:endParaRPr>
          </a:p>
        </p:txBody>
      </p:sp>
      <p:sp>
        <p:nvSpPr>
          <p:cNvPr id="5" name="文本框 4"/>
          <p:cNvSpPr txBox="1"/>
          <p:nvPr/>
        </p:nvSpPr>
        <p:spPr>
          <a:xfrm>
            <a:off x="3827621" y="1235392"/>
            <a:ext cx="497681" cy="391477"/>
          </a:xfrm>
          <a:prstGeom prst="rect">
            <a:avLst/>
          </a:prstGeom>
          <a:noFill/>
          <a:ln w="9525">
            <a:noFill/>
          </a:ln>
        </p:spPr>
        <p:txBody>
          <a:bodyPr wrap="square">
            <a:spAutoFit/>
          </a:bodyPr>
          <a:lstStyle>
            <a:defPPr algn="l" rtl="0" eaLnBrk="1" hangingPunct="0">
              <a:defRPr kumimoji="0" lang="zh-CN"/>
            </a:defPPr>
          </a:lstStyle>
          <a:p>
            <a:pPr indent="0"/>
            <a:r>
              <a:rPr lang="en-US" sz="2100" b="1">
                <a:solidFill>
                  <a:srgbClr val="FF0000"/>
                </a:solidFill>
                <a:latin typeface="宋体" panose="02010600030101010101" pitchFamily="2" charset="-122"/>
              </a:rPr>
              <a:t>B</a:t>
            </a:r>
            <a:endParaRPr lang="en-US" altLang="en-US" sz="2100" b="1">
              <a:solidFill>
                <a:srgbClr val="FF0000"/>
              </a:solidFill>
              <a:latin typeface="宋体" panose="02010600030101010101" pitchFamily="2" charset="-122"/>
            </a:endParaRPr>
          </a:p>
        </p:txBody>
      </p:sp>
      <p:sp>
        <p:nvSpPr>
          <p:cNvPr id="7" name="文本框 6"/>
          <p:cNvSpPr txBox="1"/>
          <p:nvPr/>
        </p:nvSpPr>
        <p:spPr>
          <a:xfrm>
            <a:off x="553879" y="3511391"/>
            <a:ext cx="670560" cy="345281"/>
          </a:xfrm>
          <a:prstGeom prst="rect">
            <a:avLst/>
          </a:prstGeom>
          <a:noFill/>
          <a:ln w="9525">
            <a:noFill/>
          </a:ln>
        </p:spPr>
        <p:txBody>
          <a:bodyPr wrap="square">
            <a:spAutoFit/>
          </a:bodyPr>
          <a:lstStyle>
            <a:defPPr algn="l" rtl="0" eaLnBrk="1" hangingPunct="0">
              <a:defRPr kumimoji="0" lang="zh-CN"/>
            </a:defPPr>
          </a:lstStyle>
          <a:p>
            <a:pPr indent="0"/>
            <a:r>
              <a:rPr lang="zh-CN" sz="1800" b="1">
                <a:solidFill>
                  <a:srgbClr val="FF0000"/>
                </a:solidFill>
                <a:ea typeface="宋体" panose="02010600030101010101" pitchFamily="2" charset="-122"/>
              </a:rPr>
              <a:t>东南</a:t>
            </a:r>
            <a:endParaRPr lang="zh-CN" altLang="en-US" sz="1800" b="1">
              <a:solidFill>
                <a:srgbClr val="FF0000"/>
              </a:solidFill>
              <a:ea typeface="宋体" panose="02010600030101010101" pitchFamily="2" charset="-122"/>
            </a:endParaRPr>
          </a:p>
        </p:txBody>
      </p:sp>
      <p:sp>
        <p:nvSpPr>
          <p:cNvPr id="8" name="文本框 7"/>
          <p:cNvSpPr txBox="1"/>
          <p:nvPr/>
        </p:nvSpPr>
        <p:spPr>
          <a:xfrm>
            <a:off x="1764506" y="4162901"/>
            <a:ext cx="670560" cy="345281"/>
          </a:xfrm>
          <a:prstGeom prst="rect">
            <a:avLst/>
          </a:prstGeom>
          <a:noFill/>
          <a:ln w="9525">
            <a:noFill/>
          </a:ln>
        </p:spPr>
        <p:txBody>
          <a:bodyPr wrap="square">
            <a:spAutoFit/>
          </a:bodyPr>
          <a:lstStyle>
            <a:defPPr algn="l" rtl="0" eaLnBrk="1" hangingPunct="0">
              <a:defRPr kumimoji="0" lang="zh-CN"/>
            </a:defPPr>
          </a:lstStyle>
          <a:p>
            <a:pPr indent="0"/>
            <a:r>
              <a:rPr lang="zh-CN" sz="1800" b="1">
                <a:solidFill>
                  <a:srgbClr val="FF0000"/>
                </a:solidFill>
                <a:ea typeface="宋体" panose="02010600030101010101" pitchFamily="2" charset="-122"/>
              </a:rPr>
              <a:t>高</a:t>
            </a:r>
            <a:endParaRPr lang="zh-CN" altLang="en-US" sz="1800" b="1">
              <a:solidFill>
                <a:srgbClr val="FF0000"/>
              </a:solidFill>
              <a:ea typeface="宋体" panose="02010600030101010101" pitchFamily="2" charset="-122"/>
            </a:endParaRPr>
          </a:p>
        </p:txBody>
      </p:sp>
      <p:sp>
        <p:nvSpPr>
          <p:cNvPr id="9" name="文本框 8"/>
          <p:cNvSpPr txBox="1"/>
          <p:nvPr/>
        </p:nvSpPr>
        <p:spPr>
          <a:xfrm>
            <a:off x="6521768" y="4501038"/>
            <a:ext cx="785812" cy="345281"/>
          </a:xfrm>
          <a:prstGeom prst="rect">
            <a:avLst/>
          </a:prstGeom>
          <a:noFill/>
          <a:ln w="9525">
            <a:noFill/>
          </a:ln>
        </p:spPr>
        <p:txBody>
          <a:bodyPr wrap="square">
            <a:spAutoFit/>
          </a:bodyPr>
          <a:lstStyle>
            <a:defPPr algn="l" rtl="0" eaLnBrk="1" hangingPunct="0">
              <a:defRPr kumimoji="0" lang="zh-CN"/>
            </a:defPPr>
          </a:lstStyle>
          <a:p>
            <a:pPr indent="0"/>
            <a:r>
              <a:rPr lang="zh-CN" sz="1800" b="1">
                <a:solidFill>
                  <a:srgbClr val="FF0000"/>
                </a:solidFill>
                <a:ea typeface="宋体" panose="02010600030101010101" pitchFamily="2" charset="-122"/>
              </a:rPr>
              <a:t>地震</a:t>
            </a:r>
            <a:endParaRPr lang="zh-CN" altLang="en-US" sz="1800" b="1">
              <a:solidFill>
                <a:srgbClr val="FF0000"/>
              </a:solidFill>
              <a:ea typeface="宋体" panose="02010600030101010101" pitchFamily="2" charset="-122"/>
            </a:endParaRP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strips(downLeft)">
                                      <p:cBhvr>
                                        <p:cTn id="7" dur="500"/>
                                        <p:tgtEl>
                                          <p:spTgt spid="100"/>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 presetClass="entr" presetSubtype="4" fill="hold" grpId="1"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indefinite"/>
                            </p:stCondLst>
                          </p:cTn>
                        </p:par>
                        <p:par>
                          <p:cTn id="17" fill="hold" nodeType="afterGroup">
                            <p:stCondLst>
                              <p:cond delay="0"/>
                            </p:stCondLst>
                            <p:childTnLst>
                              <p:par>
                                <p:cTn id="18" presetID="2" presetClass="entr" presetSubtype="4" fill="hold" grpId="2" nodeType="click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ppt_x"/>
                                          </p:val>
                                        </p:tav>
                                        <p:tav tm="100000">
                                          <p:val>
                                            <p:strVal val="#ppt_x"/>
                                          </p:val>
                                        </p:tav>
                                      </p:tavLst>
                                    </p:anim>
                                    <p:anim calcmode="lin" valueType="num">
                                      <p:cBhvr additive="base">
                                        <p:cTn id="21"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indefinite"/>
                            </p:stCondLst>
                          </p:cTn>
                        </p:par>
                        <p:par>
                          <p:cTn id="24" fill="hold" nodeType="afterGroup">
                            <p:stCondLst>
                              <p:cond delay="0"/>
                            </p:stCondLst>
                            <p:childTnLst>
                              <p:par>
                                <p:cTn id="25" presetID="2" presetClass="entr" presetSubtype="4" fill="hold" grpId="3"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indefinite"/>
                            </p:stCondLst>
                          </p:cTn>
                        </p:par>
                        <p:par>
                          <p:cTn id="31" fill="hold" nodeType="afterGroup">
                            <p:stCondLst>
                              <p:cond delay="0"/>
                            </p:stCondLst>
                            <p:childTnLst>
                              <p:par>
                                <p:cTn id="32" presetID="21" presetClass="entr" presetSubtype="1" fill="hold" grpId="4"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wheel(1)">
                                      <p:cBhvr>
                                        <p:cTn id="34"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5" grpId="1"/>
      <p:bldP spid="7" grpId="2"/>
      <p:bldP spid="8" grpId="3"/>
      <p:bldP spid="9" grpId="4"/>
    </p:bldLst>
  </p:timing>
</p:sld>
</file>

<file path=ppt/slides/slide3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文本框 3"/>
          <p:cNvSpPr txBox="1"/>
          <p:nvPr/>
        </p:nvSpPr>
        <p:spPr>
          <a:xfrm>
            <a:off x="484822" y="587693"/>
            <a:ext cx="8449151" cy="4025741"/>
          </a:xfrm>
          <a:prstGeom prst="rect">
            <a:avLst/>
          </a:prstGeom>
          <a:noFill/>
        </p:spPr>
        <p:txBody>
          <a:bodyPr wrap="square" rtlCol="0" anchor="t">
            <a:spAutoFit/>
          </a:bodyPr>
          <a:lstStyle>
            <a:defPPr algn="l" rtl="0" eaLnBrk="1" hangingPunct="0">
              <a:defRPr kumimoji="0" lang="zh-CN"/>
            </a:defPPr>
          </a:lstStyle>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（1）俄罗斯北部每年都出现午夜的太阳（极昼），主要原因是位于</a:t>
            </a:r>
            <a:r>
              <a:rPr lang="zh-CN" altLang="en-US" sz="1800" b="1" u="sng">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内，该现象出现的时间以</a:t>
            </a:r>
            <a:r>
              <a:rPr lang="zh-CN" altLang="en-US" sz="1800" b="1"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1800" b="1"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1800" b="1">
                <a:latin typeface="宋体" panose="02010600030101010101" pitchFamily="2" charset="-122"/>
                <a:ea typeface="宋体" panose="02010600030101010101" pitchFamily="2" charset="-122"/>
                <a:cs typeface="宋体" panose="02010600030101010101" pitchFamily="2" charset="-122"/>
              </a:rPr>
              <a:t>（填春、夏、</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秋、冬）季为主。</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（2）在山区修建铁路的成本较高，但</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西伯利亚大铁路的东段依然选择在山</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区修建，主要的原因是</a:t>
            </a:r>
            <a:r>
              <a:rPr lang="zh-CN" altLang="en-US" sz="1800" b="1"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1800" b="1"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1800" b="1"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1800" b="1"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1800" b="1"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1800" b="1">
                <a:latin typeface="宋体" panose="02010600030101010101" pitchFamily="2" charset="-122"/>
                <a:ea typeface="宋体" panose="02010600030101010101" pitchFamily="2" charset="-122"/>
                <a:cs typeface="宋体" panose="02010600030101010101" pitchFamily="2" charset="-122"/>
              </a:rPr>
              <a:t>、</a:t>
            </a:r>
          </a:p>
          <a:p>
            <a:pPr>
              <a:lnSpc>
                <a:spcPct val="110000"/>
              </a:lnSpc>
            </a:pPr>
            <a:r>
              <a:rPr lang="zh-CN" altLang="en-US" sz="1800" b="1"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1800" b="1">
                <a:latin typeface="宋体" panose="02010600030101010101" pitchFamily="2" charset="-122"/>
                <a:ea typeface="宋体" panose="02010600030101010101" pitchFamily="2" charset="-122"/>
                <a:cs typeface="宋体" panose="02010600030101010101" pitchFamily="2" charset="-122"/>
              </a:rPr>
              <a:t>。</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（3）俄罗斯是世界上最大的能源出口</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国之一，我国从该国进口石油最适宜</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的交通运输方式是</a:t>
            </a:r>
            <a:r>
              <a:rPr lang="zh-CN" altLang="en-US" sz="1800" b="1" u="sng">
                <a:latin typeface="宋体" panose="02010600030101010101" pitchFamily="2" charset="-122"/>
                <a:ea typeface="宋体" panose="02010600030101010101" pitchFamily="2" charset="-122"/>
                <a:cs typeface="宋体" panose="02010600030101010101" pitchFamily="2" charset="-122"/>
                <a:sym typeface="+mn-ea"/>
              </a:rPr>
              <a:t>  </a:t>
            </a:r>
            <a:r>
              <a:rPr lang="en-US" altLang="zh-CN" sz="1800" b="1"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1800" b="1"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1800" b="1">
                <a:latin typeface="宋体" panose="02010600030101010101" pitchFamily="2" charset="-122"/>
                <a:ea typeface="宋体" panose="02010600030101010101" pitchFamily="2" charset="-122"/>
                <a:cs typeface="宋体" panose="02010600030101010101" pitchFamily="2" charset="-122"/>
              </a:rPr>
              <a:t>。</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（4）下列商品中，俄罗斯最有可能从</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我国进口的是</a:t>
            </a:r>
            <a:r>
              <a:rPr lang="zh-CN" altLang="en-US" sz="1800" b="1"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1800" b="1">
                <a:latin typeface="宋体" panose="02010600030101010101" pitchFamily="2" charset="-122"/>
                <a:ea typeface="宋体" panose="02010600030101010101" pitchFamily="2" charset="-122"/>
                <a:cs typeface="宋体" panose="02010600030101010101" pitchFamily="2" charset="-122"/>
              </a:rPr>
              <a:t>（填字母）。</a:t>
            </a:r>
          </a:p>
          <a:p>
            <a:pPr>
              <a:lnSpc>
                <a:spcPct val="110000"/>
              </a:lnSpc>
            </a:pPr>
            <a:r>
              <a:rPr lang="zh-CN" altLang="en-US" sz="1800" b="1">
                <a:latin typeface="宋体" panose="02010600030101010101" pitchFamily="2" charset="-122"/>
                <a:ea typeface="宋体" panose="02010600030101010101" pitchFamily="2" charset="-122"/>
                <a:cs typeface="宋体" panose="02010600030101010101" pitchFamily="2" charset="-122"/>
              </a:rPr>
              <a:t>A</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机电设备      </a:t>
            </a: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B</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宇宙飞船</a:t>
            </a: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C</a:t>
            </a:r>
            <a:r>
              <a:rPr lang="en-US" altLang="zh-CN" sz="1800" b="1">
                <a:latin typeface="宋体" panose="02010600030101010101" pitchFamily="2" charset="-122"/>
                <a:ea typeface="宋体" panose="02010600030101010101" pitchFamily="2" charset="-122"/>
                <a:cs typeface="宋体" panose="02010600030101010101" pitchFamily="2" charset="-122"/>
              </a:rPr>
              <a:t>. </a:t>
            </a:r>
            <a:r>
              <a:rPr lang="zh-CN" altLang="en-US" sz="1800" b="1">
                <a:latin typeface="宋体" panose="02010600030101010101" pitchFamily="2" charset="-122"/>
                <a:ea typeface="宋体" panose="02010600030101010101" pitchFamily="2" charset="-122"/>
                <a:cs typeface="宋体" panose="02010600030101010101" pitchFamily="2" charset="-122"/>
              </a:rPr>
              <a:t>越野汽车      D</a:t>
            </a:r>
            <a:r>
              <a:rPr lang="en-US" altLang="zh-CN" sz="1800" b="1">
                <a:latin typeface="宋体" panose="02010600030101010101" pitchFamily="2" charset="-122"/>
                <a:ea typeface="宋体" panose="02010600030101010101" pitchFamily="2" charset="-122"/>
                <a:cs typeface="宋体" panose="02010600030101010101" pitchFamily="2" charset="-122"/>
              </a:rPr>
              <a:t>.</a:t>
            </a:r>
            <a:r>
              <a:rPr lang="zh-CN" altLang="en-US" sz="1800" b="1">
                <a:latin typeface="宋体" panose="02010600030101010101" pitchFamily="2" charset="-122"/>
                <a:ea typeface="宋体" panose="02010600030101010101" pitchFamily="2" charset="-122"/>
                <a:cs typeface="宋体" panose="02010600030101010101" pitchFamily="2" charset="-122"/>
              </a:rPr>
              <a:t>运动鞋</a:t>
            </a:r>
          </a:p>
        </p:txBody>
      </p:sp>
      <p:sp>
        <p:nvSpPr>
          <p:cNvPr id="2" name="文本框 1"/>
          <p:cNvSpPr txBox="1"/>
          <p:nvPr/>
        </p:nvSpPr>
        <p:spPr>
          <a:xfrm>
            <a:off x="664369" y="291941"/>
            <a:ext cx="8587739" cy="345281"/>
          </a:xfrm>
          <a:prstGeom prst="rect">
            <a:avLst/>
          </a:prstGeom>
          <a:noFill/>
        </p:spPr>
        <p:txBody>
          <a:bodyPr wrap="square" rtlCol="0" anchor="t">
            <a:spAutoFit/>
          </a:bodyPr>
          <a:lstStyle>
            <a:defPPr algn="l" rtl="0" eaLnBrk="1" hangingPunct="0">
              <a:defRPr kumimoji="0" lang="zh-CN"/>
            </a:defPPr>
          </a:lstStyle>
          <a:p>
            <a:r>
              <a:rPr lang="en-US" altLang="zh-CN" sz="1800" b="1">
                <a:latin typeface="宋体" panose="02010600030101010101" pitchFamily="2" charset="-122"/>
                <a:ea typeface="宋体" panose="02010600030101010101" pitchFamily="2" charset="-122"/>
                <a:cs typeface="宋体" panose="02010600030101010101" pitchFamily="2" charset="-122"/>
              </a:rPr>
              <a:t>13.</a:t>
            </a:r>
            <a:r>
              <a:rPr lang="zh-CN" altLang="en-US" sz="1800" b="1">
                <a:latin typeface="宋体" panose="02010600030101010101" pitchFamily="2" charset="-122"/>
                <a:ea typeface="宋体" panose="02010600030101010101" pitchFamily="2" charset="-122"/>
                <a:cs typeface="宋体" panose="02010600030101010101" pitchFamily="2" charset="-122"/>
              </a:rPr>
              <a:t>（2018·广西北部湾）读俄罗斯示意图，据所学知识完成下列各题。</a:t>
            </a:r>
          </a:p>
        </p:txBody>
      </p:sp>
      <p:pic>
        <p:nvPicPr>
          <p:cNvPr id="3" name="图片 2" descr="截图20210209121828"/>
          <p:cNvPicPr>
            <a:picLocks noChangeAspect="1"/>
          </p:cNvPicPr>
          <p:nvPr/>
        </p:nvPicPr>
        <p:blipFill>
          <a:blip r:embed="rId2"/>
          <a:stretch>
            <a:fillRect/>
          </a:stretch>
        </p:blipFill>
        <p:spPr>
          <a:xfrm>
            <a:off x="4398645" y="1056799"/>
            <a:ext cx="4697730" cy="2967990"/>
          </a:xfrm>
          <a:prstGeom prst="rect">
            <a:avLst/>
          </a:prstGeom>
        </p:spPr>
      </p:pic>
      <p:sp>
        <p:nvSpPr>
          <p:cNvPr id="100" name="文本框 99"/>
          <p:cNvSpPr txBox="1"/>
          <p:nvPr/>
        </p:nvSpPr>
        <p:spPr>
          <a:xfrm>
            <a:off x="7512368" y="567214"/>
            <a:ext cx="1238250" cy="345281"/>
          </a:xfrm>
          <a:prstGeom prst="rect">
            <a:avLst/>
          </a:prstGeom>
          <a:noFill/>
          <a:ln w="9525">
            <a:noFill/>
          </a:ln>
        </p:spPr>
        <p:txBody>
          <a:bodyPr wrap="square">
            <a:spAutoFit/>
          </a:bodyPr>
          <a:lstStyle>
            <a:defPPr algn="l" rtl="0" eaLnBrk="1" hangingPunct="0">
              <a:defRPr kumimoji="0" lang="zh-CN"/>
            </a:defPPr>
          </a:lstStyle>
          <a:p>
            <a:pPr indent="0"/>
            <a:r>
              <a:rPr lang="zh-CN" sz="1800" b="1">
                <a:solidFill>
                  <a:srgbClr val="FF0000"/>
                </a:solidFill>
                <a:latin typeface="宋体" panose="02010600030101010101" pitchFamily="2" charset="-122"/>
                <a:ea typeface="宋体" panose="02010600030101010101" pitchFamily="2" charset="-122"/>
              </a:rPr>
              <a:t>北极圈</a:t>
            </a:r>
            <a:endParaRPr lang="zh-CN" altLang="en-US" sz="1800" b="1">
              <a:solidFill>
                <a:srgbClr val="FF0000"/>
              </a:solidFill>
              <a:latin typeface="宋体" panose="02010600030101010101" pitchFamily="2" charset="-122"/>
              <a:ea typeface="宋体" panose="02010600030101010101" pitchFamily="2" charset="-122"/>
            </a:endParaRPr>
          </a:p>
        </p:txBody>
      </p:sp>
      <p:sp>
        <p:nvSpPr>
          <p:cNvPr id="5" name="文本框 4"/>
          <p:cNvSpPr txBox="1"/>
          <p:nvPr/>
        </p:nvSpPr>
        <p:spPr>
          <a:xfrm>
            <a:off x="2684621" y="895350"/>
            <a:ext cx="450056" cy="345281"/>
          </a:xfrm>
          <a:prstGeom prst="rect">
            <a:avLst/>
          </a:prstGeom>
          <a:noFill/>
          <a:ln w="9525">
            <a:noFill/>
          </a:ln>
        </p:spPr>
        <p:txBody>
          <a:bodyPr wrap="square">
            <a:spAutoFit/>
          </a:bodyPr>
          <a:lstStyle>
            <a:defPPr algn="l" rtl="0" eaLnBrk="1" hangingPunct="0">
              <a:defRPr kumimoji="0" lang="zh-CN"/>
            </a:defPPr>
          </a:lstStyle>
          <a:p>
            <a:pPr indent="0"/>
            <a:r>
              <a:rPr lang="zh-CN" sz="1800" b="1">
                <a:solidFill>
                  <a:srgbClr val="FF0000"/>
                </a:solidFill>
                <a:latin typeface="宋体" panose="02010600030101010101" pitchFamily="2" charset="-122"/>
                <a:ea typeface="宋体" panose="02010600030101010101" pitchFamily="2" charset="-122"/>
              </a:rPr>
              <a:t>夏</a:t>
            </a:r>
            <a:endParaRPr lang="zh-CN" altLang="en-US" sz="1800" b="1">
              <a:solidFill>
                <a:srgbClr val="FF0000"/>
              </a:solidFill>
              <a:latin typeface="宋体" panose="02010600030101010101" pitchFamily="2" charset="-122"/>
              <a:ea typeface="宋体" panose="02010600030101010101" pitchFamily="2" charset="-122"/>
            </a:endParaRPr>
          </a:p>
        </p:txBody>
      </p:sp>
      <p:sp>
        <p:nvSpPr>
          <p:cNvPr id="7" name="文本框 6"/>
          <p:cNvSpPr txBox="1"/>
          <p:nvPr/>
        </p:nvSpPr>
        <p:spPr>
          <a:xfrm>
            <a:off x="2907982" y="2082641"/>
            <a:ext cx="1438275" cy="345281"/>
          </a:xfrm>
          <a:prstGeom prst="rect">
            <a:avLst/>
          </a:prstGeom>
          <a:noFill/>
          <a:ln w="9525">
            <a:noFill/>
          </a:ln>
        </p:spPr>
        <p:txBody>
          <a:bodyPr wrap="square">
            <a:spAutoFit/>
          </a:bodyPr>
          <a:lstStyle>
            <a:defPPr algn="l" rtl="0" eaLnBrk="1" hangingPunct="0">
              <a:defRPr kumimoji="0" lang="zh-CN"/>
            </a:defPPr>
          </a:lstStyle>
          <a:p>
            <a:pPr indent="0"/>
            <a:r>
              <a:rPr lang="zh-CN" sz="1800" b="1">
                <a:solidFill>
                  <a:srgbClr val="FF0000"/>
                </a:solidFill>
                <a:latin typeface="宋体" panose="02010600030101010101" pitchFamily="2" charset="-122"/>
                <a:ea typeface="宋体" panose="02010600030101010101" pitchFamily="2" charset="-122"/>
                <a:cs typeface="宋体" panose="02010600030101010101" pitchFamily="2" charset="-122"/>
              </a:rPr>
              <a:t>气候较温暖</a:t>
            </a:r>
            <a:r>
              <a:rPr lang="en-US" sz="1800" b="1">
                <a:solidFill>
                  <a:srgbClr val="FF0000"/>
                </a:solidFill>
                <a:latin typeface="宋体" panose="02010600030101010101" pitchFamily="2" charset="-122"/>
                <a:ea typeface="宋体" panose="02010600030101010101" pitchFamily="2" charset="-122"/>
                <a:cs typeface="宋体" panose="02010600030101010101" pitchFamily="2" charset="-122"/>
              </a:rPr>
              <a:t> </a:t>
            </a:r>
            <a:endParaRPr lang="en-US" altLang="en-US" sz="1800" b="1">
              <a:solidFill>
                <a:srgbClr val="FF0000"/>
              </a:solidFill>
              <a:latin typeface="宋体" panose="02010600030101010101" pitchFamily="2" charset="-122"/>
              <a:ea typeface="宋体" panose="02010600030101010101" pitchFamily="2" charset="-122"/>
              <a:cs typeface="宋体" panose="02010600030101010101" pitchFamily="2" charset="-122"/>
            </a:endParaRPr>
          </a:p>
        </p:txBody>
      </p:sp>
      <p:sp>
        <p:nvSpPr>
          <p:cNvPr id="8" name="文本框 7"/>
          <p:cNvSpPr txBox="1"/>
          <p:nvPr/>
        </p:nvSpPr>
        <p:spPr>
          <a:xfrm>
            <a:off x="687229" y="2380297"/>
            <a:ext cx="1559719" cy="345281"/>
          </a:xfrm>
          <a:prstGeom prst="rect">
            <a:avLst/>
          </a:prstGeom>
          <a:noFill/>
          <a:ln w="9525">
            <a:noFill/>
          </a:ln>
        </p:spPr>
        <p:txBody>
          <a:bodyPr wrap="square">
            <a:spAutoFit/>
          </a:bodyPr>
          <a:lstStyle>
            <a:defPPr algn="l" rtl="0" eaLnBrk="1" hangingPunct="0">
              <a:defRPr kumimoji="0" lang="zh-CN"/>
            </a:defPPr>
          </a:lstStyle>
          <a:p>
            <a:pPr indent="0"/>
            <a:r>
              <a:rPr lang="zh-CN" sz="1800" b="1">
                <a:solidFill>
                  <a:srgbClr val="FF0000"/>
                </a:solidFill>
                <a:latin typeface="宋体" panose="02010600030101010101" pitchFamily="2" charset="-122"/>
                <a:ea typeface="宋体" panose="02010600030101010101" pitchFamily="2" charset="-122"/>
              </a:rPr>
              <a:t>矿产资源丰富</a:t>
            </a:r>
            <a:endParaRPr lang="zh-CN" altLang="en-US" sz="1800" b="1">
              <a:solidFill>
                <a:srgbClr val="FF0000"/>
              </a:solidFill>
              <a:latin typeface="宋体" panose="02010600030101010101" pitchFamily="2" charset="-122"/>
              <a:ea typeface="宋体" panose="02010600030101010101" pitchFamily="2" charset="-122"/>
            </a:endParaRPr>
          </a:p>
        </p:txBody>
      </p:sp>
      <p:sp>
        <p:nvSpPr>
          <p:cNvPr id="9" name="文本框 8"/>
          <p:cNvSpPr txBox="1"/>
          <p:nvPr/>
        </p:nvSpPr>
        <p:spPr>
          <a:xfrm rot="10800000" flipV="1">
            <a:off x="2445544" y="3303270"/>
            <a:ext cx="1231106" cy="345281"/>
          </a:xfrm>
          <a:prstGeom prst="rect">
            <a:avLst/>
          </a:prstGeom>
          <a:noFill/>
          <a:ln w="9525">
            <a:noFill/>
          </a:ln>
        </p:spPr>
        <p:txBody>
          <a:bodyPr wrap="square">
            <a:spAutoFit/>
          </a:bodyPr>
          <a:lstStyle>
            <a:defPPr algn="l" rtl="0" eaLnBrk="1" hangingPunct="0">
              <a:defRPr kumimoji="0" lang="zh-CN"/>
            </a:defPPr>
          </a:lstStyle>
          <a:p>
            <a:pPr indent="0"/>
            <a:r>
              <a:rPr lang="zh-CN" sz="1800" b="1">
                <a:solidFill>
                  <a:srgbClr val="FF0000"/>
                </a:solidFill>
                <a:latin typeface="宋体" panose="02010600030101010101" pitchFamily="2" charset="-122"/>
                <a:ea typeface="宋体" panose="02010600030101010101" pitchFamily="2" charset="-122"/>
              </a:rPr>
              <a:t>管道运输</a:t>
            </a:r>
          </a:p>
        </p:txBody>
      </p:sp>
      <p:sp>
        <p:nvSpPr>
          <p:cNvPr id="10" name="文本框 9"/>
          <p:cNvSpPr txBox="1"/>
          <p:nvPr/>
        </p:nvSpPr>
        <p:spPr>
          <a:xfrm>
            <a:off x="2154555" y="3876199"/>
            <a:ext cx="530066" cy="391477"/>
          </a:xfrm>
          <a:prstGeom prst="rect">
            <a:avLst/>
          </a:prstGeom>
          <a:noFill/>
          <a:ln w="9525">
            <a:noFill/>
          </a:ln>
        </p:spPr>
        <p:txBody>
          <a:bodyPr wrap="square">
            <a:spAutoFit/>
          </a:bodyPr>
          <a:lstStyle>
            <a:defPPr algn="l" rtl="0" eaLnBrk="1" hangingPunct="0">
              <a:defRPr kumimoji="0" lang="zh-CN"/>
            </a:defPPr>
          </a:lstStyle>
          <a:p>
            <a:pPr indent="0"/>
            <a:r>
              <a:rPr lang="en-US" sz="2100" b="1">
                <a:solidFill>
                  <a:srgbClr val="FF0000"/>
                </a:solidFill>
                <a:latin typeface="宋体" panose="02010600030101010101" pitchFamily="2" charset="-122"/>
                <a:ea typeface="宋体" panose="02010600030101010101" pitchFamily="2" charset="-122"/>
              </a:rPr>
              <a:t>D</a:t>
            </a:r>
            <a:endParaRPr lang="en-US" altLang="en-US" sz="2100" b="1">
              <a:solidFill>
                <a:srgbClr val="FF0000"/>
              </a:solidFill>
              <a:latin typeface="宋体" panose="02010600030101010101" pitchFamily="2" charset="-122"/>
              <a:ea typeface="宋体" panose="02010600030101010101" pitchFamily="2" charset="-122"/>
            </a:endParaRP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wheel(1)">
                                      <p:cBhvr>
                                        <p:cTn id="7" dur="2000"/>
                                        <p:tgtEl>
                                          <p:spTgt spid="100"/>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 presetClass="entr" presetSubtype="4" fill="hold" grpId="1"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indefinite"/>
                            </p:stCondLst>
                          </p:cTn>
                        </p:par>
                        <p:par>
                          <p:cTn id="17" fill="hold" nodeType="afterGroup">
                            <p:stCondLst>
                              <p:cond delay="0"/>
                            </p:stCondLst>
                            <p:childTnLst>
                              <p:par>
                                <p:cTn id="18" presetID="18" presetClass="entr" presetSubtype="12" fill="hold" grpId="2"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strips(downLeft)">
                                      <p:cBhvr>
                                        <p:cTn id="20" dur="500"/>
                                        <p:tgtEl>
                                          <p:spTgt spid="7"/>
                                        </p:tgtEl>
                                      </p:cBhvr>
                                    </p:animEffect>
                                  </p:childTnLst>
                                </p:cTn>
                              </p:par>
                            </p:childTnLst>
                          </p:cTn>
                        </p:par>
                      </p:childTnLst>
                    </p:cTn>
                  </p:par>
                  <p:par>
                    <p:cTn id="21" fill="hold" nodeType="clickPar">
                      <p:stCondLst>
                        <p:cond delay="indefinite"/>
                      </p:stCondLst>
                      <p:childTnLst>
                        <p:par>
                          <p:cTn id="22" fill="hold" nodeType="withGroup">
                            <p:stCondLst>
                              <p:cond delay="indefinite"/>
                            </p:stCondLst>
                          </p:cTn>
                        </p:par>
                        <p:par>
                          <p:cTn id="23" fill="hold" nodeType="afterGroup">
                            <p:stCondLst>
                              <p:cond delay="0"/>
                            </p:stCondLst>
                            <p:childTnLst>
                              <p:par>
                                <p:cTn id="24" presetID="3" presetClass="entr" presetSubtype="10" fill="hold" grpId="3"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blinds(horizontal)">
                                      <p:cBhvr>
                                        <p:cTn id="26" dur="500"/>
                                        <p:tgtEl>
                                          <p:spTgt spid="8"/>
                                        </p:tgtEl>
                                      </p:cBhvr>
                                    </p:animEffect>
                                  </p:childTnLst>
                                </p:cTn>
                              </p:par>
                            </p:childTnLst>
                          </p:cTn>
                        </p:par>
                      </p:childTnLst>
                    </p:cTn>
                  </p:par>
                  <p:par>
                    <p:cTn id="27" fill="hold" nodeType="clickPar">
                      <p:stCondLst>
                        <p:cond delay="indefinite"/>
                      </p:stCondLst>
                      <p:childTnLst>
                        <p:par>
                          <p:cTn id="28" fill="hold" nodeType="withGroup">
                            <p:stCondLst>
                              <p:cond delay="indefinite"/>
                            </p:stCondLst>
                          </p:cTn>
                        </p:par>
                        <p:par>
                          <p:cTn id="29" fill="hold" nodeType="afterGroup">
                            <p:stCondLst>
                              <p:cond delay="0"/>
                            </p:stCondLst>
                            <p:childTnLst>
                              <p:par>
                                <p:cTn id="30" presetID="21" presetClass="entr" presetSubtype="1" fill="hold" grpId="4"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heel(1)">
                                      <p:cBhvr>
                                        <p:cTn id="32" dur="2000"/>
                                        <p:tgtEl>
                                          <p:spTgt spid="9"/>
                                        </p:tgtEl>
                                      </p:cBhvr>
                                    </p:animEffect>
                                  </p:childTnLst>
                                </p:cTn>
                              </p:par>
                            </p:childTnLst>
                          </p:cTn>
                        </p:par>
                      </p:childTnLst>
                    </p:cTn>
                  </p:par>
                  <p:par>
                    <p:cTn id="33" fill="hold" nodeType="clickPar">
                      <p:stCondLst>
                        <p:cond delay="indefinite"/>
                      </p:stCondLst>
                      <p:childTnLst>
                        <p:par>
                          <p:cTn id="34" fill="hold" nodeType="withGroup">
                            <p:stCondLst>
                              <p:cond delay="indefinite"/>
                            </p:stCondLst>
                          </p:cTn>
                        </p:par>
                        <p:par>
                          <p:cTn id="35" fill="hold" nodeType="afterGroup">
                            <p:stCondLst>
                              <p:cond delay="0"/>
                            </p:stCondLst>
                            <p:childTnLst>
                              <p:par>
                                <p:cTn id="36" presetID="2" presetClass="entr" presetSubtype="4" fill="hold" grpId="5" nodeType="click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additive="base">
                                        <p:cTn id="38" dur="500" fill="hold"/>
                                        <p:tgtEl>
                                          <p:spTgt spid="10"/>
                                        </p:tgtEl>
                                        <p:attrNameLst>
                                          <p:attrName>ppt_x</p:attrName>
                                        </p:attrNameLst>
                                      </p:cBhvr>
                                      <p:tavLst>
                                        <p:tav tm="0">
                                          <p:val>
                                            <p:strVal val="#ppt_x"/>
                                          </p:val>
                                        </p:tav>
                                        <p:tav tm="100000">
                                          <p:val>
                                            <p:strVal val="#ppt_x"/>
                                          </p:val>
                                        </p:tav>
                                      </p:tavLst>
                                    </p:anim>
                                    <p:anim calcmode="lin" valueType="num">
                                      <p:cBhvr additive="base">
                                        <p:cTn id="39"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5" grpId="1"/>
      <p:bldP spid="7" grpId="2"/>
      <p:bldP spid="8" grpId="3"/>
      <p:bldP spid="9" grpId="4"/>
      <p:bldP spid="10" grpId="5"/>
    </p:bldLst>
  </p:timing>
</p:sld>
</file>

<file path=ppt/tags/tag1.xml><?xml version="1.0" encoding="utf-8"?>
<p:tagLst xmlns:p="http://schemas.openxmlformats.org/presentationml/2006/main">
  <p:tag name="KSO_WM_BEAUTIFY_FLAG" val="#wm#"/>
  <p:tag name="KSO_WM_TEMPLATE_CATEGORY" val="custom"/>
  <p:tag name="KSO_WM_TEMPLATE_INDEX" val="20205176"/>
</p:tagLst>
</file>

<file path=ppt/tags/tag2.xml><?xml version="1.0" encoding="utf-8"?>
<p:tagLst xmlns:p="http://schemas.openxmlformats.org/presentationml/2006/main">
  <p:tag name="KSO_WM_BEAUTIFY_FLAG" val="#wm#"/>
  <p:tag name="KSO_WM_TEMPLATE_CATEGORY" val="custom"/>
  <p:tag name="KSO_WM_TEMPLATE_INDEX" val="20205176"/>
</p:tagLst>
</file>

<file path=ppt/tags/tag3.xml><?xml version="1.0" encoding="utf-8"?>
<p:tagLst xmlns:p="http://schemas.openxmlformats.org/presentationml/2006/main">
  <p:tag name="KSO_WM_UNIT_TABLE_BEAUTIFY" val="smartTable{968f8303-ed25-4dc5-8ad0-4e8e702641d7}"/>
  <p:tag name="TABLE_ENDDRAG_ORIGIN_RECT" val="932*511"/>
  <p:tag name="TABLE_ENDDRAG_RECT" val="13*3*932*512"/>
</p:tagLst>
</file>

<file path=ppt/tags/tag4.xml><?xml version="1.0" encoding="utf-8"?>
<p:tagLst xmlns:p="http://schemas.openxmlformats.org/presentationml/2006/main">
  <p:tag name="KSO_WM_BEAUTIFY_FLAG" val="#wm#"/>
  <p:tag name="KSO_WM_TEMPLATE_CATEGORY" val="custom"/>
  <p:tag name="KSO_WM_TEMPLATE_INDEX" val="20205176"/>
</p:tagLst>
</file>

<file path=ppt/tags/tag5.xml><?xml version="1.0" encoding="utf-8"?>
<p:tagLst xmlns:p="http://schemas.openxmlformats.org/presentationml/2006/main">
  <p:tag name="KSO_WM_BEAUTIFY_FLAG" val="#wm#"/>
  <p:tag name="KSO_WM_TEMPLATE_CATEGORY" val="custom"/>
  <p:tag name="KSO_WM_TEMPLATE_INDEX" val="20205176"/>
</p:tagLst>
</file>

<file path=ppt/tags/tag6.xml><?xml version="1.0" encoding="utf-8"?>
<p:tagLst xmlns:p="http://schemas.openxmlformats.org/presentationml/2006/main">
  <p:tag name="KSO_WM_BEAUTIFY_FLAG" val="#wm#"/>
  <p:tag name="KSO_WM_TEMPLATE_CATEGORY" val="custom"/>
  <p:tag name="KSO_WM_TEMPLATE_INDEX" val="20205176"/>
</p:tagLst>
</file>

<file path=ppt/tags/tag7.xml><?xml version="1.0" encoding="utf-8"?>
<p:tagLst xmlns:p="http://schemas.openxmlformats.org/presentationml/2006/main">
  <p:tag name="KSO_WM_BEAUTIFY_FLAG" val="#wm#"/>
  <p:tag name="KSO_WM_TEMPLATE_CATEGORY" val="custom"/>
  <p:tag name="KSO_WM_TEMPLATE_INDEX" val="20205176"/>
</p:tagLst>
</file>

<file path=ppt/tags/tag8.xml><?xml version="1.0" encoding="utf-8"?>
<p:tagLst xmlns:p="http://schemas.openxmlformats.org/presentationml/2006/main">
  <p:tag name="KSO_WM_BEAUTIFY_FLAG" val="#wm#"/>
  <p:tag name="KSO_WM_TEMPLATE_CATEGORY" val="custom"/>
  <p:tag name="KSO_WM_TEMPLATE_INDEX" val="20205176"/>
</p:tagLst>
</file>

<file path=ppt/tags/tag9.xml><?xml version="1.0" encoding="utf-8"?>
<p:tagLst xmlns:p="http://schemas.openxmlformats.org/presentationml/2006/main">
  <p:tag name="KSO_WM_BEAUTIFY_FLAG" val="#wm#"/>
  <p:tag name="KSO_WM_TEMPLATE_CATEGORY" val="custom"/>
  <p:tag name="KSO_WM_TEMPLATE_INDEX" val="20205176"/>
</p:tagLst>
</file>

<file path=ppt/tags/tag10.xml><?xml version="1.0" encoding="utf-8"?>
<p:tagLst xmlns:p="http://schemas.openxmlformats.org/presentationml/2006/main">
  <p:tag name="KSO_WM_BEAUTIFY_FLAG" val="#wm#"/>
  <p:tag name="KSO_WM_TEMPLATE_CATEGORY" val="custom"/>
  <p:tag name="KSO_WM_TEMPLATE_INDEX" val="20205176"/>
</p:tagLst>
</file>

<file path=ppt/tags/tag11.xml><?xml version="1.0" encoding="utf-8"?>
<p:tagLst xmlns:p="http://schemas.openxmlformats.org/presentationml/2006/main">
  <p:tag name="KSO_WM_BEAUTIFY_FLAG" val="#wm#"/>
  <p:tag name="KSO_WM_TEMPLATE_CATEGORY" val="custom"/>
  <p:tag name="KSO_WM_TEMPLATE_INDEX" val="20205176"/>
</p:tagLst>
</file>

<file path=ppt/tags/tag12.xml><?xml version="1.0" encoding="utf-8"?>
<p:tagLst xmlns:p="http://schemas.openxmlformats.org/presentationml/2006/main">
  <p:tag name="KSO_WM_BEAUTIFY_FLAG" val="#wm#"/>
  <p:tag name="KSO_WM_TEMPLATE_CATEGORY" val="custom"/>
  <p:tag name="KSO_WM_TEMPLATE_INDEX" val="20205176"/>
</p:tagLst>
</file>

<file path=ppt/tags/tag13.xml><?xml version="1.0" encoding="utf-8"?>
<p:tagLst xmlns:p="http://schemas.openxmlformats.org/presentationml/2006/main">
  <p:tag name="KSO_WM_BEAUTIFY_FLAG" val="#wm#"/>
  <p:tag name="KSO_WM_TEMPLATE_CATEGORY" val="custom"/>
  <p:tag name="KSO_WM_TEMPLATE_INDEX" val="20205176"/>
</p:tagLst>
</file>

<file path=ppt/tags/tag14.xml><?xml version="1.0" encoding="utf-8"?>
<p:tagLst xmlns:p="http://schemas.openxmlformats.org/presentationml/2006/main">
  <p:tag name="KSO_WM_BEAUTIFY_FLAG" val="#wm#"/>
  <p:tag name="KSO_WM_TEMPLATE_CATEGORY" val="custom"/>
  <p:tag name="KSO_WM_TEMPLATE_INDEX" val="20205176"/>
</p:tagLst>
</file>

<file path=ppt/tags/tag15.xml><?xml version="1.0" encoding="utf-8"?>
<p:tagLst xmlns:p="http://schemas.openxmlformats.org/presentationml/2006/main">
  <p:tag name="KSO_WM_BEAUTIFY_FLAG" val="#wm#"/>
  <p:tag name="KSO_WM_TEMPLATE_CATEGORY" val="custom"/>
  <p:tag name="KSO_WM_TEMPLATE_INDEX" val="20205176"/>
</p:tagLst>
</file>

<file path=ppt/tags/tag16.xml><?xml version="1.0" encoding="utf-8"?>
<p:tagLst xmlns:p="http://schemas.openxmlformats.org/presentationml/2006/main">
  <p:tag name="KSO_WM_BEAUTIFY_FLAG" val="#wm#"/>
  <p:tag name="KSO_WM_TEMPLATE_CATEGORY" val="custom"/>
  <p:tag name="KSO_WM_TEMPLATE_INDEX" val="20205176"/>
</p:tagLst>
</file>

<file path=ppt/tags/tag17.xml><?xml version="1.0" encoding="utf-8"?>
<p:tagLst xmlns:p="http://schemas.openxmlformats.org/presentationml/2006/main">
  <p:tag name="KSO_WM_BEAUTIFY_FLAG" val="#wm#"/>
  <p:tag name="KSO_WM_TEMPLATE_CATEGORY" val="custom"/>
  <p:tag name="KSO_WM_TEMPLATE_INDEX" val="20205176"/>
</p:tagLst>
</file>

<file path=ppt/tags/tag18.xml><?xml version="1.0" encoding="utf-8"?>
<p:tagLst xmlns:p="http://schemas.openxmlformats.org/presentationml/2006/main">
  <p:tag name="KSO_WM_BEAUTIFY_FLAG" val="#wm#"/>
  <p:tag name="KSO_WM_TEMPLATE_CATEGORY" val="custom"/>
  <p:tag name="KSO_WM_TEMPLATE_INDEX" val="20205176"/>
</p:tagLst>
</file>

<file path=ppt/tags/tag19.xml><?xml version="1.0" encoding="utf-8"?>
<p:tagLst xmlns:p="http://schemas.openxmlformats.org/presentationml/2006/main">
  <p:tag name="KSO_WM_BEAUTIFY_FLAG" val="#wm#"/>
  <p:tag name="KSO_WM_TEMPLATE_CATEGORY" val="custom"/>
  <p:tag name="KSO_WM_TEMPLATE_INDEX" val="20205176"/>
</p:tagLst>
</file>

<file path=ppt/tags/tag20.xml><?xml version="1.0" encoding="utf-8"?>
<p:tagLst xmlns:p="http://schemas.openxmlformats.org/presentationml/2006/main">
  <p:tag name="KSO_WM_BEAUTIFY_FLAG" val="#wm#"/>
  <p:tag name="KSO_WM_TEMPLATE_CATEGORY" val="custom"/>
  <p:tag name="KSO_WM_TEMPLATE_INDEX" val="20205176"/>
</p:tagLst>
</file>

<file path=ppt/tags/tag21.xml><?xml version="1.0" encoding="utf-8"?>
<p:tagLst xmlns:p="http://schemas.openxmlformats.org/presentationml/2006/main">
  <p:tag name="KSO_WM_BEAUTIFY_FLAG" val="#wm#"/>
  <p:tag name="KSO_WM_TEMPLATE_CATEGORY" val="custom"/>
  <p:tag name="KSO_WM_TEMPLATE_INDEX" val="20205176"/>
</p:tagLst>
</file>

<file path=ppt/tags/tag22.xml><?xml version="1.0" encoding="utf-8"?>
<p:tagLst xmlns:p="http://schemas.openxmlformats.org/presentationml/2006/main">
  <p:tag name="KSO_WM_BEAUTIFY_FLAG" val="#wm#"/>
  <p:tag name="KSO_WM_TEMPLATE_CATEGORY" val="custom"/>
  <p:tag name="KSO_WM_TEMPLATE_INDEX" val="20205176"/>
</p:tagLst>
</file>

<file path=ppt/tags/tag23.xml><?xml version="1.0" encoding="utf-8"?>
<p:tagLst xmlns:p="http://schemas.openxmlformats.org/presentationml/2006/main">
  <p:tag name="KSO_WM_BEAUTIFY_FLAG" val="#wm#"/>
  <p:tag name="KSO_WM_TEMPLATE_CATEGORY" val="custom"/>
  <p:tag name="KSO_WM_TEMPLATE_INDEX" val="20205176"/>
</p:tagLst>
</file>

<file path=ppt/tags/tag24.xml><?xml version="1.0" encoding="utf-8"?>
<p:tagLst xmlns:p="http://schemas.openxmlformats.org/presentationml/2006/main">
  <p:tag name="KSO_WM_BEAUTIFY_FLAG" val="#wm#"/>
  <p:tag name="KSO_WM_TEMPLATE_CATEGORY" val="custom"/>
  <p:tag name="KSO_WM_TEMPLATE_INDEX" val="20205176"/>
</p:tagLst>
</file>

<file path=ppt/tags/tag25.xml><?xml version="1.0" encoding="utf-8"?>
<p:tagLst xmlns:p="http://schemas.openxmlformats.org/presentationml/2006/main">
  <p:tag name="KSO_WM_BEAUTIFY_FLAG" val="#wm#"/>
  <p:tag name="KSO_WM_TEMPLATE_CATEGORY" val="custom"/>
  <p:tag name="KSO_WM_TEMPLATE_INDEX" val="20205176"/>
</p:tagLst>
</file>

<file path=ppt/tags/tag26.xml><?xml version="1.0" encoding="utf-8"?>
<p:tagLst xmlns:p="http://schemas.openxmlformats.org/presentationml/2006/main">
  <p:tag name="KSO_WM_BEAUTIFY_FLAG" val="#wm#"/>
  <p:tag name="KSO_WM_TEMPLATE_CATEGORY" val="custom"/>
  <p:tag name="KSO_WM_TEMPLATE_INDEX" val="20205176"/>
</p:tagLst>
</file>

<file path=ppt/tags/tag27.xml><?xml version="1.0" encoding="utf-8"?>
<p:tagLst xmlns:p="http://schemas.openxmlformats.org/presentationml/2006/main">
  <p:tag name="KSO_WM_BEAUTIFY_FLAG" val="#wm#"/>
  <p:tag name="KSO_WM_TEMPLATE_CATEGORY" val="custom"/>
  <p:tag name="KSO_WM_TEMPLATE_INDEX" val="20205176"/>
</p:tagLst>
</file>

<file path=ppt/tags/tag28.xml><?xml version="1.0" encoding="utf-8"?>
<p:tagLst xmlns:p="http://schemas.openxmlformats.org/presentationml/2006/main">
  <p:tag name="KSO_WM_BEAUTIFY_FLAG" val="#wm#"/>
  <p:tag name="KSO_WM_TEMPLATE_CATEGORY" val="custom"/>
  <p:tag name="KSO_WM_TEMPLATE_INDEX" val="20205176"/>
</p:tagLst>
</file>

<file path=ppt/tags/tag29.xml><?xml version="1.0" encoding="utf-8"?>
<p:tagLst xmlns:p="http://schemas.openxmlformats.org/presentationml/2006/main">
  <p:tag name="KSO_WM_BEAUTIFY_FLAG" val="#wm#"/>
  <p:tag name="KSO_WM_TEMPLATE_CATEGORY" val="custom"/>
  <p:tag name="KSO_WM_TEMPLATE_INDEX" val="20205176"/>
</p:tagLst>
</file>

<file path=ppt/tags/tag30.xml><?xml version="1.0" encoding="utf-8"?>
<p:tagLst xmlns:p="http://schemas.openxmlformats.org/presentationml/2006/main">
  <p:tag name="KSO_WM_BEAUTIFY_FLAG" val="#wm#"/>
  <p:tag name="KSO_WM_TEMPLATE_CATEGORY" val="custom"/>
  <p:tag name="KSO_WM_TEMPLATE_INDEX" val="20205176"/>
</p:tagLst>
</file>

<file path=ppt/tags/tag31.xml><?xml version="1.0" encoding="utf-8"?>
<p:tagLst xmlns:p="http://schemas.openxmlformats.org/presentationml/2006/main">
  <p:tag name="KSO_WM_BEAUTIFY_FLAG" val="#wm#"/>
  <p:tag name="KSO_WM_TEMPLATE_CATEGORY" val="custom"/>
  <p:tag name="KSO_WM_TEMPLATE_INDEX" val="20205176"/>
</p:tagLst>
</file>

<file path=ppt/tags/tag32.xml><?xml version="1.0" encoding="utf-8"?>
<p:tagLst xmlns:p="http://schemas.openxmlformats.org/presentationml/2006/main">
  <p:tag name="KSO_WM_BEAUTIFY_FLAG" val="#wm#"/>
  <p:tag name="KSO_WM_TEMPLATE_CATEGORY" val="custom"/>
  <p:tag name="KSO_WM_TEMPLATE_INDEX" val="20205176"/>
</p:tagLst>
</file>

<file path=ppt/tags/tag33.xml><?xml version="1.0" encoding="utf-8"?>
<p:tagLst xmlns:p="http://schemas.openxmlformats.org/presentationml/2006/main">
  <p:tag name="KSO_WM_BEAUTIFY_FLAG" val="#wm#"/>
  <p:tag name="KSO_WM_TEMPLATE_CATEGORY" val="custom"/>
  <p:tag name="KSO_WM_TEMPLATE_INDEX" val="20205176"/>
</p:tagLst>
</file>

<file path=ppt/tags/tag34.xml><?xml version="1.0" encoding="utf-8"?>
<p:tagLst xmlns:p="http://schemas.openxmlformats.org/presentationml/2006/main">
  <p:tag name="AS_NET" val="4.0.30319.42000"/>
  <p:tag name="AS_OS" val="Microsoft Windows NT 6.2.9200.0"/>
  <p:tag name="AS_RELEASE_DATE" val="2017.06.14"/>
  <p:tag name="AS_TITLE" val="Aspose.Slides for .NET 4.0 Client Profile"/>
  <p:tag name="AS_VERSION" val="17.6"/>
</p:tagLst>
</file>

<file path=ppt/theme/theme1.xml><?xml version="1.0" encoding="utf-8"?>
<a:theme xmlns:r="http://schemas.openxmlformats.org/officeDocument/2006/relationships" xmlns:a="http://schemas.openxmlformats.org/drawingml/2006/main" name="1_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黑-T">
      <a:majorFont>
        <a:latin typeface="Times New Roman"/>
        <a:ea typeface="黑体"/>
        <a:cs typeface="Arial"/>
      </a:majorFont>
      <a:minorFont>
        <a:latin typeface="Times New Roman"/>
        <a:ea typeface="黑体"/>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aragraphs>262</Paragraphs>
  <Slides>32</Slides>
  <Notes>0</Notes>
  <TotalTime>0</TotalTime>
  <HiddenSlides>0</HiddenSlides>
  <MMClips>0</MMClips>
  <ScaleCrop>0</ScaleCrop>
  <HeadingPairs>
    <vt:vector baseType="variant" size="4">
      <vt:variant>
        <vt:lpstr>Theme</vt:lpstr>
      </vt:variant>
      <vt:variant>
        <vt:i4>1</vt:i4>
      </vt:variant>
      <vt:variant>
        <vt:lpstr>Slide Titles</vt:lpstr>
      </vt:variant>
      <vt:variant>
        <vt:i4>32</vt:i4>
      </vt:variant>
    </vt:vector>
  </HeadingPairs>
  <TitlesOfParts>
    <vt:vector baseType="lpstr" size="33">
      <vt:lpstr>1_默认设计模板</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vector>
  </TitlesOfParts>
  <LinksUpToDate>0</LinksUpToDate>
  <SharedDoc>0</SharedDoc>
  <HyperlinksChanged>0</HyperlinksChanged>
  <Application>Aspose.Slides for .NET</Application>
  <AppVersion>17.0600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第3节 广播、电视和移动通信</dc:title>
  <cp:lastModifiedBy>天天向上</cp:lastModifiedBy>
  <cp:revision>21</cp:revision>
  <dcterms:created xsi:type="dcterms:W3CDTF">2021-10-02T06:55:46Z</dcterms:created>
  <dcterms:modified xsi:type="dcterms:W3CDTF">2021-10-21T00:56:45Z</dcterms:modified>
</cp:coreProperties>
</file>

<file path=docProps/custom.xml><?xml version="1.0" encoding="utf-8"?>
<Properties xmlns:vt="http://schemas.openxmlformats.org/officeDocument/2006/docPropsVTypes" xmlns="http://schemas.openxmlformats.org/officeDocument/2006/custom-properties">
  <property fmtid="{D5CDD505-2E9C-101B-9397-08002B2CF9AE}" pid="2" name="ICV">
    <vt:lpwstr>5C277C69C7B045A88695789C469DB2B9</vt:lpwstr>
  </property>
  <property fmtid="{D5CDD505-2E9C-101B-9397-08002B2CF9AE}" pid="3" name="KSOProductBuildVer">
    <vt:lpwstr>2052-11.1.0.11365</vt:lpwstr>
  </property>
</Properties>
</file>