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8" r:id="rId4"/>
    <p:sldId id="256" r:id="rId5"/>
    <p:sldId id="315" r:id="rId6"/>
    <p:sldId id="464" r:id="rId7"/>
    <p:sldId id="465" r:id="rId8"/>
    <p:sldId id="529" r:id="rId9"/>
    <p:sldId id="311" r:id="rId10"/>
    <p:sldId id="530" r:id="rId11"/>
    <p:sldId id="531" r:id="rId12"/>
    <p:sldId id="532" r:id="rId13"/>
    <p:sldId id="335" r:id="rId14"/>
    <p:sldId id="533" r:id="rId15"/>
    <p:sldId id="415" r:id="rId16"/>
    <p:sldId id="589" r:id="rId17"/>
    <p:sldId id="372" r:id="rId18"/>
    <p:sldId id="349" r:id="rId19"/>
    <p:sldId id="590" r:id="rId20"/>
    <p:sldId id="375" r:id="rId21"/>
    <p:sldId id="413" r:id="rId22"/>
    <p:sldId id="412" r:id="rId23"/>
    <p:sldId id="584" r:id="rId24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vvv" initials="" lastIdx="0" clrIdx="0"/>
  <p:cmAuthor id="1" name="Lenovo" initials="L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8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66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tags" Target="../tags/tag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image" Target="../media/image6.png" /><Relationship Id="rId6" Type="http://schemas.openxmlformats.org/officeDocument/2006/relationships/tags" Target="../tags/tag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2.xml" /><Relationship Id="rId4" Type="http://schemas.openxmlformats.org/officeDocument/2006/relationships/image" Target="../media/image4.png" /><Relationship Id="rId5" Type="http://schemas.openxmlformats.org/officeDocument/2006/relationships/tags" Target="../tags/tag13.xml" /><Relationship Id="rId6" Type="http://schemas.openxmlformats.org/officeDocument/2006/relationships/image" Target="../media/image5.png" /><Relationship Id="rId7" Type="http://schemas.openxmlformats.org/officeDocument/2006/relationships/tags" Target="../tags/tag14.xml" /><Relationship Id="rId8" Type="http://schemas.openxmlformats.org/officeDocument/2006/relationships/image" Target="../media/image7.png" /><Relationship Id="rId9" Type="http://schemas.openxmlformats.org/officeDocument/2006/relationships/tags" Target="../tags/tag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4.xml" /><Relationship Id="rId11" Type="http://schemas.openxmlformats.org/officeDocument/2006/relationships/image" Target="../media/image8.png" /><Relationship Id="rId12" Type="http://schemas.openxmlformats.org/officeDocument/2006/relationships/tags" Target="../tags/tag2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tags" Target="../tags/tag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tags" Target="../tags/tag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44.xml" /><Relationship Id="rId11" Type="http://schemas.openxmlformats.org/officeDocument/2006/relationships/image" Target="../media/image11.jpeg" /><Relationship Id="rId12" Type="http://schemas.openxmlformats.org/officeDocument/2006/relationships/image" Target="../media/image12.jpeg" /><Relationship Id="rId13" Type="http://schemas.openxmlformats.org/officeDocument/2006/relationships/image" Target="../media/image13.jpeg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7.png" /><Relationship Id="rId11" Type="http://schemas.openxmlformats.org/officeDocument/2006/relationships/tags" Target="../tags/tag49.xml" /><Relationship Id="rId12" Type="http://schemas.openxmlformats.org/officeDocument/2006/relationships/image" Target="../media/image18.pn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2" Type="http://schemas.openxmlformats.org/officeDocument/2006/relationships/image" Target="../media/image14.png" /><Relationship Id="rId3" Type="http://schemas.openxmlformats.org/officeDocument/2006/relationships/tags" Target="../tags/tag45.xml" /><Relationship Id="rId4" Type="http://schemas.openxmlformats.org/officeDocument/2006/relationships/image" Target="../media/image15.png" /><Relationship Id="rId5" Type="http://schemas.openxmlformats.org/officeDocument/2006/relationships/tags" Target="../tags/tag46.xml" /><Relationship Id="rId6" Type="http://schemas.openxmlformats.org/officeDocument/2006/relationships/image" Target="../media/image12.jpeg" /><Relationship Id="rId7" Type="http://schemas.openxmlformats.org/officeDocument/2006/relationships/tags" Target="../tags/tag47.xml" /><Relationship Id="rId8" Type="http://schemas.openxmlformats.org/officeDocument/2006/relationships/image" Target="../media/image16.jpeg" /><Relationship Id="rId9" Type="http://schemas.openxmlformats.org/officeDocument/2006/relationships/tags" Target="../tags/tag4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image" Target="../media/image1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8.xml" /><Relationship Id="rId3" Type="http://schemas.openxmlformats.org/officeDocument/2006/relationships/tags" Target="../tags/tag5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1.xml" /><Relationship Id="rId3" Type="http://schemas.openxmlformats.org/officeDocument/2006/relationships/tags" Target="../tags/tag6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audio" Target="../media/audio11.wav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tags" Target="../tags/tag65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14091" y="1803102"/>
            <a:ext cx="80642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rgbClr val="00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第九单元</a:t>
            </a:r>
            <a:endParaRPr lang="zh-CN" altLang="en-US" sz="8800">
              <a:solidFill>
                <a:srgbClr val="0000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3730" y="3333115"/>
            <a:ext cx="82746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课题</a:t>
            </a:r>
            <a:r>
              <a:rPr 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  </a:t>
            </a:r>
            <a:r>
              <a:rPr lang="zh-CN" alt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溶解度</a:t>
            </a:r>
            <a:endParaRPr lang="zh-CN" altLang="en-US" sz="6600" b="1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/>
            <a:r>
              <a:rPr lang="zh-CN" altLang="en-US" sz="6600" baseline="-2500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课时</a:t>
            </a:r>
            <a:r>
              <a:rPr lang="en-US" altLang="zh-CN" sz="6600" baseline="-2500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endParaRPr lang="en-US" altLang="zh-CN" sz="6600" baseline="-25000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/>
          <a:srcRect l="3384" t="30779" r="53514" b="37534"/>
          <a:stretch>
            <a:fillRect/>
          </a:stretch>
        </p:blipFill>
        <p:spPr>
          <a:xfrm>
            <a:off x="3426665" y="890987"/>
            <a:ext cx="4840509" cy="13595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339850" y="2347595"/>
            <a:ext cx="9895840" cy="271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AEF3A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25200" rIns="36000" bIns="36000" anchor="ctr">
            <a:spAutoFit/>
          </a:bodyPr>
          <a:lstStyle/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通过实验探究，建立饱和溶液与不饱和溶液的概念。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了解饱和溶液与不饱和溶液相互转化的方法。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en-US" altLang="zh-CN" sz="3200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了解结晶现象。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65070" y="5008880"/>
            <a:ext cx="7634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/>
              <a:t>氯化钠能</a:t>
            </a:r>
            <a:r>
              <a:rPr lang="zh-CN" altLang="en-US" sz="3200">
                <a:solidFill>
                  <a:srgbClr val="FF0000"/>
                </a:solidFill>
              </a:rPr>
              <a:t>无限制地</a:t>
            </a:r>
            <a:r>
              <a:rPr lang="zh-CN" altLang="en-US" sz="3200"/>
              <a:t>溶解在一定量的水中吗？</a:t>
            </a:r>
            <a:endParaRPr lang="zh-CN" altLang="en-US" sz="3200"/>
          </a:p>
        </p:txBody>
      </p:sp>
      <p:sp>
        <p:nvSpPr>
          <p:cNvPr id="7" name="文本框 6"/>
          <p:cNvSpPr txBox="1"/>
          <p:nvPr/>
        </p:nvSpPr>
        <p:spPr>
          <a:xfrm>
            <a:off x="1057275" y="709930"/>
            <a:ext cx="36029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/>
              <a:t>一、饱和溶液</a:t>
            </a:r>
            <a:endParaRPr lang="zh-CN" altLang="en-US" sz="3600" b="1"/>
          </a:p>
        </p:txBody>
      </p:sp>
      <p:grpSp>
        <p:nvGrpSpPr>
          <p:cNvPr id="3" name="组合 7"/>
          <p:cNvGrpSpPr/>
          <p:nvPr/>
        </p:nvGrpSpPr>
        <p:grpSpPr>
          <a:xfrm>
            <a:off x="2586355" y="1845310"/>
            <a:ext cx="7001510" cy="2584976"/>
            <a:chOff x="1142976" y="-62280"/>
            <a:chExt cx="7398349" cy="3779464"/>
          </a:xfrm>
        </p:grpSpPr>
        <p:pic>
          <p:nvPicPr>
            <p:cNvPr id="7184" name="Picture 2" descr="Image1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>
              <a:lum bright="-35999" contrast="78000"/>
            </a:blip>
            <a:srcRect b="20953"/>
            <a:stretch>
              <a:fillRect/>
            </a:stretch>
          </p:blipFill>
          <p:spPr>
            <a:xfrm>
              <a:off x="1142976" y="-62280"/>
              <a:ext cx="7144217" cy="354825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5" name="Text Box 3"/>
            <p:cNvSpPr txBox="1"/>
            <p:nvPr>
              <p:custDataLst>
                <p:tags r:id="rId4"/>
              </p:custDataLst>
            </p:nvPr>
          </p:nvSpPr>
          <p:spPr>
            <a:xfrm>
              <a:off x="1281947" y="1186449"/>
              <a:ext cx="1285884" cy="6731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b="0">
                  <a:solidFill>
                    <a:srgbClr val="003300"/>
                  </a:solidFill>
                  <a:latin typeface="Arial" panose="020b0604020202020204" pitchFamily="34" charset="0"/>
                </a:rPr>
                <a:t>食盐</a:t>
              </a:r>
              <a:endParaRPr lang="zh-CN" altLang="en-US" sz="2400" b="0">
                <a:solidFill>
                  <a:srgbClr val="0033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6" name="Text Box 4"/>
            <p:cNvSpPr txBox="1"/>
            <p:nvPr>
              <p:custDataLst>
                <p:tags r:id="rId5"/>
              </p:custDataLst>
            </p:nvPr>
          </p:nvSpPr>
          <p:spPr>
            <a:xfrm>
              <a:off x="3274201" y="3044075"/>
              <a:ext cx="504825" cy="6731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b="0">
                  <a:solidFill>
                    <a:srgbClr val="003300"/>
                  </a:solidFill>
                  <a:latin typeface="Arial" panose="020b0604020202020204" pitchFamily="34" charset="0"/>
                </a:rPr>
                <a:t>水</a:t>
              </a:r>
              <a:endParaRPr lang="zh-CN" altLang="en-US" sz="2400" b="0">
                <a:solidFill>
                  <a:srgbClr val="0033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7" name="Text Box 5"/>
            <p:cNvSpPr txBox="1"/>
            <p:nvPr>
              <p:custDataLst>
                <p:tags r:id="rId6"/>
              </p:custDataLst>
            </p:nvPr>
          </p:nvSpPr>
          <p:spPr>
            <a:xfrm>
              <a:off x="6745858" y="731113"/>
              <a:ext cx="1795467" cy="6731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>
                  <a:solidFill>
                    <a:srgbClr val="003300"/>
                  </a:solidFill>
                  <a:latin typeface="Arial" panose="020b0604020202020204" pitchFamily="34" charset="0"/>
                </a:rPr>
                <a:t>食盐水</a:t>
              </a:r>
              <a:endParaRPr lang="zh-CN" altLang="en-US" sz="2400">
                <a:solidFill>
                  <a:srgbClr val="0033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8" name="Line 6"/>
            <p:cNvSpPr/>
            <p:nvPr>
              <p:custDataLst>
                <p:tags r:id="rId7"/>
              </p:custDataLst>
            </p:nvPr>
          </p:nvSpPr>
          <p:spPr>
            <a:xfrm>
              <a:off x="1909045" y="2070113"/>
              <a:ext cx="232180" cy="563338"/>
            </a:xfrm>
            <a:prstGeom prst="line">
              <a:avLst/>
            </a:prstGeom>
            <a:ln w="28575" cap="flat" cmpd="sng">
              <a:solidFill>
                <a:srgbClr val="1C1C1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189" name="Line 7"/>
            <p:cNvSpPr/>
            <p:nvPr>
              <p:custDataLst>
                <p:tags r:id="rId8"/>
              </p:custDataLst>
            </p:nvPr>
          </p:nvSpPr>
          <p:spPr>
            <a:xfrm flipV="1">
              <a:off x="3913684" y="3129741"/>
              <a:ext cx="287337" cy="142875"/>
            </a:xfrm>
            <a:prstGeom prst="line">
              <a:avLst/>
            </a:prstGeom>
            <a:ln w="28575" cap="flat" cmpd="sng">
              <a:solidFill>
                <a:srgbClr val="1C1C1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305" y="1461135"/>
            <a:ext cx="1048385" cy="10896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853690" y="1391285"/>
            <a:ext cx="1304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5gNaCl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3003020" y="2111074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225" y="720725"/>
            <a:ext cx="1668780" cy="18630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514340" y="1391285"/>
            <a:ext cx="1304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5gNaCl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5662400" y="2126314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925" y="821690"/>
            <a:ext cx="1784985" cy="1829435"/>
          </a:xfrm>
          <a:prstGeom prst="rect">
            <a:avLst/>
          </a:prstGeom>
        </p:spPr>
      </p:pic>
      <p:graphicFrame>
        <p:nvGraphicFramePr>
          <p:cNvPr id="17" name="表格 16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72515" y="3288665"/>
          <a:ext cx="10189845" cy="2926080"/>
        </p:xfrm>
        <a:graphic>
          <a:graphicData uri="http://schemas.openxmlformats.org/drawingml/2006/table">
            <a:tbl>
              <a:tblPr/>
              <a:tblGrid>
                <a:gridCol w="3850005"/>
                <a:gridCol w="2941320"/>
                <a:gridCol w="3398520"/>
              </a:tblGrid>
              <a:tr h="50165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操作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现象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32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  <a:sym typeface="+mn-ea"/>
                        </a:rPr>
                        <a:t> </a:t>
                      </a:r>
                      <a:r>
                        <a:rPr lang="zh-CN" altLang="en-US" sz="32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  <a:sym typeface="+mn-ea"/>
                        </a:rPr>
                        <a:t>结论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570"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加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5gNaCl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，搅拌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200">
                          <a:latin typeface="微软雅黑" panose="020b0503020204020204" charset="-122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455"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再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加5gNaCl，搅拌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再加</a:t>
                      </a:r>
                      <a:r>
                        <a:rPr lang="en-US" altLang="zh-CN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15mL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水，搅拌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8014335" y="1518285"/>
            <a:ext cx="1304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15mL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  <a:endParaRPr lang="zh-CN" altLang="en-US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V="1">
            <a:off x="8139535" y="2121234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155" y="720725"/>
            <a:ext cx="1668780" cy="1863090"/>
          </a:xfrm>
          <a:prstGeom prst="rect">
            <a:avLst/>
          </a:prstGeom>
        </p:spPr>
      </p:pic>
      <p:sp>
        <p:nvSpPr>
          <p:cNvPr id="55369" name="文本框 55368"/>
          <p:cNvSpPr txBox="1"/>
          <p:nvPr/>
        </p:nvSpPr>
        <p:spPr>
          <a:xfrm>
            <a:off x="5418773" y="4136708"/>
            <a:ext cx="223361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NaCl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全溶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5371" name="文本框 55370"/>
          <p:cNvSpPr txBox="1"/>
          <p:nvPr/>
        </p:nvSpPr>
        <p:spPr>
          <a:xfrm>
            <a:off x="5048250" y="4799330"/>
            <a:ext cx="27755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部分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NaCl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未溶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5378" name="文本框 55377"/>
          <p:cNvSpPr txBox="1"/>
          <p:nvPr/>
        </p:nvSpPr>
        <p:spPr>
          <a:xfrm>
            <a:off x="4933315" y="5692458"/>
            <a:ext cx="338296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未溶的</a:t>
            </a:r>
            <a:r>
              <a:rPr lang="en-US" altLang="zh-CN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NaCl</a:t>
            </a: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又溶解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5372" name="文本框 55371"/>
          <p:cNvSpPr txBox="1"/>
          <p:nvPr/>
        </p:nvSpPr>
        <p:spPr>
          <a:xfrm>
            <a:off x="7823835" y="3952240"/>
            <a:ext cx="368681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18" charset="0"/>
              </a:rPr>
              <a:t>在一定量溶剂里，氯化钠不能无限溶解。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55379" name="文本框 55378"/>
          <p:cNvSpPr txBox="1"/>
          <p:nvPr/>
        </p:nvSpPr>
        <p:spPr>
          <a:xfrm>
            <a:off x="7919085" y="4905058"/>
            <a:ext cx="327660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18" charset="0"/>
              </a:rPr>
              <a:t>当继续增加溶剂的量，未溶的氯化钠可以继续溶解。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29705" y="2640965"/>
            <a:ext cx="20002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chemeClr val="accent6"/>
                </a:solidFill>
                <a:latin typeface="微软雅黑" panose="020b0503020204020204" charset="-122"/>
                <a:ea typeface="微软雅黑"/>
                <a:sym typeface="+mn-ea"/>
              </a:rPr>
              <a:t>饱和溶液</a:t>
            </a:r>
            <a:endParaRPr lang="zh-CN" altLang="en-US" sz="3200" b="1">
              <a:solidFill>
                <a:schemeClr val="accent6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21075" y="2644140"/>
            <a:ext cx="2362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chemeClr val="accent6"/>
                </a:solidFill>
                <a:latin typeface="微软雅黑" panose="020b0503020204020204" charset="-122"/>
                <a:ea typeface="微软雅黑"/>
                <a:sym typeface="+mn-ea"/>
              </a:rPr>
              <a:t>不饱和溶液</a:t>
            </a:r>
            <a:endParaRPr lang="zh-CN" altLang="en-US" sz="3200" b="1">
              <a:solidFill>
                <a:schemeClr val="accent6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22" grpId="0"/>
      <p:bldP spid="55369" grpId="0"/>
      <p:bldP spid="55371" grpId="0"/>
      <p:bldP spid="55378" grpId="0"/>
      <p:bldP spid="55372" grpId="0"/>
      <p:bldP spid="55379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728470" y="1964055"/>
            <a:ext cx="6685280" cy="6324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F28711"/>
              </a:buClr>
              <a:buSzPct val="80000"/>
              <a:buFont typeface="Webdings" panose="05030102010509060703" pitchFamily="18" charset="2"/>
              <a:buNone/>
            </a:pPr>
            <a:r>
              <a:rPr lang="zh-CN" altLang="en-US" sz="3200" b="1" smtClean="0">
                <a:solidFill>
                  <a:srgbClr val="303030"/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如何判断一种溶液是不是饱和溶液？</a:t>
            </a:r>
            <a:endParaRPr lang="zh-CN" altLang="en-US" sz="3200" b="1" smtClean="0">
              <a:solidFill>
                <a:srgbClr val="303030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522730" y="2596515"/>
            <a:ext cx="9778365" cy="1791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F28711"/>
              </a:buClr>
              <a:buSzPct val="80000"/>
              <a:buFont typeface="Webdings" panose="05030102010509060703" pitchFamily="18" charset="2"/>
              <a:buNone/>
            </a:pPr>
            <a:r>
              <a:rPr lang="zh-CN" altLang="en-US" sz="3200" b="1" smtClean="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1、如果溶液中有少量未溶解的溶液，则是饱和溶液。</a:t>
            </a:r>
            <a:endParaRPr lang="zh-CN" altLang="en-US" sz="3200" b="1" kern="1200" baseline="0" smtClean="0">
              <a:solidFill>
                <a:schemeClr val="accen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F28711"/>
              </a:buClr>
              <a:buSzPct val="80000"/>
              <a:buFont typeface="Webdings" panose="05030102010509060703" pitchFamily="18" charset="2"/>
              <a:buNone/>
            </a:pPr>
            <a:r>
              <a:rPr lang="zh-CN" altLang="en-US" sz="3200" b="1" smtClean="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2、加少量溶质，溶质能继续溶解的是不饱和溶液，不能继续溶解的是饱和溶液。</a:t>
            </a:r>
            <a:endParaRPr lang="zh-CN" altLang="en-US" sz="3200" b="1" smtClean="0">
              <a:solidFill>
                <a:schemeClr val="accen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4"/>
            </p:custDataLst>
          </p:nvPr>
        </p:nvSpPr>
        <p:spPr>
          <a:xfrm>
            <a:off x="1379220" y="583565"/>
            <a:ext cx="205168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想一想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728470" y="4793615"/>
            <a:ext cx="2769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微软雅黑" panose="020b0503020204020204" charset="-122"/>
                <a:ea typeface="微软雅黑"/>
              </a:rPr>
              <a:t>不饱和溶液</a:t>
            </a:r>
            <a:endParaRPr lang="zh-CN" altLang="en-US" sz="4000" b="1">
              <a:solidFill>
                <a:schemeClr val="accent6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72705" y="4718050"/>
            <a:ext cx="2769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微软雅黑" panose="020b0503020204020204" charset="-122"/>
                <a:ea typeface="微软雅黑"/>
              </a:rPr>
              <a:t>饱和溶液</a:t>
            </a:r>
            <a:endParaRPr lang="zh-CN" altLang="en-US" sz="4000" b="1">
              <a:solidFill>
                <a:schemeClr val="accent6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07000" y="4544060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</a:rPr>
              <a:t>增加溶质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199255" y="641985"/>
            <a:ext cx="5219700" cy="1422400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 flipV="1">
            <a:off x="5035655" y="5123514"/>
            <a:ext cx="2100580" cy="381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4979775" y="5315919"/>
            <a:ext cx="2224405" cy="1905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sp>
        <p:nvSpPr>
          <p:cNvPr id="14" name="文本框 13"/>
          <p:cNvSpPr txBox="1"/>
          <p:nvPr/>
        </p:nvSpPr>
        <p:spPr>
          <a:xfrm>
            <a:off x="5207000" y="5396865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</a:rPr>
              <a:t>增加溶剂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  <p:bldP spid="6" grpId="0"/>
      <p:bldP spid="9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43915" y="1174750"/>
            <a:ext cx="1048385" cy="1089660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 flipV="1">
            <a:off x="1893040" y="1839294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73680" y="661035"/>
            <a:ext cx="1642745" cy="16789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794510" y="1174750"/>
            <a:ext cx="1304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5gKNO</a:t>
            </a:r>
            <a:r>
              <a:rPr lang="en-US" altLang="zh-CN" sz="2800" baseline="-2500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en-US" altLang="zh-CN" sz="2800" baseline="-250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3900910" y="1834214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8025" y="596900"/>
            <a:ext cx="1784985" cy="18294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656330" y="1174750"/>
            <a:ext cx="1304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5gKNO</a:t>
            </a:r>
            <a:r>
              <a:rPr lang="en-US" altLang="zh-CN" sz="2800" baseline="-2500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en-US" altLang="zh-CN" sz="2800" baseline="-250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5670020" y="1838659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310" y="601345"/>
            <a:ext cx="1624965" cy="18148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519420" y="1174750"/>
            <a:ext cx="1304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加热</a:t>
            </a:r>
            <a:endParaRPr lang="zh-CN" altLang="en-US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7376265" y="1838659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72515" y="3009900"/>
          <a:ext cx="10189845" cy="3084830"/>
        </p:xfrm>
        <a:graphic>
          <a:graphicData uri="http://schemas.openxmlformats.org/drawingml/2006/table">
            <a:tbl>
              <a:tblPr/>
              <a:tblGrid>
                <a:gridCol w="3761105"/>
                <a:gridCol w="3030220"/>
                <a:gridCol w="3398520"/>
              </a:tblGrid>
              <a:tr h="490855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操作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现象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32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  <a:sym typeface="+mn-ea"/>
                        </a:rPr>
                        <a:t> </a:t>
                      </a:r>
                      <a:r>
                        <a:rPr lang="zh-CN" altLang="en-US" sz="32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  <a:sym typeface="+mn-ea"/>
                        </a:rPr>
                        <a:t>结论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57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加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5gKNO</a:t>
                      </a:r>
                      <a:r>
                        <a:rPr lang="en-US" sz="3200" b="0" baseline="-250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3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，搅拌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0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 vert="horz" wrap="square"/>
                    <a:lstStyle/>
                    <a:p>
                      <a:pPr indent="0">
                        <a:lnSpc>
                          <a:spcPct val="10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3200">
                          <a:latin typeface="微软雅黑" panose="020b0503020204020204" charset="-122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455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再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加5gKNO</a:t>
                      </a:r>
                      <a:r>
                        <a:rPr lang="en-US" sz="3200" b="0" baseline="-250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3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，搅拌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0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加</a:t>
                      </a:r>
                      <a:r>
                        <a:rPr lang="zh-CN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热</a:t>
                      </a:r>
                      <a:endParaRPr lang="zh-CN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0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再加5gKNO</a:t>
                      </a:r>
                      <a:r>
                        <a:rPr lang="zh-CN" altLang="en-US" sz="3200" b="0" baseline="-250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3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，搅拌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00000"/>
                        </a:lnSpc>
                        <a:buNone/>
                      </a:pP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 vert="horz" wrap="square"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冷却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lnSpc>
                          <a:spcPct val="100000"/>
                        </a:lnSpc>
                        <a:buNone/>
                      </a:pP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369" name="文本框 55368"/>
          <p:cNvSpPr txBox="1"/>
          <p:nvPr/>
        </p:nvSpPr>
        <p:spPr>
          <a:xfrm>
            <a:off x="5319713" y="3474403"/>
            <a:ext cx="22336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KNO</a:t>
            </a:r>
            <a:r>
              <a:rPr lang="en-US" altLang="zh-CN" sz="2800" baseline="-25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全溶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5371" name="文本框 55370"/>
          <p:cNvSpPr txBox="1"/>
          <p:nvPr/>
        </p:nvSpPr>
        <p:spPr>
          <a:xfrm>
            <a:off x="5048250" y="3996690"/>
            <a:ext cx="27755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部分</a:t>
            </a:r>
            <a:r>
              <a:rPr lang="en-US" altLang="zh-CN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KNO</a:t>
            </a:r>
            <a:r>
              <a:rPr lang="en-US" altLang="zh-CN" sz="2800" baseline="-25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未溶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5378" name="文本框 55377"/>
          <p:cNvSpPr txBox="1"/>
          <p:nvPr/>
        </p:nvSpPr>
        <p:spPr>
          <a:xfrm>
            <a:off x="4745355" y="4583113"/>
            <a:ext cx="338296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未溶的</a:t>
            </a:r>
            <a:r>
              <a:rPr lang="en-US" altLang="zh-CN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KNO</a:t>
            </a:r>
            <a:r>
              <a:rPr lang="en-US" altLang="zh-CN" sz="2800" baseline="-25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又溶解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73688" y="5105083"/>
            <a:ext cx="22336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KNO</a:t>
            </a:r>
            <a:r>
              <a:rPr lang="en-US" altLang="zh-CN" sz="2800" baseline="-25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全溶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61255" y="5627370"/>
            <a:ext cx="28625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有白色晶体析出</a:t>
            </a:r>
            <a:endParaRPr lang="zh-CN" sz="28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 Box 32"/>
          <p:cNvSpPr txBox="1"/>
          <p:nvPr/>
        </p:nvSpPr>
        <p:spPr>
          <a:xfrm>
            <a:off x="7983855" y="3474720"/>
            <a:ext cx="320738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320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800" b="0" i="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 b="0" i="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000" b="0" i="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000" b="0" i="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marL="0" lvl="0" indent="0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</a:rPr>
              <a:t>温度升高，硝酸钾溶解能力增强</a:t>
            </a:r>
            <a:endParaRPr lang="zh-CN" altLang="en-US" b="1">
              <a:solidFill>
                <a:schemeClr val="tx1"/>
              </a:solidFill>
              <a:effectLst/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Text Box 32"/>
          <p:cNvSpPr txBox="1"/>
          <p:nvPr/>
        </p:nvSpPr>
        <p:spPr>
          <a:xfrm>
            <a:off x="7983855" y="4986020"/>
            <a:ext cx="320738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320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800" b="0" i="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 b="0" i="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000" b="0" i="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000" b="0" i="0" u="none" kern="1200" baseline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marL="0" lvl="0" indent="0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</a:rPr>
              <a:t>温度降低，硝酸钾溶解能力降低</a:t>
            </a:r>
            <a:endParaRPr lang="zh-CN" altLang="en-US" b="1">
              <a:solidFill>
                <a:schemeClr val="tx1"/>
              </a:solidFill>
              <a:effectLst/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076700" y="2403475"/>
            <a:ext cx="20002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chemeClr val="accent6"/>
                </a:solidFill>
                <a:latin typeface="微软雅黑" panose="020b0503020204020204" charset="-122"/>
                <a:ea typeface="微软雅黑"/>
                <a:sym typeface="+mn-ea"/>
              </a:rPr>
              <a:t>饱和溶液</a:t>
            </a:r>
            <a:endParaRPr lang="zh-CN" altLang="en-US" sz="3200" b="1">
              <a:solidFill>
                <a:schemeClr val="accent6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789160" y="2411730"/>
            <a:ext cx="20002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chemeClr val="accent6"/>
                </a:solidFill>
                <a:latin typeface="微软雅黑" panose="020b0503020204020204" charset="-122"/>
                <a:ea typeface="微软雅黑"/>
                <a:sym typeface="+mn-ea"/>
              </a:rPr>
              <a:t>饱和溶液</a:t>
            </a:r>
            <a:endParaRPr lang="zh-CN" altLang="en-US" sz="3200" b="1">
              <a:solidFill>
                <a:schemeClr val="accent6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825625" y="2428240"/>
            <a:ext cx="2362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chemeClr val="accent6"/>
                </a:solidFill>
                <a:latin typeface="微软雅黑" panose="020b0503020204020204" charset="-122"/>
                <a:ea typeface="微软雅黑"/>
                <a:sym typeface="+mn-ea"/>
              </a:rPr>
              <a:t>不饱和溶液</a:t>
            </a:r>
            <a:endParaRPr lang="zh-CN" altLang="en-US" sz="3200" b="1">
              <a:solidFill>
                <a:schemeClr val="accent6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81370" y="2402840"/>
            <a:ext cx="2362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chemeClr val="accent6"/>
                </a:solidFill>
                <a:latin typeface="微软雅黑" panose="020b0503020204020204" charset="-122"/>
                <a:ea typeface="微软雅黑"/>
                <a:sym typeface="+mn-ea"/>
              </a:rPr>
              <a:t>不饱和溶液</a:t>
            </a:r>
            <a:endParaRPr lang="zh-CN" altLang="en-US" sz="3200" b="1">
              <a:solidFill>
                <a:schemeClr val="accent6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4460" y="1111250"/>
            <a:ext cx="1203325" cy="128587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44205" y="749300"/>
            <a:ext cx="1642745" cy="167894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7245985" y="1174750"/>
            <a:ext cx="1304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5gKNO</a:t>
            </a:r>
            <a:r>
              <a:rPr lang="en-US" altLang="zh-CN" sz="2800" baseline="-2500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en-US" altLang="zh-CN" sz="2800" baseline="-250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4" name="直接箭头连接符 33"/>
          <p:cNvCxnSpPr/>
          <p:nvPr/>
        </p:nvCxnSpPr>
        <p:spPr>
          <a:xfrm flipV="1">
            <a:off x="9267930" y="1850724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sp>
        <p:nvSpPr>
          <p:cNvPr id="13" name="文本框 12"/>
          <p:cNvSpPr txBox="1"/>
          <p:nvPr/>
        </p:nvSpPr>
        <p:spPr>
          <a:xfrm>
            <a:off x="9244330" y="1174750"/>
            <a:ext cx="1304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冷却</a:t>
            </a:r>
            <a:endParaRPr lang="zh-CN" altLang="en-US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8" grpId="0"/>
      <p:bldP spid="55369" grpId="0"/>
      <p:bldP spid="55371" grpId="0"/>
      <p:bldP spid="55378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3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1379220" y="583565"/>
            <a:ext cx="205168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想一想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1115695" y="4793615"/>
            <a:ext cx="2769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微软雅黑" panose="020b0503020204020204" charset="-122"/>
                <a:ea typeface="微软雅黑"/>
              </a:rPr>
              <a:t>不饱和溶液</a:t>
            </a:r>
            <a:endParaRPr lang="zh-CN" altLang="en-US" sz="4000" b="1">
              <a:solidFill>
                <a:schemeClr val="accent6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8286115" y="4793615"/>
            <a:ext cx="2769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微软雅黑" panose="020b0503020204020204" charset="-122"/>
                <a:ea typeface="微软雅黑"/>
              </a:rPr>
              <a:t>饱和溶液</a:t>
            </a:r>
            <a:endParaRPr lang="zh-CN" altLang="en-US" sz="4000" b="1">
              <a:solidFill>
                <a:schemeClr val="accent6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3885565" y="4544060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</a:rPr>
              <a:t>增加溶质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箭头连接符 12"/>
          <p:cNvCxnSpPr>
            <a:stCxn id="10" idx="3"/>
            <a:endCxn id="11" idx="1"/>
          </p:cNvCxnSpPr>
          <p:nvPr>
            <p:custDataLst>
              <p:tags r:id="rId6"/>
            </p:custDataLst>
          </p:nvPr>
        </p:nvCxnSpPr>
        <p:spPr>
          <a:xfrm>
            <a:off x="3885670" y="5147009"/>
            <a:ext cx="4400550" cy="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cxnSp>
        <p:nvCxnSpPr>
          <p:cNvPr id="14" name="直接箭头连接符 13"/>
          <p:cNvCxnSpPr/>
          <p:nvPr>
            <p:custDataLst>
              <p:tags r:id="rId7"/>
            </p:custDataLst>
          </p:nvPr>
        </p:nvCxnSpPr>
        <p:spPr>
          <a:xfrm flipH="1" flipV="1">
            <a:off x="3887575" y="5322269"/>
            <a:ext cx="4422775" cy="10795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3887470" y="5396865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</a:rPr>
              <a:t>增加溶剂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886450" y="5396865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升高温度</a:t>
            </a:r>
            <a:endParaRPr lang="zh-CN" altLang="en-US" sz="3200"/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5886450" y="4540885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降低温度</a:t>
            </a:r>
            <a:endParaRPr lang="zh-CN" altLang="en-US" sz="320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17270" y="1749425"/>
            <a:ext cx="10038715" cy="19335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1379220" y="583565"/>
            <a:ext cx="205168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小结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3258185" y="3883025"/>
            <a:ext cx="776795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在一定温度、一定量的溶剂中，溶质不能继续溶解的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溶液叫做</a:t>
            </a:r>
            <a:r>
              <a:rPr lang="zh-CN" altLang="en-US" sz="3200" b="1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这种溶质的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饱和溶液。</a:t>
            </a:r>
            <a:endParaRPr lang="zh-CN" altLang="en-US" sz="3200" b="1" smtClean="0">
              <a:solidFill>
                <a:schemeClr val="accent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3" name="Text Box 14"/>
          <p:cNvSpPr txBox="1">
            <a:spLocks noChangeArrowheads="1"/>
          </p:cNvSpPr>
          <p:nvPr/>
        </p:nvSpPr>
        <p:spPr bwMode="auto">
          <a:xfrm>
            <a:off x="3258185" y="5061585"/>
            <a:ext cx="811339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在一定温度、一定量的溶剂中，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溶质可以继续</a:t>
            </a:r>
            <a:r>
              <a:rPr lang="zh-CN" altLang="en-US" sz="32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溶解的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溶液叫做</a:t>
            </a:r>
            <a:r>
              <a:rPr lang="zh-CN" altLang="en-US" sz="3200" b="1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这种溶质的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不饱和溶液。</a:t>
            </a:r>
            <a:endParaRPr lang="zh-CN" altLang="en-US" sz="3200" b="1" smtClean="0">
              <a:solidFill>
                <a:schemeClr val="accent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1121659" y="4080352"/>
            <a:ext cx="233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饱和溶液 ：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45" name="Text Box 14"/>
          <p:cNvSpPr txBox="1">
            <a:spLocks noChangeArrowheads="1"/>
          </p:cNvSpPr>
          <p:nvPr/>
        </p:nvSpPr>
        <p:spPr bwMode="auto">
          <a:xfrm>
            <a:off x="1121658" y="5285396"/>
            <a:ext cx="25971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065655" indent="-2065655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ea typeface="黑体" panose="02010609060101010101" pitchFamily="2" charset="-122"/>
              </a:rPr>
              <a:t>不饱和溶液：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>
            <p:custDataLst>
              <p:tags r:id="rId3"/>
            </p:custDataLst>
          </p:nvPr>
        </p:nvSpPr>
        <p:spPr>
          <a:xfrm>
            <a:off x="5467985" y="1920240"/>
            <a:ext cx="386207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能否继续溶解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溶质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矩形 33"/>
          <p:cNvSpPr/>
          <p:nvPr>
            <p:custDataLst>
              <p:tags r:id="rId4"/>
            </p:custDataLst>
          </p:nvPr>
        </p:nvSpPr>
        <p:spPr>
          <a:xfrm>
            <a:off x="3572808" y="1920128"/>
            <a:ext cx="2214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/>
              </a:rPr>
              <a:t>判断依据：</a:t>
            </a:r>
            <a:endParaRPr lang="zh-CN" altLang="en-US" sz="3200" b="1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矩形 37"/>
          <p:cNvSpPr/>
          <p:nvPr>
            <p:custDataLst>
              <p:tags r:id="rId5"/>
            </p:custDataLst>
          </p:nvPr>
        </p:nvSpPr>
        <p:spPr>
          <a:xfrm>
            <a:off x="5467709" y="844048"/>
            <a:ext cx="5649039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一定量的水（溶剂）、</a:t>
            </a:r>
            <a:endParaRPr lang="zh-CN" altLang="en-US" sz="3200" b="1" smtClean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  <a:p>
            <a:r>
              <a:rPr lang="zh-CN" altLang="en-US" sz="3200" b="1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一定的温度</a:t>
            </a:r>
            <a:endParaRPr lang="zh-CN" altLang="en-US" sz="3200" b="1" smtClean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6"/>
            </p:custDataLst>
          </p:nvPr>
        </p:nvSpPr>
        <p:spPr>
          <a:xfrm>
            <a:off x="3572808" y="844048"/>
            <a:ext cx="2214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/>
              </a:rPr>
              <a:t>限制条件：</a:t>
            </a:r>
            <a:endParaRPr lang="zh-CN" altLang="en-US" sz="3200" b="1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7"/>
            </p:custDataLst>
          </p:nvPr>
        </p:nvSpPr>
        <p:spPr>
          <a:xfrm>
            <a:off x="3572808" y="2850793"/>
            <a:ext cx="2214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/>
              </a:rPr>
              <a:t>强调重点：</a:t>
            </a:r>
            <a:endParaRPr lang="zh-CN" altLang="en-US" sz="3200" b="1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 40"/>
          <p:cNvSpPr/>
          <p:nvPr>
            <p:custDataLst>
              <p:tags r:id="rId8"/>
            </p:custDataLst>
          </p:nvPr>
        </p:nvSpPr>
        <p:spPr>
          <a:xfrm>
            <a:off x="5560853" y="2784529"/>
            <a:ext cx="187990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这种溶质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3573145" y="783590"/>
            <a:ext cx="7543800" cy="2874010"/>
          </a:xfrm>
          <a:prstGeom prst="rect">
            <a:avLst/>
          </a:prstGeom>
          <a:ln w="44450" cmpd="sng">
            <a:solidFill>
              <a:schemeClr val="accent1"/>
            </a:solidFill>
            <a:prstDash val="solid"/>
          </a:ln>
        </p:spPr>
        <p:txBody>
          <a:bodyPr wrap="square">
            <a:noAutofit/>
          </a:bodyPr>
          <a:lstStyle/>
          <a:p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1540" y="2096135"/>
            <a:ext cx="268160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spcBef>
                <a:spcPct val="50000"/>
              </a:spcBef>
            </a:pPr>
            <a:r>
              <a:rPr lang="zh-CN" altLang="en-US" sz="3200" b="1">
                <a:latin typeface="Arial" panose="020b0604020202020204" pitchFamily="34" charset="0"/>
                <a:sym typeface="+mn-ea"/>
              </a:rPr>
              <a:t>为什么要强调是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这种溶质</a:t>
            </a:r>
            <a:r>
              <a:rPr lang="zh-CN" altLang="en-US" sz="3200" b="1">
                <a:latin typeface="Arial" panose="020b0604020202020204" pitchFamily="34" charset="0"/>
                <a:sym typeface="+mn-ea"/>
              </a:rPr>
              <a:t>的饱和溶液呢？</a:t>
            </a:r>
            <a:endParaRPr lang="zh-CN" altLang="en-US" sz="3200" b="1"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31" grpId="0"/>
      <p:bldP spid="34" grpId="0"/>
      <p:bldP spid="38" grpId="0"/>
      <p:bldP spid="39" grpId="0"/>
      <p:bldP spid="40" grpId="0"/>
      <p:bldP spid="41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39365" y="2203450"/>
            <a:ext cx="5785485" cy="20256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1486535" y="815340"/>
            <a:ext cx="92456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19426B"/>
                </a:solidFill>
                <a:latin typeface="+mn-ea"/>
                <a:cs typeface="+mn-ea"/>
                <a:sym typeface="+mn-ea"/>
              </a:rPr>
              <a:t>       </a:t>
            </a:r>
            <a:r>
              <a:rPr lang="zh-CN" altLang="en-US" sz="3200">
                <a:solidFill>
                  <a:srgbClr val="19426B"/>
                </a:solidFill>
                <a:latin typeface="+mn-ea"/>
                <a:cs typeface="+mn-ea"/>
                <a:sym typeface="+mn-ea"/>
              </a:rPr>
              <a:t>向硝酸钾的饱和溶液中加入少量的</a:t>
            </a:r>
            <a:r>
              <a:rPr lang="zh-CN" altLang="en-US" sz="320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高锰酸钾</a:t>
            </a:r>
            <a:r>
              <a:rPr lang="zh-CN" altLang="en-US" sz="3200">
                <a:solidFill>
                  <a:srgbClr val="19426B"/>
                </a:solidFill>
                <a:latin typeface="+mn-ea"/>
                <a:cs typeface="+mn-ea"/>
                <a:sym typeface="+mn-ea"/>
              </a:rPr>
              <a:t>，搅拌并观察现象</a:t>
            </a:r>
            <a:endParaRPr lang="zh-CN" altLang="en-US" sz="3200">
              <a:solidFill>
                <a:srgbClr val="19426B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4850" y="2498725"/>
            <a:ext cx="1362075" cy="14344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39365" y="4352290"/>
            <a:ext cx="80759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19426B"/>
                </a:solidFill>
                <a:latin typeface="+mn-ea"/>
                <a:cs typeface="+mn-ea"/>
                <a:sym typeface="+mn-ea"/>
              </a:rPr>
              <a:t>硝酸钾的饱和溶液</a:t>
            </a:r>
            <a:r>
              <a:rPr lang="zh-CN" altLang="en-US" sz="320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还能</a:t>
            </a:r>
            <a:r>
              <a:rPr lang="zh-CN" altLang="en-US" sz="3200">
                <a:solidFill>
                  <a:srgbClr val="19426B"/>
                </a:solidFill>
                <a:latin typeface="+mn-ea"/>
                <a:cs typeface="+mn-ea"/>
                <a:sym typeface="+mn-ea"/>
              </a:rPr>
              <a:t>继续</a:t>
            </a:r>
            <a:r>
              <a:rPr lang="zh-CN" altLang="en-US" sz="320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溶解</a:t>
            </a:r>
            <a:r>
              <a:rPr lang="zh-CN" altLang="en-US" sz="3200">
                <a:solidFill>
                  <a:srgbClr val="19426B"/>
                </a:solidFill>
                <a:latin typeface="+mn-ea"/>
                <a:cs typeface="+mn-ea"/>
                <a:sym typeface="+mn-ea"/>
              </a:rPr>
              <a:t>高锰酸钾</a:t>
            </a:r>
            <a:endParaRPr lang="zh-CN" altLang="en-US" sz="3200">
              <a:solidFill>
                <a:srgbClr val="19426B"/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450975" y="2100580"/>
            <a:ext cx="2769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微软雅黑" panose="020b0503020204020204" charset="-122"/>
                <a:ea typeface="微软雅黑"/>
              </a:rPr>
              <a:t>不饱和溶液</a:t>
            </a:r>
            <a:endParaRPr lang="zh-CN" altLang="en-US" sz="4000" b="1">
              <a:solidFill>
                <a:schemeClr val="accent6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8621395" y="2100580"/>
            <a:ext cx="2769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微软雅黑" panose="020b0503020204020204" charset="-122"/>
                <a:ea typeface="微软雅黑"/>
              </a:rPr>
              <a:t>饱和溶液</a:t>
            </a:r>
            <a:endParaRPr lang="zh-CN" altLang="en-US" sz="4000" b="1">
              <a:solidFill>
                <a:schemeClr val="accent6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4220845" y="1851025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</a:rPr>
              <a:t>增加溶质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箭头连接符 12"/>
          <p:cNvCxnSpPr>
            <a:stCxn id="10" idx="3"/>
            <a:endCxn id="11" idx="1"/>
          </p:cNvCxnSpPr>
          <p:nvPr>
            <p:custDataLst>
              <p:tags r:id="rId5"/>
            </p:custDataLst>
          </p:nvPr>
        </p:nvCxnSpPr>
        <p:spPr>
          <a:xfrm>
            <a:off x="4220950" y="2453974"/>
            <a:ext cx="4400550" cy="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cxnSp>
        <p:nvCxnSpPr>
          <p:cNvPr id="14" name="直接箭头连接符 13"/>
          <p:cNvCxnSpPr/>
          <p:nvPr>
            <p:custDataLst>
              <p:tags r:id="rId6"/>
            </p:custDataLst>
          </p:nvPr>
        </p:nvCxnSpPr>
        <p:spPr>
          <a:xfrm flipH="1" flipV="1">
            <a:off x="4222855" y="2629234"/>
            <a:ext cx="4422775" cy="10795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4222750" y="2703830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</a:rPr>
              <a:t>增加溶剂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6221730" y="2703830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升高温度</a:t>
            </a:r>
            <a:endParaRPr lang="zh-CN" altLang="en-US" sz="3200"/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6221730" y="1847850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降低温度</a:t>
            </a:r>
            <a:endParaRPr lang="zh-CN" altLang="en-US" sz="3200"/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1379220" y="583565"/>
            <a:ext cx="205168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想一想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30905" y="612775"/>
            <a:ext cx="77146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ym typeface="+mn-ea"/>
              </a:rPr>
              <a:t>        </a:t>
            </a:r>
            <a:r>
              <a:rPr lang="zh-CN" altLang="en-US" sz="3200">
                <a:sym typeface="+mn-ea"/>
              </a:rPr>
              <a:t>还有什么其他方法能将不饱和溶液转化为饱和溶液吗</a:t>
            </a:r>
            <a:r>
              <a:rPr lang="en-US" altLang="zh-CN" sz="3200">
                <a:sym typeface="+mn-ea"/>
              </a:rPr>
              <a:t>?</a:t>
            </a:r>
            <a:endParaRPr lang="en-US" altLang="zh-CN" sz="3200">
              <a:sym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8840" y="3350578"/>
            <a:ext cx="2746375" cy="157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80705" y="3302953"/>
            <a:ext cx="2582863" cy="1584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71625" y="3363278"/>
            <a:ext cx="2651125" cy="152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179955" y="5039360"/>
            <a:ext cx="1250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海水</a:t>
            </a:r>
            <a:endParaRPr lang="zh-CN" altLang="en-US" sz="3200"/>
          </a:p>
        </p:txBody>
      </p:sp>
      <p:sp>
        <p:nvSpPr>
          <p:cNvPr id="8" name="文本框 7"/>
          <p:cNvSpPr txBox="1"/>
          <p:nvPr/>
        </p:nvSpPr>
        <p:spPr>
          <a:xfrm>
            <a:off x="5312410" y="5027295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蒸发池</a:t>
            </a:r>
            <a:endParaRPr lang="zh-CN" altLang="en-US" sz="3200"/>
          </a:p>
        </p:txBody>
      </p:sp>
      <p:sp>
        <p:nvSpPr>
          <p:cNvPr id="18" name="文本框 17"/>
          <p:cNvSpPr txBox="1"/>
          <p:nvPr/>
        </p:nvSpPr>
        <p:spPr>
          <a:xfrm>
            <a:off x="8727440" y="5027295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结晶池</a:t>
            </a:r>
            <a:endParaRPr lang="zh-CN" altLang="en-US" sz="3200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3606905" y="5331794"/>
            <a:ext cx="1265555" cy="889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7019395" y="5322904"/>
            <a:ext cx="1265555" cy="889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sp>
        <p:nvSpPr>
          <p:cNvPr id="21" name="文本框 20"/>
          <p:cNvSpPr txBox="1"/>
          <p:nvPr/>
        </p:nvSpPr>
        <p:spPr>
          <a:xfrm>
            <a:off x="4986655" y="5620385"/>
            <a:ext cx="18840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sym typeface="+mn-ea"/>
              </a:rPr>
              <a:t>蒸发溶剂</a:t>
            </a:r>
            <a:endParaRPr lang="zh-CN" alt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450975" y="5610860"/>
            <a:ext cx="23926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不饱和溶液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426450" y="5591810"/>
            <a:ext cx="2091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饱和溶液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/>
      <p:bldP spid="3" grpId="0"/>
      <p:bldP spid="8" grpId="0"/>
      <p:bldP spid="18" grpId="0"/>
      <p:bldP spid="21" grpId="0"/>
      <p:bldP spid="39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51560" y="2000250"/>
            <a:ext cx="102044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隶书" panose="02010509060101010101" charset="-122"/>
                <a:ea typeface="隶书" panose="02010509060101010101" charset="-122"/>
              </a:rPr>
              <a:t>不饱和溶液</a:t>
            </a:r>
            <a:endParaRPr lang="zh-CN" altLang="en-US" sz="4000" b="1">
              <a:solidFill>
                <a:schemeClr val="accent6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1931670" y="3280410"/>
            <a:ext cx="2145665" cy="2971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077335" y="2308225"/>
            <a:ext cx="76835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隶书" panose="02010509060101010101" charset="-122"/>
                <a:ea typeface="隶书" panose="02010509060101010101" charset="-122"/>
              </a:rPr>
              <a:t>饱和溶液</a:t>
            </a:r>
            <a:endParaRPr lang="zh-CN" altLang="en-US" sz="4000" b="1">
              <a:solidFill>
                <a:schemeClr val="accent6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72005" y="2696845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降低温度</a:t>
            </a:r>
            <a:endParaRPr lang="zh-CN" altLang="en-US" sz="3200"/>
          </a:p>
        </p:txBody>
      </p:sp>
      <p:sp>
        <p:nvSpPr>
          <p:cNvPr id="12" name="文本框 11"/>
          <p:cNvSpPr txBox="1"/>
          <p:nvPr/>
        </p:nvSpPr>
        <p:spPr>
          <a:xfrm>
            <a:off x="2071370" y="3577590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蒸发溶剂</a:t>
            </a:r>
            <a:endParaRPr lang="zh-CN" altLang="en-US" sz="3200"/>
          </a:p>
        </p:txBody>
      </p:sp>
      <p:sp>
        <p:nvSpPr>
          <p:cNvPr id="5" name="右箭头 4"/>
          <p:cNvSpPr/>
          <p:nvPr/>
        </p:nvSpPr>
        <p:spPr>
          <a:xfrm>
            <a:off x="4845685" y="3309620"/>
            <a:ext cx="2145665" cy="2971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86020" y="2726055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降低温度</a:t>
            </a:r>
            <a:endParaRPr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4985385" y="3606800"/>
            <a:ext cx="186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蒸发溶剂</a:t>
            </a:r>
            <a:endParaRPr lang="zh-CN" altLang="en-US" sz="3200"/>
          </a:p>
        </p:txBody>
      </p:sp>
      <p:sp>
        <p:nvSpPr>
          <p:cNvPr id="10" name="文本框 9"/>
          <p:cNvSpPr txBox="1"/>
          <p:nvPr/>
        </p:nvSpPr>
        <p:spPr>
          <a:xfrm>
            <a:off x="7338060" y="2472055"/>
            <a:ext cx="2449830" cy="1861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1500" b="1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？</a:t>
            </a:r>
            <a:endParaRPr lang="zh-CN" altLang="en-US" sz="11500" b="1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072005" y="747395"/>
            <a:ext cx="5550535" cy="16814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77695" y="4838700"/>
            <a:ext cx="6069965" cy="1464945"/>
          </a:xfrm>
          <a:prstGeom prst="rect">
            <a:avLst/>
          </a:prstGeom>
        </p:spPr>
      </p:pic>
      <p:pic>
        <p:nvPicPr>
          <p:cNvPr id="27651" name="Picture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947660" y="3704590"/>
            <a:ext cx="1390015" cy="995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Picture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249285" y="3429635"/>
            <a:ext cx="1073150" cy="76073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7653" name="组合 8"/>
          <p:cNvGrpSpPr/>
          <p:nvPr/>
        </p:nvGrpSpPr>
        <p:grpSpPr>
          <a:xfrm>
            <a:off x="8133715" y="1386840"/>
            <a:ext cx="1203960" cy="1741170"/>
            <a:chOff x="0" y="1052513"/>
            <a:chExt cx="4146550" cy="5179839"/>
          </a:xfrm>
        </p:grpSpPr>
        <p:pic>
          <p:nvPicPr>
            <p:cNvPr id="27654" name="Picture 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0" y="2204864"/>
              <a:ext cx="3348038" cy="402748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5" name="Picture 11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116013" y="1052513"/>
              <a:ext cx="3030537" cy="27432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9322435" y="2517775"/>
            <a:ext cx="2375535" cy="678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隶书" panose="02010509060101010101" charset="-122"/>
                <a:ea typeface="隶书" panose="02010509060101010101" charset="-122"/>
              </a:rPr>
              <a:t>降温结晶</a:t>
            </a:r>
            <a:endParaRPr lang="zh-CN" altLang="en-US" sz="4000" b="1">
              <a:solidFill>
                <a:schemeClr val="accent6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9322435" y="3404870"/>
            <a:ext cx="2555240" cy="756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4000" b="1">
                <a:solidFill>
                  <a:schemeClr val="accent6"/>
                </a:solidFill>
                <a:latin typeface="隶书" panose="02010509060101010101" charset="-122"/>
                <a:ea typeface="隶书" panose="02010509060101010101" charset="-122"/>
              </a:rPr>
              <a:t>蒸发结晶</a:t>
            </a:r>
            <a:endParaRPr lang="zh-CN" altLang="en-US" sz="4000" b="1">
              <a:solidFill>
                <a:schemeClr val="accent6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1379220" y="583565"/>
            <a:ext cx="205168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总结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58185" y="1543685"/>
            <a:ext cx="776795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在一定温度、一定量的溶剂中，溶质不能继续溶解的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溶液叫做</a:t>
            </a:r>
            <a:r>
              <a:rPr lang="zh-CN" altLang="en-US" sz="3200" b="1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这种溶质的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饱和溶液。</a:t>
            </a:r>
            <a:endParaRPr lang="zh-CN" altLang="en-US" sz="3200" b="1" smtClean="0">
              <a:solidFill>
                <a:schemeClr val="accent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3" name="Text Box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58185" y="2722245"/>
            <a:ext cx="811339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在一定温度、一定量的溶剂中，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溶质可以继续</a:t>
            </a:r>
            <a:r>
              <a:rPr lang="zh-CN" altLang="en-US" sz="32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溶解的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溶液叫做</a:t>
            </a:r>
            <a:r>
              <a:rPr lang="zh-CN" altLang="en-US" sz="3200" b="1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这种溶质的</a:t>
            </a:r>
            <a:r>
              <a:rPr lang="zh-CN" altLang="en-US" sz="3200" b="1" smtClean="0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不饱和溶液。</a:t>
            </a:r>
            <a:endParaRPr lang="zh-CN" altLang="en-US" sz="3200" b="1" smtClean="0">
              <a:solidFill>
                <a:schemeClr val="accent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21659" y="1741012"/>
            <a:ext cx="233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饱和溶液 ：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45" name="Text Box 1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21658" y="2946056"/>
            <a:ext cx="25971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065655" indent="-2065655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ea typeface="黑体" panose="02010609060101010101" pitchFamily="2" charset="-122"/>
              </a:rPr>
              <a:t>不饱和溶液：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085" y="4195445"/>
            <a:ext cx="10501630" cy="15836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32840" y="583565"/>
            <a:ext cx="1047369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lvl="0" indent="-342900" fontAlgn="auto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altLang="zh-CN" sz="3200" i="0">
                <a:solidFill>
                  <a:sysClr val="windowText" lastClr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3200" i="0">
                <a:solidFill>
                  <a:sysClr val="windowText" lastClr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在一定温度下，往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50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KNO</a:t>
            </a:r>
            <a:r>
              <a:rPr lang="en-US" altLang="zh-CN" sz="3200" i="0" baseline="-250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饱和溶液中加入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KNO</a:t>
            </a:r>
            <a:r>
              <a:rPr lang="en-US" altLang="zh-CN" sz="3200" i="0" baseline="-250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晶体，则溶液质量是（ 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）</a:t>
            </a:r>
            <a:endParaRPr lang="zh-CN" altLang="en-US" sz="3200" i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342900" lvl="0" indent="-342900" eaLnBrk="1" hangingPunct="1">
              <a:lnSpc>
                <a:spcPct val="150000"/>
              </a:lnSpc>
              <a:spcBef>
                <a:spcPct val="50000"/>
              </a:spcBef>
              <a:buClrTx/>
            </a:pP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、增加  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、减少  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、不变  </a:t>
            </a:r>
            <a:r>
              <a:rPr lang="en-US" altLang="zh-CN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r>
              <a:rPr lang="zh-CN" altLang="en-US" sz="3200" i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、无法判断</a:t>
            </a:r>
            <a:endParaRPr lang="en-US" altLang="zh-CN" sz="3200" i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3972" name="文本框 83971"/>
          <p:cNvSpPr txBox="1"/>
          <p:nvPr/>
        </p:nvSpPr>
        <p:spPr>
          <a:xfrm>
            <a:off x="6647815" y="1460500"/>
            <a:ext cx="8375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  <a:spcBef>
                <a:spcPct val="50000"/>
              </a:spcBef>
              <a:buClrTx/>
            </a:pPr>
            <a:r>
              <a:rPr lang="en-US" altLang="zh-CN" sz="3200" i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</a:t>
            </a:r>
            <a:endParaRPr lang="en-US" altLang="zh-CN" sz="3200" i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132840" y="3327400"/>
            <a:ext cx="964819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2．要使一杯接近饱和的KNO</a:t>
            </a:r>
            <a:r>
              <a:rPr lang="zh-CN" altLang="en-US" sz="3200" baseline="-25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溶液,变成饱和溶液,可有多种方法,下列方法不能实现其转化的是 (         )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A.蒸发H</a:t>
            </a:r>
            <a:r>
              <a:rPr lang="zh-CN" altLang="en-US" sz="3200" baseline="-25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             B.加KNO</a:t>
            </a:r>
            <a:r>
              <a:rPr lang="zh-CN" altLang="en-US" sz="3200" baseline="-25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晶体   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C.升高温度             D.降低温度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9046210" y="4220845"/>
            <a:ext cx="879475" cy="6762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solidFill>
                  <a:srgbClr val="FF3300"/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C</a:t>
            </a:r>
            <a:endParaRPr lang="en-US" altLang="zh-CN" sz="3200">
              <a:solidFill>
                <a:srgbClr val="FF3300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0130" y="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  <a:sym typeface="+mn-ea"/>
              </a:rPr>
              <a:t>练一练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709848" y="53600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4445" y="2719705"/>
            <a:ext cx="986345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4.</a:t>
            </a:r>
            <a:r>
              <a:rPr lang="zh-CN" altLang="en-US" sz="3200"/>
              <a:t>现有一瓶接近饱和的硝酸钾溶液，使它变成饱和溶液的方法中，不正确的是（     ）</a:t>
            </a:r>
            <a:endParaRPr lang="zh-CN" altLang="en-US" sz="3200"/>
          </a:p>
          <a:p>
            <a:r>
              <a:rPr lang="zh-CN" altLang="en-US" sz="3200"/>
              <a:t>A、加入硝酸钾固体          </a:t>
            </a:r>
            <a:endParaRPr lang="zh-CN" altLang="en-US" sz="3200"/>
          </a:p>
          <a:p>
            <a:r>
              <a:rPr lang="zh-CN" altLang="en-US" sz="3200"/>
              <a:t>B、降低溶液的温度</a:t>
            </a:r>
            <a:endParaRPr lang="zh-CN" altLang="en-US" sz="3200"/>
          </a:p>
          <a:p>
            <a:r>
              <a:rPr lang="zh-CN" altLang="en-US" sz="3200"/>
              <a:t>C、蒸发一部分溶剂后再恢复到原温度   </a:t>
            </a:r>
            <a:endParaRPr lang="zh-CN" altLang="en-US" sz="3200"/>
          </a:p>
          <a:p>
            <a:r>
              <a:rPr lang="zh-CN" altLang="en-US" sz="3200"/>
              <a:t>D、用滴管吸出一部分溶液</a:t>
            </a:r>
            <a:endParaRPr lang="zh-CN" altLang="en-US" sz="3200"/>
          </a:p>
        </p:txBody>
      </p:sp>
      <p:sp>
        <p:nvSpPr>
          <p:cNvPr id="73734" name="文本框 73733"/>
          <p:cNvSpPr txBox="1"/>
          <p:nvPr/>
        </p:nvSpPr>
        <p:spPr>
          <a:xfrm>
            <a:off x="6388735" y="3017520"/>
            <a:ext cx="904875" cy="823595"/>
          </a:xfrm>
          <a:prstGeom prst="rect">
            <a:avLst/>
          </a:prstGeom>
          <a:noFill/>
          <a:ln w="9525">
            <a:noFill/>
          </a:ln>
        </p:spPr>
        <p:txBody>
          <a:bodyPr lIns="36000" tIns="21600" rIns="36000" bIns="36000"/>
          <a:lstStyle/>
          <a:p>
            <a:pPr eaLnBrk="0" hangingPunct="0">
              <a:lnSpc>
                <a:spcPts val="5300"/>
              </a:lnSpc>
            </a:pP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</a:rPr>
              <a:t>D</a:t>
            </a:r>
            <a:endParaRPr lang="en-US" altLang="zh-CN" sz="32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74445" y="751840"/>
            <a:ext cx="916241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．一定温度下，向100g硝酸钾的饱和溶液中加入10g硝酸钾，则溶液的质量是（         ）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A.100g       B.110g        C.90g       D.无法确定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61885" y="1145540"/>
            <a:ext cx="7562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 b="1">
                <a:solidFill>
                  <a:srgbClr val="FF3300"/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A</a:t>
            </a:r>
            <a:endParaRPr lang="en-US" altLang="zh-CN" sz="3200" b="1">
              <a:solidFill>
                <a:srgbClr val="FF3300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03300" y="612775"/>
            <a:ext cx="1002728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solidFill>
                  <a:schemeClr val="tx1"/>
                </a:solidFill>
                <a:latin typeface="+mn-ea"/>
                <a:cs typeface="+mn-ea"/>
              </a:rPr>
              <a:t>5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.在室温下，向一定量的NaCl溶液中加入10gNaCl  固体，充分搅拌后，还有部分固体未溶解；加入10g水后，固体全部溶解。下列判断正确的是(       )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 A．加水前，溶液一定是饱和溶液             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 B．加水前，溶液可能是饱和溶液 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 C．加水后，溶液一定是饱和溶液             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 D．加水后，溶液是不饱和溶液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42505" y="2226310"/>
            <a:ext cx="7562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solidFill>
                  <a:srgbClr val="FF3300"/>
                </a:solidFill>
                <a:latin typeface="隶书" panose="02010509060101010101" charset="-122"/>
                <a:ea typeface="隶书" panose="02010509060101010101" charset="-122"/>
                <a:cs typeface="+mn-ea"/>
                <a:sym typeface="+mn-ea"/>
              </a:rPr>
              <a:t>A</a:t>
            </a:r>
            <a:endParaRPr lang="en-US" altLang="zh-CN" sz="3600" b="1">
              <a:solidFill>
                <a:srgbClr val="FF3300"/>
              </a:solidFill>
              <a:latin typeface="隶书" panose="02010509060101010101" charset="-122"/>
              <a:ea typeface="隶书" panose="02010509060101010101" charset="-122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8870" y="612775"/>
            <a:ext cx="1025398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+mn-ea"/>
                <a:cs typeface="+mn-ea"/>
              </a:rPr>
              <a:t>6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. 在20 ℃ 时，往 10 gKNO</a:t>
            </a:r>
            <a:r>
              <a:rPr lang="zh-CN" altLang="en-US" sz="3200" baseline="-25000">
                <a:solidFill>
                  <a:schemeClr val="tx1"/>
                </a:solidFill>
                <a:latin typeface="+mn-ea"/>
                <a:cs typeface="+mn-ea"/>
              </a:rPr>
              <a:t>3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溶液中加人入4g KNO</a:t>
            </a:r>
            <a:r>
              <a:rPr lang="zh-CN" altLang="en-US" sz="3200" baseline="-25000">
                <a:solidFill>
                  <a:schemeClr val="tx1"/>
                </a:solidFill>
                <a:latin typeface="+mn-ea"/>
                <a:cs typeface="+mn-ea"/>
              </a:rPr>
              <a:t>3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晶体，充分搅拌后，尚有部分晶体未溶解。稍加热后，晶体全部溶解。下列说法中，正确的是  (         )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A．搅拌后加热前一定是饱和溶液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en-US" altLang="zh-CN" sz="3200">
                <a:solidFill>
                  <a:schemeClr val="tx1"/>
                </a:solidFill>
                <a:latin typeface="+mn-ea"/>
                <a:cs typeface="+mn-ea"/>
              </a:rPr>
              <a:t>  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B．</a:t>
            </a:r>
            <a:r>
              <a:rPr lang="zh-CN" altLang="en-US" sz="3200">
                <a:latin typeface="+mn-ea"/>
                <a:cs typeface="+mn-ea"/>
                <a:sym typeface="+mn-ea"/>
              </a:rPr>
              <a:t>搅拌前一定是饱和溶液 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en-US" altLang="zh-CN" sz="3200">
                <a:solidFill>
                  <a:schemeClr val="tx1"/>
                </a:solidFill>
                <a:latin typeface="+mn-ea"/>
                <a:cs typeface="+mn-ea"/>
              </a:rPr>
              <a:t>  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C．搅拌后加热前一定是不饱和溶液                  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D．加热后一定是不饱和溶液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60690" y="1470660"/>
            <a:ext cx="7562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solidFill>
                  <a:srgbClr val="FF3300"/>
                </a:solidFill>
                <a:latin typeface="隶书" panose="02010509060101010101" charset="-122"/>
                <a:ea typeface="隶书" panose="02010509060101010101" charset="-122"/>
                <a:cs typeface="+mn-ea"/>
                <a:sym typeface="+mn-ea"/>
              </a:rPr>
              <a:t>A</a:t>
            </a:r>
            <a:endParaRPr lang="en-US" altLang="zh-CN" sz="3600" b="1">
              <a:solidFill>
                <a:srgbClr val="FF3300"/>
              </a:solidFill>
              <a:latin typeface="隶书" panose="02010509060101010101" charset="-122"/>
              <a:ea typeface="隶书" panose="0201050906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819150" y="4150995"/>
            <a:ext cx="1055370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latin typeface="+mn-ea"/>
                <a:cs typeface="+mn-ea"/>
              </a:rPr>
              <a:t>7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.室温时有两瓶硝酸钾溶液，一瓶为饱和溶液,一瓶为不饱和溶液。下列实验操作中，无法区分这两种溶液的是</a:t>
            </a:r>
            <a:r>
              <a:rPr lang="en-US" altLang="zh-CN" sz="3200">
                <a:solidFill>
                  <a:schemeClr val="tx1"/>
                </a:solidFill>
                <a:latin typeface="+mn-ea"/>
                <a:cs typeface="+mn-ea"/>
              </a:rPr>
              <a:t>(      )</a:t>
            </a: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                      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 A.加一定量的水         B. 加入少量硝酸钾晶体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+mn-ea"/>
                <a:cs typeface="+mn-ea"/>
              </a:rPr>
              <a:t>    C. 略降低温度            D. 室温时，蒸发少量水</a:t>
            </a:r>
            <a:endParaRPr lang="zh-CN" altLang="en-US" sz="320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0424160" y="4674870"/>
            <a:ext cx="7562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600" b="1">
                <a:solidFill>
                  <a:srgbClr val="FF3300"/>
                </a:solidFill>
                <a:latin typeface="隶书" panose="02010509060101010101" charset="-122"/>
                <a:ea typeface="隶书" panose="02010509060101010101" charset="-122"/>
                <a:cs typeface="+mn-ea"/>
                <a:sym typeface="+mn-ea"/>
              </a:rPr>
              <a:t>A</a:t>
            </a:r>
            <a:endParaRPr lang="en-US" altLang="zh-CN" sz="3600" b="1">
              <a:solidFill>
                <a:srgbClr val="FF3300"/>
              </a:solidFill>
              <a:latin typeface="隶书" panose="02010509060101010101" charset="-122"/>
              <a:ea typeface="隶书" panose="02010509060101010101" charset="-122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98830" y="699770"/>
            <a:ext cx="1099185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、能证实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物质的溶液是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20℃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时的饱和溶液的事实是（  ）    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A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．降温到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10℃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有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晶体析出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B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．蒸发掉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克水，有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晶体析出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C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．加热到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30℃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时，再加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物质能继续溶解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D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．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20℃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时向上述溶液中加入少量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宋体" panose="02010600030101010101" pitchFamily="2" charset="-122"/>
              </a:rPr>
              <a:t>晶体，不再继续溶解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14660" y="899160"/>
            <a:ext cx="7854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endParaRPr lang="en-US" altLang="zh-CN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0530" name="矩形 150529"/>
          <p:cNvSpPr/>
          <p:nvPr>
            <p:custDataLst>
              <p:tags r:id="rId2"/>
            </p:custDataLst>
          </p:nvPr>
        </p:nvSpPr>
        <p:spPr>
          <a:xfrm>
            <a:off x="965200" y="428625"/>
            <a:ext cx="10572115" cy="600075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粗盐中所含的杂质主要是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MgCl</a:t>
            </a:r>
            <a:r>
              <a:rPr lang="en-US" altLang="zh-CN" sz="3200" baseline="-250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，工业上常把粗盐晶体粉碎后用饱和食盐水浸洗，再滤出食盐。对此，下列说法中正确的是 （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）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．浸洗前后，被浸洗的食盐中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MgCl2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的含量不变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．浸洗前后，食盐水的组成不变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．浸洗用的饱和食盐水可以无限次的使用下去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．粗盐粉碎的颗粒大小，直接影响浸洗后的食盐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中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MgCl</a:t>
            </a:r>
            <a:r>
              <a:rPr lang="en-US" altLang="zh-CN" sz="3200" baseline="-250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的含量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50531" name="文本框 150530"/>
          <p:cNvSpPr txBox="1"/>
          <p:nvPr>
            <p:custDataLst>
              <p:tags r:id="rId3"/>
            </p:custDataLst>
          </p:nvPr>
        </p:nvSpPr>
        <p:spPr>
          <a:xfrm>
            <a:off x="3646170" y="1851025"/>
            <a:ext cx="10426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solidFill>
                  <a:srgbClr val="FF3300"/>
                </a:solidFill>
                <a:latin typeface="微软雅黑" panose="020b0503020204020204" charset="-122"/>
                <a:ea typeface="微软雅黑"/>
              </a:rPr>
              <a:t>D</a:t>
            </a:r>
            <a:endParaRPr lang="en-US" altLang="zh-CN" sz="3200">
              <a:solidFill>
                <a:srgbClr val="FF33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05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8878" name="文本框 78877"/>
          <p:cNvSpPr txBox="1"/>
          <p:nvPr/>
        </p:nvSpPr>
        <p:spPr>
          <a:xfrm>
            <a:off x="2329815" y="2394585"/>
            <a:ext cx="914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79" name="文本框 78878"/>
          <p:cNvSpPr txBox="1"/>
          <p:nvPr/>
        </p:nvSpPr>
        <p:spPr>
          <a:xfrm>
            <a:off x="3542030" y="2394585"/>
            <a:ext cx="609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80" name="文本框 78879"/>
          <p:cNvSpPr txBox="1"/>
          <p:nvPr/>
        </p:nvSpPr>
        <p:spPr>
          <a:xfrm>
            <a:off x="2291715" y="2974340"/>
            <a:ext cx="990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81" name="文本框 78880"/>
          <p:cNvSpPr txBox="1"/>
          <p:nvPr/>
        </p:nvSpPr>
        <p:spPr>
          <a:xfrm>
            <a:off x="2291398" y="3554095"/>
            <a:ext cx="9144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6" name="文本框 78855"/>
          <p:cNvSpPr txBox="1"/>
          <p:nvPr/>
        </p:nvSpPr>
        <p:spPr>
          <a:xfrm>
            <a:off x="784225" y="729615"/>
            <a:ext cx="10896600" cy="34880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9.A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四个烧杯里分别盛有质量相等的同种溶剂，向四个烧杯加入某溶质，且固体溶质质量依次减少（温度相同），充分溶解，（如下图所示）回答下列各问（填序号）</a:t>
            </a:r>
            <a:endParaRPr lang="zh-CN" altLang="en-US" sz="3200">
              <a:solidFill>
                <a:srgbClr val="13110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_____________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中盛的一定是饱和溶液；</a:t>
            </a:r>
            <a:endParaRPr lang="zh-CN" altLang="en-US" sz="3200">
              <a:solidFill>
                <a:srgbClr val="13110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_____________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中盛的可能是饱和溶液；</a:t>
            </a:r>
            <a:endParaRPr lang="zh-CN" altLang="en-US" sz="3200">
              <a:solidFill>
                <a:srgbClr val="13110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r>
              <a:rPr lang="en-US" altLang="zh-CN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_____________</a:t>
            </a:r>
            <a:r>
              <a:rPr lang="zh-CN" altLang="en-US" sz="3200">
                <a:solidFill>
                  <a:srgbClr val="13110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中盛的一定是不饱和溶液；</a:t>
            </a:r>
            <a:endParaRPr lang="zh-CN" altLang="en-US" sz="3200">
              <a:solidFill>
                <a:srgbClr val="13110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78885" name="组合 78884"/>
          <p:cNvGrpSpPr/>
          <p:nvPr/>
        </p:nvGrpSpPr>
        <p:grpSpPr>
          <a:xfrm>
            <a:off x="3398520" y="4566920"/>
            <a:ext cx="5334000" cy="1722438"/>
            <a:chOff x="1344" y="3072"/>
            <a:chExt cx="3360" cy="1085"/>
          </a:xfrm>
        </p:grpSpPr>
        <p:grpSp>
          <p:nvGrpSpPr>
            <p:cNvPr id="78859" name="xjhhxsy11"/>
            <p:cNvGrpSpPr/>
            <p:nvPr/>
          </p:nvGrpSpPr>
          <p:grpSpPr>
            <a:xfrm>
              <a:off x="1392" y="3072"/>
              <a:ext cx="528" cy="601"/>
              <a:chOff x="2475" y="2070"/>
              <a:chExt cx="1740" cy="1890"/>
            </a:xfrm>
          </p:grpSpPr>
          <p:sp>
            <p:nvSpPr>
              <p:cNvPr id="78860" name="流程图: 可选过程 78859"/>
              <p:cNvSpPr/>
              <p:nvPr/>
            </p:nvSpPr>
            <p:spPr>
              <a:xfrm>
                <a:off x="2700" y="2844"/>
                <a:ext cx="1440" cy="1116"/>
              </a:xfrm>
              <a:prstGeom prst="flowChartAlternateProcess">
                <a:avLst/>
              </a:prstGeom>
              <a:pattFill prst="dashHorz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61" name="任意多边形 78860"/>
              <p:cNvSpPr/>
              <p:nvPr/>
            </p:nvSpPr>
            <p:spPr>
              <a:xfrm>
                <a:off x="2475" y="2070"/>
                <a:ext cx="1740" cy="969"/>
              </a:xfrm>
              <a:custGeom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78862" name="组合 78861"/>
            <p:cNvGrpSpPr/>
            <p:nvPr/>
          </p:nvGrpSpPr>
          <p:grpSpPr>
            <a:xfrm>
              <a:off x="1536" y="3600"/>
              <a:ext cx="336" cy="48"/>
              <a:chOff x="2160" y="2352"/>
              <a:chExt cx="336" cy="48"/>
            </a:xfrm>
          </p:grpSpPr>
          <p:sp>
            <p:nvSpPr>
              <p:cNvPr id="78863" name="流程图: 联系 78862"/>
              <p:cNvSpPr/>
              <p:nvPr/>
            </p:nvSpPr>
            <p:spPr>
              <a:xfrm>
                <a:off x="2160" y="2352"/>
                <a:ext cx="48" cy="48"/>
              </a:xfrm>
              <a:prstGeom prst="flowChartConnector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64" name="流程图: 联系 78863"/>
              <p:cNvSpPr/>
              <p:nvPr/>
            </p:nvSpPr>
            <p:spPr>
              <a:xfrm>
                <a:off x="2304" y="2352"/>
                <a:ext cx="48" cy="48"/>
              </a:xfrm>
              <a:prstGeom prst="flowChartConnector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65" name="流程图: 联系 78864"/>
              <p:cNvSpPr/>
              <p:nvPr/>
            </p:nvSpPr>
            <p:spPr>
              <a:xfrm>
                <a:off x="2448" y="2352"/>
                <a:ext cx="48" cy="48"/>
              </a:xfrm>
              <a:prstGeom prst="flowChartConnector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78867" name="xjhhxsy11"/>
            <p:cNvGrpSpPr/>
            <p:nvPr/>
          </p:nvGrpSpPr>
          <p:grpSpPr>
            <a:xfrm>
              <a:off x="2256" y="3072"/>
              <a:ext cx="528" cy="601"/>
              <a:chOff x="2475" y="2070"/>
              <a:chExt cx="1740" cy="1890"/>
            </a:xfrm>
          </p:grpSpPr>
          <p:sp>
            <p:nvSpPr>
              <p:cNvPr id="78868" name="流程图: 可选过程 78867"/>
              <p:cNvSpPr/>
              <p:nvPr/>
            </p:nvSpPr>
            <p:spPr>
              <a:xfrm>
                <a:off x="2700" y="2844"/>
                <a:ext cx="1440" cy="1116"/>
              </a:xfrm>
              <a:prstGeom prst="flowChartAlternateProcess">
                <a:avLst/>
              </a:prstGeom>
              <a:pattFill prst="dashHorz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69" name="任意多边形 78868"/>
              <p:cNvSpPr/>
              <p:nvPr/>
            </p:nvSpPr>
            <p:spPr>
              <a:xfrm>
                <a:off x="2475" y="2070"/>
                <a:ext cx="1740" cy="969"/>
              </a:xfrm>
              <a:custGeom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8870" name="流程图: 联系 78869"/>
            <p:cNvSpPr/>
            <p:nvPr/>
          </p:nvSpPr>
          <p:spPr>
            <a:xfrm>
              <a:off x="2426" y="3566"/>
              <a:ext cx="48" cy="48"/>
            </a:xfrm>
            <a:prstGeom prst="flowChartConnector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8871" name="xjhhxsy11"/>
            <p:cNvGrpSpPr/>
            <p:nvPr/>
          </p:nvGrpSpPr>
          <p:grpSpPr>
            <a:xfrm>
              <a:off x="3072" y="3072"/>
              <a:ext cx="528" cy="601"/>
              <a:chOff x="2475" y="2070"/>
              <a:chExt cx="1740" cy="1890"/>
            </a:xfrm>
          </p:grpSpPr>
          <p:sp>
            <p:nvSpPr>
              <p:cNvPr id="78872" name="流程图: 可选过程 78871"/>
              <p:cNvSpPr/>
              <p:nvPr/>
            </p:nvSpPr>
            <p:spPr>
              <a:xfrm>
                <a:off x="2700" y="2844"/>
                <a:ext cx="1440" cy="1116"/>
              </a:xfrm>
              <a:prstGeom prst="flowChartAlternateProcess">
                <a:avLst/>
              </a:prstGeom>
              <a:pattFill prst="dashHorz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73" name="任意多边形 78872"/>
              <p:cNvSpPr/>
              <p:nvPr/>
            </p:nvSpPr>
            <p:spPr>
              <a:xfrm>
                <a:off x="2475" y="2070"/>
                <a:ext cx="1740" cy="969"/>
              </a:xfrm>
              <a:custGeom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78874" name="xjhhxsy11"/>
            <p:cNvGrpSpPr/>
            <p:nvPr/>
          </p:nvGrpSpPr>
          <p:grpSpPr>
            <a:xfrm>
              <a:off x="3840" y="3072"/>
              <a:ext cx="528" cy="601"/>
              <a:chOff x="2475" y="2070"/>
              <a:chExt cx="1740" cy="1890"/>
            </a:xfrm>
          </p:grpSpPr>
          <p:sp>
            <p:nvSpPr>
              <p:cNvPr id="78875" name="流程图: 可选过程 78874"/>
              <p:cNvSpPr/>
              <p:nvPr/>
            </p:nvSpPr>
            <p:spPr>
              <a:xfrm>
                <a:off x="2700" y="2844"/>
                <a:ext cx="1440" cy="1116"/>
              </a:xfrm>
              <a:prstGeom prst="flowChartAlternateProcess">
                <a:avLst/>
              </a:prstGeom>
              <a:pattFill prst="dashHorz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76" name="任意多边形 78875"/>
              <p:cNvSpPr/>
              <p:nvPr/>
            </p:nvSpPr>
            <p:spPr>
              <a:xfrm>
                <a:off x="2475" y="2070"/>
                <a:ext cx="1740" cy="969"/>
              </a:xfrm>
              <a:custGeom>
                <a:rect l="0" t="0" r="0" b="0"/>
                <a:pathLst>
                  <a:path w="1740" h="969">
                    <a:moveTo>
                      <a:pt x="225" y="969"/>
                    </a:moveTo>
                    <a:lnTo>
                      <a:pt x="225" y="309"/>
                    </a:lnTo>
                    <a:lnTo>
                      <a:pt x="225" y="154"/>
                    </a:lnTo>
                    <a:lnTo>
                      <a:pt x="0" y="39"/>
                    </a:lnTo>
                    <a:lnTo>
                      <a:pt x="285" y="0"/>
                    </a:lnTo>
                    <a:lnTo>
                      <a:pt x="1740" y="0"/>
                    </a:lnTo>
                    <a:lnTo>
                      <a:pt x="1665" y="103"/>
                    </a:lnTo>
                    <a:lnTo>
                      <a:pt x="1665" y="969"/>
                    </a:lnTo>
                    <a:lnTo>
                      <a:pt x="225" y="9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8877" name="文本框 78876"/>
            <p:cNvSpPr txBox="1"/>
            <p:nvPr/>
          </p:nvSpPr>
          <p:spPr>
            <a:xfrm>
              <a:off x="1344" y="3792"/>
              <a:ext cx="336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A           B</a:t>
              </a:r>
              <a:r>
                <a:rPr lang="en-US" altLang="zh-CN" sz="3200">
                  <a:solidFill>
                    <a:srgbClr val="FF0000"/>
                  </a:solidFill>
                  <a:latin typeface="Times New Roman" panose="02020603050405020304" pitchFamily="18" charset="0"/>
                </a:rPr>
                <a:t>     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C   </a:t>
              </a:r>
              <a:r>
                <a:rPr lang="en-US" altLang="zh-CN" sz="3200">
                  <a:solidFill>
                    <a:srgbClr val="FF0000"/>
                  </a:solidFill>
                  <a:latin typeface="Times New Roman" panose="02020603050405020304" pitchFamily="18" charset="0"/>
                </a:rPr>
                <a:t>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D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882" name="流程图: 联系 78881"/>
            <p:cNvSpPr/>
            <p:nvPr/>
          </p:nvSpPr>
          <p:spPr>
            <a:xfrm>
              <a:off x="1607" y="3521"/>
              <a:ext cx="48" cy="48"/>
            </a:xfrm>
            <a:prstGeom prst="flowChartConnector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83" name="流程图: 联系 78882"/>
            <p:cNvSpPr/>
            <p:nvPr/>
          </p:nvSpPr>
          <p:spPr>
            <a:xfrm>
              <a:off x="1746" y="3521"/>
              <a:ext cx="48" cy="48"/>
            </a:xfrm>
            <a:prstGeom prst="flowChartConnector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84" name="流程图: 联系 78883"/>
            <p:cNvSpPr/>
            <p:nvPr/>
          </p:nvSpPr>
          <p:spPr>
            <a:xfrm>
              <a:off x="2632" y="3566"/>
              <a:ext cx="48" cy="48"/>
            </a:xfrm>
            <a:prstGeom prst="flowChartConnector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78" grpId="0"/>
      <p:bldP spid="78879" grpId="0"/>
      <p:bldP spid="78880" grpId="0"/>
      <p:bldP spid="7888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1424940" y="748030"/>
            <a:ext cx="9646920" cy="378460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7F7F7F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</a:t>
            </a:r>
            <a:r>
              <a:rPr lang="en-US" altLang="zh-CN" sz="3200" smtClean="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.20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℃时，将</a:t>
            </a:r>
            <a:r>
              <a:rPr lang="en-US" altLang="zh-CN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33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克食盐放入</a:t>
            </a:r>
            <a:r>
              <a:rPr lang="en-US" altLang="zh-CN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100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克水中，食盐全部溶解，此时溶液质量为</a:t>
            </a:r>
            <a:r>
              <a:rPr lang="zh-CN" altLang="en-US" sz="3200" u="sng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克，再向此溶液加入</a:t>
            </a:r>
            <a:r>
              <a:rPr lang="en-US" altLang="zh-CN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克食盐又恰好全部溶解，则溶质为</a:t>
            </a:r>
            <a:r>
              <a:rPr lang="zh-CN" altLang="en-US" sz="3200" u="sng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克，现在溶液恰好饱和，此时溶液的质量为</a:t>
            </a:r>
            <a:r>
              <a:rPr lang="zh-CN" altLang="en-US" sz="3200" u="sng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克，再向此溶液加入</a:t>
            </a:r>
            <a:r>
              <a:rPr lang="en-US" altLang="zh-CN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克食盐，溶液的质量是</a:t>
            </a:r>
            <a:r>
              <a:rPr lang="zh-CN" altLang="en-US" sz="3200" u="sng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</a:t>
            </a:r>
            <a:r>
              <a:rPr lang="zh-CN" altLang="en-US" sz="3200">
                <a:solidFill>
                  <a:srgbClr val="7F7F7F">
                    <a:lumMod val="50000"/>
                  </a:srgb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克。 </a:t>
            </a:r>
            <a:endParaRPr lang="zh-CN" altLang="en-US" sz="3200">
              <a:solidFill>
                <a:srgbClr val="7F7F7F">
                  <a:lumMod val="50000"/>
                </a:srgb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12435" y="1557655"/>
            <a:ext cx="1977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sym typeface="+mn-ea"/>
              </a:rPr>
              <a:t>133</a:t>
            </a:r>
            <a:endParaRPr lang="en-US" altLang="zh-CN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65365" y="2348230"/>
            <a:ext cx="1977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sym typeface="+mn-ea"/>
              </a:rPr>
              <a:t>36</a:t>
            </a:r>
            <a:endParaRPr lang="en-US" altLang="zh-CN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81420" y="3138805"/>
            <a:ext cx="1977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sym typeface="+mn-ea"/>
              </a:rPr>
              <a:t>136</a:t>
            </a:r>
            <a:endParaRPr lang="en-US" altLang="zh-CN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41695" y="3722370"/>
            <a:ext cx="1977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sym typeface="+mn-ea"/>
              </a:rPr>
              <a:t>136</a:t>
            </a:r>
            <a:endParaRPr lang="en-US" altLang="zh-CN" sz="320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5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3460" y="583565"/>
            <a:ext cx="10164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11.</a:t>
            </a:r>
            <a:r>
              <a:rPr lang="zh-CN" altLang="en-US" sz="3200"/>
              <a:t>海水提取食盐的方法主要为“盐田法”，其过程如下：</a:t>
            </a:r>
            <a:endParaRPr lang="zh-CN" altLang="en-US" sz="3200"/>
          </a:p>
        </p:txBody>
      </p:sp>
      <p:pic>
        <p:nvPicPr>
          <p:cNvPr id="5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5509" y="1167312"/>
            <a:ext cx="9153457" cy="13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824865" y="2489835"/>
            <a:ext cx="1083818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/>
              <a:t>（1）根据生产过程推断，①是</a:t>
            </a:r>
            <a:r>
              <a:rPr lang="zh-CN" altLang="en-US" sz="3200" u="sng"/>
              <a:t>           </a:t>
            </a:r>
            <a:r>
              <a:rPr lang="zh-CN" altLang="en-US" sz="3200"/>
              <a:t>池</a:t>
            </a:r>
            <a:r>
              <a:rPr lang="en-US" altLang="zh-CN" sz="3200"/>
              <a:t>.</a:t>
            </a:r>
            <a:endParaRPr lang="zh-CN" altLang="en-US" sz="3200"/>
          </a:p>
          <a:p>
            <a:pPr>
              <a:lnSpc>
                <a:spcPct val="150000"/>
              </a:lnSpc>
            </a:pPr>
            <a:r>
              <a:rPr lang="zh-CN" altLang="en-US" sz="3200"/>
              <a:t>  </a:t>
            </a:r>
            <a:r>
              <a:rPr lang="en-US" altLang="zh-CN" sz="3200"/>
              <a:t>(</a:t>
            </a:r>
            <a:r>
              <a:rPr lang="zh-CN" altLang="en-US" sz="3200"/>
              <a:t>2</a:t>
            </a:r>
            <a:r>
              <a:rPr lang="en-US" altLang="zh-CN" sz="3200"/>
              <a:t>)</a:t>
            </a:r>
            <a:r>
              <a:rPr lang="zh-CN" altLang="en-US" sz="3200"/>
              <a:t>海水晒盐的过程属于</a:t>
            </a:r>
            <a:r>
              <a:rPr lang="zh-CN" altLang="en-US" sz="3200" u="sng"/>
              <a:t>           </a:t>
            </a:r>
            <a:r>
              <a:rPr lang="zh-CN" altLang="en-US" sz="3200"/>
              <a:t>（“物理”或“化学”）变</a:t>
            </a:r>
            <a:r>
              <a:rPr lang="en-US" altLang="zh-CN" sz="3200"/>
              <a:t>   	</a:t>
            </a:r>
            <a:r>
              <a:rPr lang="zh-CN" altLang="en-US" sz="3200"/>
              <a:t>化。这种结晶方法称为</a:t>
            </a:r>
            <a:r>
              <a:rPr lang="zh-CN" altLang="en-US" sz="3200" u="sng"/>
              <a:t>                     </a:t>
            </a:r>
            <a:r>
              <a:rPr lang="zh-CN" altLang="en-US" sz="3200"/>
              <a:t> 。</a:t>
            </a:r>
            <a:endParaRPr lang="zh-CN" altLang="en-US" sz="3200"/>
          </a:p>
          <a:p>
            <a:pPr>
              <a:lnSpc>
                <a:spcPct val="150000"/>
              </a:lnSpc>
            </a:pPr>
            <a:r>
              <a:rPr lang="en-US" altLang="zh-CN" sz="3200"/>
              <a:t>  (3)</a:t>
            </a:r>
            <a:r>
              <a:rPr lang="zh-CN" altLang="en-US" sz="3200"/>
              <a:t> 析出晶体后的母液是氯化钠的</a:t>
            </a:r>
            <a:r>
              <a:rPr lang="zh-CN" altLang="en-US" sz="3200" u="sng"/>
              <a:t> </a:t>
            </a:r>
            <a:r>
              <a:rPr lang="en-US" altLang="zh-CN" sz="3200" u="sng"/>
              <a:t>                 </a:t>
            </a:r>
            <a:r>
              <a:rPr lang="zh-CN" altLang="en-US" sz="3200"/>
              <a:t>溶液（</a:t>
            </a:r>
            <a:r>
              <a:rPr lang="en-US" altLang="zh-CN" sz="3200"/>
              <a:t>“</a:t>
            </a:r>
            <a:r>
              <a:rPr lang="zh-CN" altLang="en-US" sz="3200"/>
              <a:t>饱和</a:t>
            </a:r>
            <a:r>
              <a:rPr lang="en-US" altLang="zh-CN" sz="3200"/>
              <a:t>”</a:t>
            </a:r>
            <a:r>
              <a:rPr lang="zh-CN" altLang="en-US" sz="3200"/>
              <a:t>或</a:t>
            </a:r>
            <a:r>
              <a:rPr lang="en-US" altLang="zh-CN" sz="3200"/>
              <a:t>“</a:t>
            </a:r>
            <a:r>
              <a:rPr lang="zh-CN" altLang="en-US" sz="3200"/>
              <a:t>不饱和</a:t>
            </a:r>
            <a:r>
              <a:rPr lang="en-US" altLang="zh-CN" sz="3200"/>
              <a:t>”</a:t>
            </a:r>
            <a:r>
              <a:rPr lang="zh-CN" altLang="en-US" sz="3200"/>
              <a:t>）      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7226300" y="4763770"/>
            <a:ext cx="1977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不饱和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63360" y="2559050"/>
            <a:ext cx="1977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蒸发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98540" y="4180205"/>
            <a:ext cx="1977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蒸发结晶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48910" y="3369310"/>
            <a:ext cx="1977390" cy="5988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物理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UNIT_TABLE_BEAUTIFY" val="smartTable{241a739e-a437-49f5-b05d-fceb2d04c0ed}"/>
  <p:tag name="TABLE_ENDDRAG_ORIGIN_RECT" val="802*196"/>
  <p:tag name="TABLE_ENDDRAG_RECT" val="84*258*802*196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UNIT_PLACING_PICTURE_USER_VIEWPORT" val="{&quot;height&quot;:2889,&quot;width&quot;:2587}"/>
</p:tagLst>
</file>

<file path=ppt/tags/tag14.xml><?xml version="1.0" encoding="utf-8"?>
<p:tagLst xmlns:p="http://schemas.openxmlformats.org/presentationml/2006/main">
  <p:tag name="KSO_WM_BEAUTIFY_FLAG" val=""/>
  <p:tag name="KSO_WM_UNIT_TABLE_BEAUTIFY" val="smartTable{241a739e-a437-49f5-b05d-fceb2d04c0ed}"/>
  <p:tag name="TABLE_ENDDRAG_ORIGIN_RECT" val="802*196"/>
  <p:tag name="TABLE_ENDDRAG_RECT" val="84*258*802*196"/>
</p:tagLst>
</file>

<file path=ppt/tags/tag15.xml><?xml version="1.0" encoding="utf-8"?>
<p:tagLst xmlns:p="http://schemas.openxmlformats.org/presentationml/2006/main">
  <p:tag name="KSO_WM_UNIT_PLACING_PICTURE_USER_VIEWPORT" val="{&quot;height&quot;:2889,&quot;width&quot;:2587}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a2bd7e79-0cfc-44c1-a23b-6a8ef48fdcf0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163</Paragraphs>
  <Slides>21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4">
      <vt:lpstr>Arial</vt:lpstr>
      <vt:lpstr>Calibri</vt:lpstr>
      <vt:lpstr>微软雅黑</vt:lpstr>
      <vt:lpstr>Calibri Light</vt:lpstr>
      <vt:lpstr>华文彩云</vt:lpstr>
      <vt:lpstr>黑体</vt:lpstr>
      <vt:lpstr>楷体</vt:lpstr>
      <vt:lpstr>Times New Roman</vt:lpstr>
      <vt:lpstr>Webdings</vt:lpstr>
      <vt:lpstr>宋体</vt:lpstr>
      <vt:lpstr>华文楷体</vt:lpstr>
      <vt:lpstr>隶书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2023-03-21T19:15:12.624</cp:lastPrinted>
  <dcterms:created xsi:type="dcterms:W3CDTF">2023-03-21T19:15:12Z</dcterms:created>
  <dcterms:modified xsi:type="dcterms:W3CDTF">2023-03-21T11:15:12Z</dcterms:modified>
</cp:coreProperties>
</file>