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650" r:id="rId1"/>
    <p:sldMasterId id="2147515687" r:id="rId2"/>
  </p:sldMasterIdLst>
  <p:notesMasterIdLst>
    <p:notesMasterId r:id="rId3"/>
  </p:notesMasterIdLst>
  <p:sldIdLst>
    <p:sldId id="14414" r:id="rId4"/>
    <p:sldId id="14419" r:id="rId5"/>
    <p:sldId id="14423" r:id="rId6"/>
    <p:sldId id="14426" r:id="rId7"/>
    <p:sldId id="14429" r:id="rId8"/>
    <p:sldId id="14432" r:id="rId9"/>
    <p:sldId id="14435" r:id="rId10"/>
    <p:sldId id="14438" r:id="rId11"/>
    <p:sldId id="14441" r:id="rId12"/>
    <p:sldId id="14444" r:id="rId13"/>
    <p:sldId id="14447" r:id="rId14"/>
    <p:sldId id="14450" r:id="rId15"/>
    <p:sldId id="14453" r:id="rId16"/>
    <p:sldId id="14456" r:id="rId17"/>
    <p:sldId id="14459" r:id="rId18"/>
    <p:sldId id="14462" r:id="rId19"/>
    <p:sldId id="14465" r:id="rId20"/>
    <p:sldId id="14468" r:id="rId21"/>
    <p:sldId id="14471" r:id="rId22"/>
    <p:sldId id="14474" r:id="rId23"/>
    <p:sldId id="14477" r:id="rId24"/>
    <p:sldId id="14480" r:id="rId25"/>
    <p:sldId id="14483" r:id="rId26"/>
    <p:sldId id="14486" r:id="rId27"/>
    <p:sldId id="14489" r:id="rId28"/>
    <p:sldId id="14492" r:id="rId29"/>
    <p:sldId id="1449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651" r:id="rId1"/>
    <p:sldLayoutId id="2147515652" r:id="rId2"/>
    <p:sldLayoutId id="2147515653" r:id="rId3"/>
    <p:sldLayoutId id="2147515654" r:id="rId4"/>
    <p:sldLayoutId id="2147515655" r:id="rId5"/>
    <p:sldLayoutId id="2147515656" r:id="rId6"/>
    <p:sldLayoutId id="2147515657" r:id="rId7"/>
    <p:sldLayoutId id="2147515658" r:id="rId8"/>
    <p:sldLayoutId id="2147515659" r:id="rId9"/>
    <p:sldLayoutId id="2147515660" r:id="rId10"/>
    <p:sldLayoutId id="21475156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5688" r:id="rId1"/>
    <p:sldLayoutId id="2147515689" r:id="rId2"/>
    <p:sldLayoutId id="2147515690" r:id="rId3"/>
    <p:sldLayoutId id="2147515691" r:id="rId4"/>
    <p:sldLayoutId id="2147515692" r:id="rId5"/>
    <p:sldLayoutId id="2147515693" r:id="rId6"/>
    <p:sldLayoutId id="2147515694" r:id="rId7"/>
    <p:sldLayoutId id="2147515695" r:id="rId8"/>
    <p:sldLayoutId id="2147515696" r:id="rId9"/>
    <p:sldLayoutId id="2147515697" r:id="rId10"/>
    <p:sldLayoutId id="214751569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tags" Target="../tags/tag146.xml"/><Relationship Id="rId22" Type="http://schemas.openxmlformats.org/officeDocument/2006/relationships/tags" Target="../tags/tag147.xml"/><Relationship Id="rId23" Type="http://schemas.openxmlformats.org/officeDocument/2006/relationships/tags" Target="../tags/tag148.xml"/><Relationship Id="rId24" Type="http://schemas.openxmlformats.org/officeDocument/2006/relationships/tags" Target="../tags/tag149.xml"/><Relationship Id="rId25" Type="http://schemas.openxmlformats.org/officeDocument/2006/relationships/tags" Target="../tags/tag150.xml"/><Relationship Id="rId26" Type="http://schemas.openxmlformats.org/officeDocument/2006/relationships/tags" Target="../tags/tag151.xml"/><Relationship Id="rId27" Type="http://schemas.openxmlformats.org/officeDocument/2006/relationships/tags" Target="../tags/tag152.xml"/><Relationship Id="rId28" Type="http://schemas.openxmlformats.org/officeDocument/2006/relationships/tags" Target="../tags/tag153.xml"/><Relationship Id="rId29" Type="http://schemas.openxmlformats.org/officeDocument/2006/relationships/tags" Target="../tags/tag15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初中生学习动机与学业成绩关联性的研究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156335" y="2378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156335" y="3065145"/>
            <a:ext cx="1915160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研究背景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014470" y="2378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014470" y="3065145"/>
            <a:ext cx="191706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研究方法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6975475" y="2378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6975475" y="3065145"/>
            <a:ext cx="191579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初中生学习动机现状分析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1156335" y="4509770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1156335" y="5196840"/>
            <a:ext cx="1915160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学习动机与学业成绩的关联性研究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4014470" y="4509770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4014470" y="5196840"/>
            <a:ext cx="191706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提高初中生学习动力的策略建议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2"/>
            </p:custDataLst>
          </p:nvPr>
        </p:nvSpPr>
        <p:spPr>
          <a:xfrm>
            <a:off x="6975475" y="450977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3"/>
            </p:custDataLst>
          </p:nvPr>
        </p:nvSpPr>
        <p:spPr>
          <a:xfrm>
            <a:off x="6975475" y="5196840"/>
            <a:ext cx="191579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结论与展望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研究背景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当前教育环境的变化</a:t>
            </a:r>
            <a:endParaRPr altLang="en-US" lang="zh-CN"/>
          </a:p>
        </p:txBody>
      </p:sp>
      <p:sp>
        <p:nvSpPr>
          <p:cNvPr id="10489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信息技术的发展：在线教育、数字化资源等为学生提供了更多学习机会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教育政策的改革：强调素质教育、全面发展，对学业成绩的要求更加多元化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社会对人才的需求变化：不仅关注学历，更重视实际能力和综合素质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家庭教育的观念转变：家长更加注重孩子的兴趣和个性发展，对学业成绩的期望也更加实际合理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学习动机对学业成绩的影响</a:t>
            </a:r>
            <a:endParaRPr altLang="en-US" lang="zh-CN"/>
          </a:p>
        </p:txBody>
      </p:sp>
      <p:sp>
        <p:nvSpPr>
          <p:cNvPr id="10489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学习动机能够帮助学生克服学习困难和挑战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学习动机与学业成绩之间存在密切关联，学习动机的强弱直接影响学业成绩的好坏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学习动机是影响学业成绩的重要因素之一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学习动机能够激发学生的学习热情和积极性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研究目的和意义</a:t>
            </a:r>
            <a:endParaRPr altLang="en-US" lang="zh-CN"/>
          </a:p>
        </p:txBody>
      </p:sp>
      <p:sp>
        <p:nvSpPr>
          <p:cNvPr id="10490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深入了解初中生学习动机与学业成绩之间的关联性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为未来的教育改革提供理论支持和实践经验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提高初中生学习积极性和主动性，促进其全面发展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为教育工作者提供有效的教育方法和策略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研究方法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研究对象和样本选择</a:t>
            </a:r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研究对象：初中生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样本选择：随机抽取不同学校、不同年级的初中生作为样本，确保样本的代表性和广泛性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样本数量：根据研究目的和研究问题确定样本数量，并确保样本量足够大以提高研究结果的可靠性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样本筛选：确保样本符合研究目的和研究问题的要求，排除不符合条件的样本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调查问卷的设计与实施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调查问卷的目的和意义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调查问卷的设计原则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调查问卷的发放与回收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调查问卷的数据分析方法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数据分析方法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相关性分析：分析学习动机与学业成绩之间的相关性，了解两者之间的关系。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描述性统计分析：对数据进行描述性统计，如平均数、标准差等，以了解数据的基本特征和分布情况。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回归分析：通过回归分析探究学习动机对学业成绩的影响程度和预测作用。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结构方程模型：利用结构方程模型对学习动机与学业成绩的关系进行深入探究，并检验模型的拟合度和可靠性。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初中生学习动机现状分析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学习动机的分类与特点</a:t>
            </a:r>
            <a:endParaRPr altLang="en-US" lang="zh-CN"/>
          </a:p>
        </p:txBody>
      </p:sp>
      <p:sp>
        <p:nvSpPr>
          <p:cNvPr id="10493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外部动机：由外部因素如奖励、惩罚或期望驱使，与学习本身的兴趣无关。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内部动机：由对学习本身的兴趣和好奇心驱动，无需外部奖励或惩罚。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近景动机：与近期目标或奖励有关，持续时间较短。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远景动机：与长远目标或意义有关，持续时间较长。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初中生学习动机的现状调查</a:t>
            </a:r>
            <a:endParaRPr altLang="en-US" lang="zh-CN"/>
          </a:p>
        </p:txBody>
      </p:sp>
      <p:sp>
        <p:nvSpPr>
          <p:cNvPr id="10494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调查目的：了解初中生学习动机的现状及其与学业成绩的关联性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调查方法：采用问卷调查和访谈的方式进行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调查结果：大部分初中生学习动机较强，但存在部分学生缺乏学习动力和兴趣，需要加强引导和激励。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调查对象：某初中学校的学生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不同类型学习动机的差异分析</a:t>
            </a:r>
            <a:endParaRPr altLang="en-US" lang="zh-CN"/>
          </a:p>
        </p:txBody>
      </p:sp>
      <p:sp>
        <p:nvSpPr>
          <p:cNvPr id="10495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外在动机：受到外部因素如奖励、竞争等影响而产生的学习动力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内在动机：对学习本身的兴趣和好奇心，不受外部因素影响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成就动机：追求成功和成就的欲望，通常表现为对高分的追求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学习动机的性别差异：男生和女生在学习动机方面存在一定的差异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学习动机与学业成绩的关联性研究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学习动机对学业成绩的影响机制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学习动机的定义和分类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学习动机对学业成绩的影响机制分析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激发初中生学习动机的方法和策略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学习动机与学业成绩的关联性研究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学习动机与学业成绩的关联性实证分析</a:t>
            </a:r>
            <a:endParaRPr altLang="en-US" lang="zh-CN"/>
          </a:p>
        </p:txBody>
      </p:sp>
      <p:sp>
        <p:nvSpPr>
          <p:cNvPr id="10496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实证分析方法：采用问卷调查、成绩数据等多种方法进行实证分析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数据分析：对收集的数据进行统计分析，探究学习动机与学业成绩之间的关联性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结论：根据数据分析结果，得出学习动机与学业成绩之间的关联性结论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影响因素：分析影响学习动机与学业成绩关联性的因素，为提高学业成绩提供参考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不同类型学习动机对学业成绩的影响程度比较</a:t>
            </a:r>
            <a:endParaRPr altLang="en-US" lang="zh-CN"/>
          </a:p>
        </p:txBody>
      </p:sp>
      <p:sp>
        <p:nvSpPr>
          <p:cNvPr id="10497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认知内驱力：对知识、学习本身的兴趣和追求，对学业成绩影响最大。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自我提高内驱力：为了获得地位、自尊和赢得他人赞许而努力学习，对学业成绩有一定影响。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附属内驱力：为了获得家长、老师的认可和赞许而努力学习，对学业成绩影响较小。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缺乏动机：对学习无兴趣、无目标，对学业成绩影响最大。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7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提高初中生学习动力的策略建议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激发学习兴趣，增强学习动力</a:t>
            </a:r>
            <a:endParaRPr altLang="en-US" lang="zh-CN"/>
          </a:p>
        </p:txBody>
      </p:sp>
      <p:sp>
        <p:nvSpPr>
          <p:cNvPr id="10498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创造良好的学习环境，提供丰富的学习资源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引导学生发现自己的兴趣和优势，制定合适的学习计划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鼓励学生在学习中尝试新方法，培养创新思维和解决问题的能力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建立积极的师生关系，关注学生的学习需求和情感体验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优化教学方式，提升学习效果</a:t>
            </a:r>
            <a:endParaRPr altLang="en-US" lang="zh-CN"/>
          </a:p>
        </p:txBody>
      </p:sp>
      <p:sp>
        <p:nvSpPr>
          <p:cNvPr id="10498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引入趣味元素，激发学生学习兴趣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运用多媒体技术，丰富教学手段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开展互动式教学，鼓励学生参与课堂活动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注重实践教学，提高学生动手能力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关注个体差异，因材施教</a:t>
            </a:r>
            <a:endParaRPr altLang="en-US" lang="zh-CN"/>
          </a:p>
        </p:txBody>
      </p:sp>
      <p:sp>
        <p:nvSpPr>
          <p:cNvPr id="10499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针对不同学生的特点和需求，制定个性化的教学计划和方案。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关注学生的兴趣和爱好，将学习内容与学生的实际生活联系起来，提高学生的学习积极性和参与度。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注重培养学生的自主学习能力和合作精神，鼓励学生互相帮助、共同进步。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关注学生的心理健康和情感需求，及时发现和解决学生的学习困难和心理问题。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强化家庭教育，形成良好的学习氛围</a:t>
            </a:r>
            <a:endParaRPr altLang="en-US" lang="zh-CN"/>
          </a:p>
        </p:txBody>
      </p:sp>
      <p:sp>
        <p:nvSpPr>
          <p:cNvPr id="1050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建立良好的家庭关系，提高学生的学习积极性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家长要引导学生树立正确的学习观念，培养良好的学习习惯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家长要积极参与学生的学习过程，与学校、老师保持密切联系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家长要关注学生的学习状况，及时给予鼓励和帮助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500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12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3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3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学习动机与学业成绩呈正相关关系，即学习动机越强，学业成绩越好。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3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3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3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4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学习动机的激发和培养对于提高学业成绩至关重要，教育工作者应关注学生的学习动机，采取有效措施激发学生的学习动力。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4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4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4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4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不同类型的学习动机对学业成绩的影响不同，教育工作者应根据学生的特点，有针对性地激发学生的内在动机和外在动机。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5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5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5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5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学习动机与学业成绩的关联性受到多种因素的影响，如学生个性、学习环境、教学方法等，需要综合考虑各种因素，全面提高学生的学习动力和学业成绩。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5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1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拓展研究领域，关注初中生学习动机与学业成绩关联性的跨文化比较研究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深入研究初中生不同阶段学习动机与学业成绩的关联性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探讨学习动机与学业成绩关联性的影响因素及其作用机制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加强实践应用研究，将研究成果应用于教育教学实践中，提高初中生学习效果和学业成绩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6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6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6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6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6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6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6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70_6*l_h_i*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27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2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60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2023-12-31T16:55:09Z</dcterms:created>
  <dcterms:modified xsi:type="dcterms:W3CDTF">2023-12-31T16:55:09Z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f5f27d7ef96843a786a51f92d9c504f6_21</vt:lpwstr>
  </property>
</Properties>
</file>