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654" r:id="rId1"/>
    <p:sldMasterId id="2147493691" r:id="rId2"/>
  </p:sldMasterIdLst>
  <p:notesMasterIdLst>
    <p:notesMasterId r:id="rId3"/>
  </p:notesMasterIdLst>
  <p:sldIdLst>
    <p:sldId id="5026" r:id="rId4"/>
    <p:sldId id="5030" r:id="rId5"/>
    <p:sldId id="5033" r:id="rId6"/>
    <p:sldId id="5036" r:id="rId7"/>
    <p:sldId id="5042" r:id="rId9"/>
    <p:sldId id="5045" r:id="rId10"/>
    <p:sldId id="5048" r:id="rId11"/>
    <p:sldId id="5051" r:id="rId12"/>
    <p:sldId id="5054" r:id="rId13"/>
    <p:sldId id="5060" r:id="rId15"/>
    <p:sldId id="5063" r:id="rId16"/>
    <p:sldId id="5066" r:id="rId17"/>
    <p:sldId id="5069" r:id="rId18"/>
    <p:sldId id="5072" r:id="rId19"/>
    <p:sldId id="5078" r:id="rId21"/>
    <p:sldId id="5081" r:id="rId22"/>
    <p:sldId id="5084" r:id="rId23"/>
    <p:sldId id="5087" r:id="rId24"/>
    <p:sldId id="5090" r:id="rId25"/>
    <p:sldId id="5096" r:id="rId27"/>
    <p:sldId id="5099" r:id="rId28"/>
    <p:sldId id="5102" r:id="rId29"/>
    <p:sldId id="5105" r:id="rId30"/>
    <p:sldId id="5108" r:id="rId31"/>
    <p:sldId id="5114" r:id="rId33"/>
    <p:sldId id="5117" r:id="rId34"/>
    <p:sldId id="5120" r:id="rId35"/>
    <p:sldId id="5123" r:id="rId36"/>
    <p:sldId id="512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55" r:id="rId1"/>
    <p:sldLayoutId id="2147493656" r:id="rId2"/>
    <p:sldLayoutId id="2147493657" r:id="rId3"/>
    <p:sldLayoutId id="2147493658" r:id="rId4"/>
    <p:sldLayoutId id="2147493659" r:id="rId5"/>
    <p:sldLayoutId id="2147493660" r:id="rId6"/>
    <p:sldLayoutId id="2147493661" r:id="rId7"/>
    <p:sldLayoutId id="2147493662" r:id="rId8"/>
    <p:sldLayoutId id="2147493663" r:id="rId9"/>
    <p:sldLayoutId id="2147493664" r:id="rId10"/>
    <p:sldLayoutId id="214749366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92" r:id="rId1"/>
    <p:sldLayoutId id="2147493693" r:id="rId2"/>
    <p:sldLayoutId id="2147493694" r:id="rId3"/>
    <p:sldLayoutId id="2147493695" r:id="rId4"/>
    <p:sldLayoutId id="2147493696" r:id="rId5"/>
    <p:sldLayoutId id="2147493697" r:id="rId6"/>
    <p:sldLayoutId id="2147493698" r:id="rId7"/>
    <p:sldLayoutId id="2147493699" r:id="rId8"/>
    <p:sldLayoutId id="2147493700" r:id="rId9"/>
    <p:sldLayoutId id="2147493701" r:id="rId10"/>
    <p:sldLayoutId id="21474937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tags" Target="../tags/tag359.xml"/><Relationship Id="rId22" Type="http://schemas.openxmlformats.org/officeDocument/2006/relationships/tags" Target="../tags/tag360.xml"/><Relationship Id="rId23" Type="http://schemas.openxmlformats.org/officeDocument/2006/relationships/tags" Target="../tags/tag361.xml"/><Relationship Id="rId24" Type="http://schemas.openxmlformats.org/officeDocument/2006/relationships/tags" Target="../tags/tag362.xml"/><Relationship Id="rId25" Type="http://schemas.openxmlformats.org/officeDocument/2006/relationships/tags" Target="../tags/tag363.xml"/><Relationship Id="rId26" Type="http://schemas.openxmlformats.org/officeDocument/2006/relationships/tags" Target="../tags/tag364.xml"/><Relationship Id="rId27" Type="http://schemas.openxmlformats.org/officeDocument/2006/relationships/tags" Target="../tags/tag365.xml"/><Relationship Id="rId28" Type="http://schemas.openxmlformats.org/officeDocument/2006/relationships/tags" Target="../tags/tag366.xml"/><Relationship Id="rId29" Type="http://schemas.openxmlformats.org/officeDocument/2006/relationships/tags" Target="../tags/tag367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2024年农业工作总结与展望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2024年农业工作总结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农业工作亮点与成果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农业工作不足与问题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未来农业工作展望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具体措施与建议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2024年农业工作总结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农业政策回顾</a:t>
            </a:r>
            <a:endParaRPr altLang="en-US" lang="zh-CN"/>
          </a:p>
        </p:txBody>
      </p:sp>
      <p:sp>
        <p:nvSpPr>
          <p:cNvPr id="10489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2024年农业政策概述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农业政策实施情况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农业政策效果评估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农业政策经验教训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农业生产情况</a:t>
            </a:r>
            <a:endParaRPr altLang="en-US" lang="zh-CN"/>
          </a:p>
        </p:txBody>
      </p:sp>
      <p:sp>
        <p:nvSpPr>
          <p:cNvPr id="10489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粮食产量：2024年我国粮食总产量达到1.37万亿斤，比上年增长74亿斤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种植结构：粮食作物播种面积稳中有增，其中玉米种植面积增加较多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粮食生产功能区建设：全国划定粮食生产功能区10.88亿亩，基本实现粮食生产功能区全覆盖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农业机械化：全国农作物耕种收综合机械化率达到71.2%，比上年提高0.5个百分点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农业科技应用</a:t>
            </a:r>
            <a:endParaRPr altLang="en-US" lang="zh-CN"/>
          </a:p>
        </p:txBody>
      </p:sp>
      <p:sp>
        <p:nvSpPr>
          <p:cNvPr id="10490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无人机在农业中的应用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智能灌溉系统的推广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农业大数据在农业决策中的应用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生物技术在农产品改良中的应用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农业市场表现</a:t>
            </a:r>
            <a:endParaRPr altLang="en-US" lang="zh-CN"/>
          </a:p>
        </p:txBody>
      </p:sp>
      <p:sp>
        <p:nvSpPr>
          <p:cNvPr id="104906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农产品价格波动情况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农业生产成本变化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农产品市场需求变化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农业政策对市场的影响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农业工作亮点与成果</a:t>
            </a:r>
            <a:endParaRPr altLang="en-US" lang="zh-CN"/>
          </a:p>
        </p:txBody>
      </p:sp>
      <p:sp>
        <p:nvSpPr>
          <p:cNvPr id="104910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农业生产创新</a:t>
            </a:r>
            <a:endParaRPr altLang="en-US" lang="zh-CN"/>
          </a:p>
        </p:txBody>
      </p:sp>
      <p:sp>
        <p:nvSpPr>
          <p:cNvPr id="10491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农业科技创新：介绍在农业科技创新方面的成果，如新品种选育、农业生物技术等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农业技术应用：介绍在农业生产中应用的新技术，如智能农业、无人机植保等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农业机械化：介绍农业机械化的推广和应用，提高农业生产效率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农业示范基地建设：介绍农业示范基地的建设和运营情况，为农业生产提供示范和引领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农业科技突破</a:t>
            </a:r>
            <a:endParaRPr altLang="en-US" lang="zh-CN"/>
          </a:p>
        </p:txBody>
      </p:sp>
      <p:sp>
        <p:nvSpPr>
          <p:cNvPr id="10492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农业科技成果转化：将科研成果转化为实际应用，提高农业生产效率和质量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农业科技创新：在种植技术、养殖技术、农业机械等方面取得重要突破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农业科技人才培养：加强农业科技人才队伍建设，提高农业科技创新能力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农业科技合作与交流：加强国际合作与交流，引进先进技术和经验，推动我国农业科技发展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农业市场拓展</a:t>
            </a:r>
            <a:endParaRPr altLang="en-US" lang="zh-CN"/>
          </a:p>
        </p:txBody>
      </p:sp>
      <p:sp>
        <p:nvSpPr>
          <p:cNvPr id="10492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线上线下融合：推动线上线下融合，提高农产品销售效率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拓展新市场：开拓新的农产品销售渠道，扩大市场份额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品牌建设：加强农产品品牌建设，提高产品知名度和美誉度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农业产业链延伸：拓展农业产业链，提高农产品附加值和竞争力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农业品牌建设</a:t>
            </a:r>
            <a:endParaRPr altLang="en-US" lang="zh-CN"/>
          </a:p>
        </p:txBody>
      </p:sp>
      <p:sp>
        <p:nvSpPr>
          <p:cNvPr id="10493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品牌数量：全国知名农业品牌数量不断增加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品牌价值：品牌价值评估体系不断完善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品牌影响力：品牌影响力不断提升，带动农产品销售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品牌建设成果：农业品牌建设成为农业发展的重要支撑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农业工作不足与问题</a:t>
            </a:r>
            <a:endParaRPr altLang="en-US" lang="zh-CN"/>
          </a:p>
        </p:txBody>
      </p:sp>
      <p:sp>
        <p:nvSpPr>
          <p:cNvPr id="10493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农业生产成本高</a:t>
            </a:r>
            <a:endParaRPr altLang="en-US" lang="zh-CN"/>
          </a:p>
        </p:txBody>
      </p:sp>
      <p:sp>
        <p:nvSpPr>
          <p:cNvPr id="10494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种子、化肥、农药等农资价格上涨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土地租金、劳动力成本增加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农业机械化程度不够，人工成本高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农产品价格波动大，农民收益不稳定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农业科技应用不足</a:t>
            </a:r>
            <a:endParaRPr altLang="en-US" lang="zh-CN"/>
          </a:p>
        </p:txBody>
      </p:sp>
      <p:sp>
        <p:nvSpPr>
          <p:cNvPr id="10495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农业科技研发不足：缺乏对农业科技的投入和研发，导致农业科技水平落后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农业科技推广不足：缺乏有效的农业科技推广体系，农民难以掌握先进的农业技术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农业科技应用不足：虽然有一些农业科技应用，但普及率不高，应用效果不明显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农业科技人才不足：缺乏专业的农业科技人才，无法满足农业发展的需要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农业市场竞争力不强</a:t>
            </a:r>
            <a:endParaRPr altLang="en-US" lang="zh-CN"/>
          </a:p>
        </p:txBody>
      </p:sp>
      <p:sp>
        <p:nvSpPr>
          <p:cNvPr id="104956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农产品质量不高：由于缺乏有效的监管和标准化生产，导致农产品质量参差不齐，难以满足市场需求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农产品品牌建设不足：缺乏具有影响力的农产品品牌，难以提高市场知名度和竞争力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农产品销售渠道不畅：农产品销售渠道单一，缺乏多元化的销售渠道，导致农产品销售困难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农业科技创新能力不足：农业科技创新投入不足，缺乏具有自主知识产权的核心技术，导致农产品附加值不高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农业品牌影响力有限</a:t>
            </a:r>
            <a:endParaRPr altLang="en-US" lang="zh-CN"/>
          </a:p>
        </p:txBody>
      </p:sp>
      <p:sp>
        <p:nvSpPr>
          <p:cNvPr id="10496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农产品品牌数量较少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品牌价值未得到充分体现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缺乏统一的品牌形象和宣传策略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品牌知名度不高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未来农业工作展望</a:t>
            </a:r>
            <a:endParaRPr altLang="en-US" lang="zh-CN"/>
          </a:p>
        </p:txBody>
      </p:sp>
      <p:sp>
        <p:nvSpPr>
          <p:cNvPr id="10496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提高农业生产效率</a:t>
            </a:r>
            <a:endParaRPr altLang="en-US" lang="zh-CN"/>
          </a:p>
        </p:txBody>
      </p:sp>
      <p:sp>
        <p:nvSpPr>
          <p:cNvPr id="10497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推广现代化农业技术：利用先进的农业科技，提高农业生产效率，降低成本，增加产量。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发展智慧农业：利用物联网、大数据等技术，实现农业生产智能化、精准化，提高农业生产效率。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加强农业基础设施建设：改善农业生产条件，提高农田水利、道路交通等基础设施水平，为提高农业生产效率提供保障。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推进农业机械化：推广先进的农业机械设备，提高农业生产机械化水平，减轻劳动强度，提高生产效率。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加强农业科技研发</a:t>
            </a:r>
            <a:endParaRPr altLang="en-US" lang="zh-CN"/>
          </a:p>
        </p:txBody>
      </p:sp>
      <p:sp>
        <p:nvSpPr>
          <p:cNvPr id="10498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培养高素质人才，提升创新能力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加大投入力度，提高研发水平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加强产学研合作，推动科技成果转化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推广先进技术，提高农业生产效率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拓展农业市场渠道</a:t>
            </a:r>
            <a:endParaRPr altLang="en-US" lang="zh-CN"/>
          </a:p>
        </p:txBody>
      </p:sp>
      <p:sp>
        <p:nvSpPr>
          <p:cNvPr id="10498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建立多元化的销售渠道，包括线上和线下渠道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加强与国内外农业企业的合作，共同开拓市场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推广农产品品牌，提高产品知名度和美誉度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加强农产品质量安全管理，确保农产品质量安全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提升农业品牌价值</a:t>
            </a:r>
            <a:endParaRPr altLang="en-US" lang="zh-CN"/>
          </a:p>
        </p:txBody>
      </p:sp>
      <p:sp>
        <p:nvSpPr>
          <p:cNvPr id="104993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拓展销售渠道，扩大品牌影响力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加强品牌宣传，提高品牌知名度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提升产品质量，增强品牌竞争力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强化品牌意识，树立品牌形象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具体措施与建议</a:t>
            </a:r>
            <a:endParaRPr altLang="en-US" lang="zh-CN"/>
          </a:p>
        </p:txBody>
      </p:sp>
      <p:sp>
        <p:nvSpPr>
          <p:cNvPr id="104999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优化农业生产结构</a:t>
            </a:r>
            <a:endParaRPr altLang="en-US" lang="zh-CN"/>
          </a:p>
        </p:txBody>
      </p:sp>
      <p:sp>
        <p:nvSpPr>
          <p:cNvPr id="10500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调整种植结构，增加高效作物种植面积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推广绿色生态农业，提高农产品质量安全水平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加强农业科技创新，提高农业生产效率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推进农业产业化经营，促进农业与二三产业融合发展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加强农业科技创新支持</a:t>
            </a:r>
            <a:endParaRPr altLang="en-US" lang="zh-CN"/>
          </a:p>
        </p:txBody>
      </p:sp>
      <p:sp>
        <p:nvSpPr>
          <p:cNvPr id="10501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加大农业科技研发投入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推广先进的农业技术和装备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建立农业科技园区和示范基地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加强与科研机构和高校的合作与交流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拓展农产品销售市场</a:t>
            </a:r>
            <a:endParaRPr altLang="en-US" lang="zh-CN"/>
          </a:p>
        </p:txBody>
      </p:sp>
      <p:sp>
        <p:nvSpPr>
          <p:cNvPr id="10501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加强农产品品牌建设，提高产品知名度和美誉度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推动农产品与旅游、文化等产业融合发展，提高产品附加值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加强农产品质量监管，确保产品质量安全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拓展线上线下销售渠道，扩大农产品销售范围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提升农业品牌形象和知名度</a:t>
            </a:r>
            <a:endParaRPr altLang="en-US" lang="zh-CN"/>
          </a:p>
        </p:txBody>
      </p:sp>
      <p:sp>
        <p:nvSpPr>
          <p:cNvPr id="10502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加强品牌宣传：通过媒体、网络等渠道宣传农业品牌，提高品牌知名度和美誉度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打造特色品牌：结合当地特色和资源优势，打造具有地域特色的农业品牌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提高产品质量：加强农产品质量监管，提高产品质量和安全水平，赢得消费者信任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加强品牌营销：通过参加农产品展销会、举办品牌推介活动等方式，加强品牌营销和推广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9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9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3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2023-12-17T09:47:21Z</dcterms:created>
  <dcterms:modified xsi:type="dcterms:W3CDTF">2023-12-17T09:47:21Z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c3c7020eac1b4cda8afc01a92ba7ec92_21</vt:lpwstr>
  </property>
</Properties>
</file>