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3"/>
    <p:sldId id="258" r:id="rId4"/>
    <p:sldId id="309" r:id="rId5"/>
    <p:sldId id="294" r:id="rId6"/>
    <p:sldId id="297" r:id="rId7"/>
    <p:sldId id="295" r:id="rId8"/>
    <p:sldId id="307" r:id="rId9"/>
    <p:sldId id="292" r:id="rId10"/>
    <p:sldId id="298" r:id="rId11"/>
    <p:sldId id="286" r:id="rId12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588E"/>
    <a:srgbClr val="589876"/>
    <a:srgbClr val="1D6F62"/>
    <a:srgbClr val="3D82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-3516" y="-1704"/>
      </p:cViewPr>
      <p:guideLst>
        <p:guide orient="horz" pos="215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29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28659-FBFF-4955-BD25-CFC1D035ED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A1D85-9E78-432B-BD91-BF1E7A9533F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ACA45-4D78-4A3D-BC43-2425B26AC8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FA2E6-84CE-4B09-B23C-D8F34F55D7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28.xml"/><Relationship Id="rId12" Type="http://schemas.openxmlformats.org/officeDocument/2006/relationships/tags" Target="../tags/tag27.xml"/><Relationship Id="rId11" Type="http://schemas.openxmlformats.org/officeDocument/2006/relationships/tags" Target="../tags/tag26.xml"/><Relationship Id="rId10" Type="http://schemas.openxmlformats.org/officeDocument/2006/relationships/tags" Target="../tags/tag25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" name="平行四边形 1"/>
          <p:cNvSpPr/>
          <p:nvPr/>
        </p:nvSpPr>
        <p:spPr>
          <a:xfrm flipH="1">
            <a:off x="5400675" y="0"/>
            <a:ext cx="6206842" cy="6858000"/>
          </a:xfrm>
          <a:prstGeom prst="parallelogram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430645" y="2552065"/>
            <a:ext cx="461518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H型</a:t>
            </a:r>
            <a:endParaRPr lang="zh-CN" altLang="en-US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聚氨酯清扫器</a:t>
            </a:r>
            <a:endParaRPr lang="zh-CN" altLang="en-US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33"/>
          <p:cNvSpPr txBox="1"/>
          <p:nvPr/>
        </p:nvSpPr>
        <p:spPr>
          <a:xfrm>
            <a:off x="7372251" y="6336734"/>
            <a:ext cx="3985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kuangan002</a:t>
            </a:r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" y="1831539"/>
            <a:ext cx="4356100" cy="5026269"/>
          </a:xfrm>
          <a:prstGeom prst="rect">
            <a:avLst/>
          </a:prstGeom>
        </p:spPr>
      </p:pic>
      <p:grpSp>
        <p:nvGrpSpPr>
          <p:cNvPr id="9" name="组合 5"/>
          <p:cNvGrpSpPr/>
          <p:nvPr>
            <p:custDataLst>
              <p:tags r:id="rId2"/>
            </p:custDataLst>
          </p:nvPr>
        </p:nvGrpSpPr>
        <p:grpSpPr bwMode="auto">
          <a:xfrm>
            <a:off x="4781718" y="2122488"/>
            <a:ext cx="5606414" cy="521970"/>
            <a:chOff x="5562145" y="1681162"/>
            <a:chExt cx="5606348" cy="521317"/>
          </a:xfrm>
        </p:grpSpPr>
        <p:sp>
          <p:nvSpPr>
            <p:cNvPr id="10" name="文本框 128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7388383" y="1681162"/>
              <a:ext cx="3780110" cy="521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H型聚氨酯清扫器介绍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29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562145" y="1681162"/>
              <a:ext cx="1596512" cy="521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01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" name="直接连接符 11"/>
            <p:cNvCxnSpPr/>
            <p:nvPr>
              <p:custDataLst>
                <p:tags r:id="rId5"/>
              </p:custDataLst>
            </p:nvPr>
          </p:nvCxnSpPr>
          <p:spPr bwMode="auto">
            <a:xfrm flipV="1">
              <a:off x="7141689" y="1776293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8"/>
          <p:cNvGrpSpPr/>
          <p:nvPr>
            <p:custDataLst>
              <p:tags r:id="rId6"/>
            </p:custDataLst>
          </p:nvPr>
        </p:nvGrpSpPr>
        <p:grpSpPr bwMode="auto">
          <a:xfrm>
            <a:off x="4781718" y="2881313"/>
            <a:ext cx="5605779" cy="521970"/>
            <a:chOff x="5562145" y="2439987"/>
            <a:chExt cx="5605713" cy="521317"/>
          </a:xfrm>
        </p:grpSpPr>
        <p:sp>
          <p:nvSpPr>
            <p:cNvPr id="14" name="文本框 127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7388383" y="2439987"/>
              <a:ext cx="3779475" cy="521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H型聚氨酯清扫器特点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30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5562145" y="2439987"/>
              <a:ext cx="1596512" cy="521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02</a:t>
              </a:r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6" name="直接连接符 15"/>
            <p:cNvCxnSpPr/>
            <p:nvPr>
              <p:custDataLst>
                <p:tags r:id="rId9"/>
              </p:custDataLst>
            </p:nvPr>
          </p:nvCxnSpPr>
          <p:spPr bwMode="auto">
            <a:xfrm flipV="1">
              <a:off x="7141689" y="2535118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9"/>
          <p:cNvGrpSpPr/>
          <p:nvPr>
            <p:custDataLst>
              <p:tags r:id="rId10"/>
            </p:custDataLst>
          </p:nvPr>
        </p:nvGrpSpPr>
        <p:grpSpPr bwMode="auto">
          <a:xfrm>
            <a:off x="4781718" y="3640138"/>
            <a:ext cx="5829300" cy="521970"/>
            <a:chOff x="5562145" y="3198812"/>
            <a:chExt cx="5829231" cy="521317"/>
          </a:xfrm>
        </p:grpSpPr>
        <p:sp>
          <p:nvSpPr>
            <p:cNvPr id="18" name="文本框 126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7388383" y="3198812"/>
              <a:ext cx="4002993" cy="521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H型聚氨酯清扫器优点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31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5562145" y="3198812"/>
              <a:ext cx="1596512" cy="521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03</a:t>
              </a:r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" name="直接连接符 19"/>
            <p:cNvCxnSpPr/>
            <p:nvPr>
              <p:custDataLst>
                <p:tags r:id="rId13"/>
              </p:custDataLst>
            </p:nvPr>
          </p:nvCxnSpPr>
          <p:spPr bwMode="auto">
            <a:xfrm flipV="1">
              <a:off x="7141689" y="3293943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10"/>
          <p:cNvGrpSpPr/>
          <p:nvPr>
            <p:custDataLst>
              <p:tags r:id="rId14"/>
            </p:custDataLst>
          </p:nvPr>
        </p:nvGrpSpPr>
        <p:grpSpPr bwMode="auto">
          <a:xfrm>
            <a:off x="4781718" y="4397375"/>
            <a:ext cx="6925310" cy="521970"/>
            <a:chOff x="5562145" y="3956049"/>
            <a:chExt cx="6925228" cy="521317"/>
          </a:xfrm>
        </p:grpSpPr>
        <p:sp>
          <p:nvSpPr>
            <p:cNvPr id="22" name="文本框 125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7388383" y="3956049"/>
              <a:ext cx="5098990" cy="521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H型聚氨酯清扫器更换刀头方法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132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5562145" y="3956049"/>
              <a:ext cx="1596512" cy="521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04</a:t>
              </a:r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" name="直接连接符 23"/>
            <p:cNvCxnSpPr/>
            <p:nvPr>
              <p:custDataLst>
                <p:tags r:id="rId17"/>
              </p:custDataLst>
            </p:nvPr>
          </p:nvCxnSpPr>
          <p:spPr bwMode="auto">
            <a:xfrm flipV="1">
              <a:off x="7141689" y="4051180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79923" y="2714625"/>
            <a:ext cx="2729361" cy="1249224"/>
            <a:chOff x="579923" y="2714625"/>
            <a:chExt cx="2729361" cy="1249224"/>
          </a:xfrm>
        </p:grpSpPr>
        <p:sp>
          <p:nvSpPr>
            <p:cNvPr id="31" name="文本框 133"/>
            <p:cNvSpPr txBox="1">
              <a:spLocks noChangeArrowheads="1"/>
            </p:cNvSpPr>
            <p:nvPr/>
          </p:nvSpPr>
          <p:spPr bwMode="auto">
            <a:xfrm>
              <a:off x="579923" y="2714625"/>
              <a:ext cx="272936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sz="4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133"/>
            <p:cNvSpPr txBox="1">
              <a:spLocks noChangeArrowheads="1"/>
            </p:cNvSpPr>
            <p:nvPr/>
          </p:nvSpPr>
          <p:spPr bwMode="auto">
            <a:xfrm>
              <a:off x="1989623" y="3255963"/>
              <a:ext cx="131966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sz="4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19328" y="1328473"/>
            <a:ext cx="10564368" cy="4263725"/>
            <a:chOff x="719328" y="1614223"/>
            <a:chExt cx="10564368" cy="4263725"/>
          </a:xfrm>
        </p:grpSpPr>
        <p:sp>
          <p:nvSpPr>
            <p:cNvPr id="5" name="矩形 37"/>
            <p:cNvSpPr>
              <a:spLocks noChangeArrowheads="1"/>
            </p:cNvSpPr>
            <p:nvPr/>
          </p:nvSpPr>
          <p:spPr bwMode="auto">
            <a:xfrm>
              <a:off x="719328" y="1629230"/>
              <a:ext cx="10564368" cy="42487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grpSp>
          <p:nvGrpSpPr>
            <p:cNvPr id="6" name="Group 11"/>
            <p:cNvGrpSpPr/>
            <p:nvPr/>
          </p:nvGrpSpPr>
          <p:grpSpPr bwMode="auto">
            <a:xfrm>
              <a:off x="719328" y="1614223"/>
              <a:ext cx="10564368" cy="136106"/>
              <a:chOff x="0" y="0"/>
              <a:chExt cx="9201150" cy="72000"/>
            </a:xfrm>
          </p:grpSpPr>
          <p:sp>
            <p:nvSpPr>
              <p:cNvPr id="7" name="矩形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33525" cy="72000"/>
              </a:xfrm>
              <a:prstGeom prst="rect">
                <a:avLst/>
              </a:prstGeom>
              <a:solidFill>
                <a:srgbClr val="5898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矩形 43"/>
              <p:cNvSpPr>
                <a:spLocks noChangeArrowheads="1"/>
              </p:cNvSpPr>
              <p:nvPr/>
            </p:nvSpPr>
            <p:spPr bwMode="auto">
              <a:xfrm>
                <a:off x="1533525" y="0"/>
                <a:ext cx="1533525" cy="72000"/>
              </a:xfrm>
              <a:prstGeom prst="rect">
                <a:avLst/>
              </a:prstGeom>
              <a:solidFill>
                <a:srgbClr val="0558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" name="矩形 44"/>
              <p:cNvSpPr>
                <a:spLocks noChangeArrowheads="1"/>
              </p:cNvSpPr>
              <p:nvPr/>
            </p:nvSpPr>
            <p:spPr bwMode="auto">
              <a:xfrm>
                <a:off x="3067050" y="0"/>
                <a:ext cx="1533525" cy="72000"/>
              </a:xfrm>
              <a:prstGeom prst="rect">
                <a:avLst/>
              </a:prstGeom>
              <a:solidFill>
                <a:srgbClr val="5898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" name="矩形 45"/>
              <p:cNvSpPr>
                <a:spLocks noChangeArrowheads="1"/>
              </p:cNvSpPr>
              <p:nvPr/>
            </p:nvSpPr>
            <p:spPr bwMode="auto">
              <a:xfrm>
                <a:off x="4600575" y="0"/>
                <a:ext cx="1533525" cy="72000"/>
              </a:xfrm>
              <a:prstGeom prst="rect">
                <a:avLst/>
              </a:prstGeom>
              <a:solidFill>
                <a:srgbClr val="0558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" name="矩形 46"/>
              <p:cNvSpPr>
                <a:spLocks noChangeArrowheads="1"/>
              </p:cNvSpPr>
              <p:nvPr/>
            </p:nvSpPr>
            <p:spPr bwMode="auto">
              <a:xfrm>
                <a:off x="6134100" y="0"/>
                <a:ext cx="1533525" cy="72000"/>
              </a:xfrm>
              <a:prstGeom prst="rect">
                <a:avLst/>
              </a:prstGeom>
              <a:solidFill>
                <a:srgbClr val="5898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" name="矩形 47"/>
              <p:cNvSpPr>
                <a:spLocks noChangeArrowheads="1"/>
              </p:cNvSpPr>
              <p:nvPr/>
            </p:nvSpPr>
            <p:spPr bwMode="auto">
              <a:xfrm>
                <a:off x="7667625" y="0"/>
                <a:ext cx="1533525" cy="72000"/>
              </a:xfrm>
              <a:prstGeom prst="rect">
                <a:avLst/>
              </a:prstGeom>
              <a:solidFill>
                <a:srgbClr val="0558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</p:grpSp>
      </p:grpSp>
      <p:pic>
        <p:nvPicPr>
          <p:cNvPr id="14" name="图片 51"/>
          <p:cNvPicPr>
            <a:picLocks noChangeAspect="1" noChangeArrowheads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801066" y="1703723"/>
            <a:ext cx="1421348" cy="166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0700846" y="3211753"/>
            <a:ext cx="941834" cy="2706630"/>
          </a:xfrm>
          <a:prstGeom prst="rect">
            <a:avLst/>
          </a:prstGeom>
        </p:spPr>
      </p:pic>
      <p:pic>
        <p:nvPicPr>
          <p:cNvPr id="2" name="图片 1" descr="H型聚氨酯清扫器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0310" y="1780540"/>
            <a:ext cx="7827010" cy="3524250"/>
          </a:xfrm>
          <a:prstGeom prst="rect">
            <a:avLst/>
          </a:prstGeom>
        </p:spPr>
      </p:pic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H型聚氨酯清扫器</a:t>
            </a:r>
            <a:endParaRPr lang="zh-CN" altLang="en-US" sz="2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55650" y="-7620"/>
            <a:ext cx="7056120" cy="6865620"/>
          </a:xfrm>
          <a:prstGeom prst="rect">
            <a:avLst/>
          </a:prstGeom>
          <a:solidFill>
            <a:schemeClr val="tx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360076" y="1097801"/>
            <a:ext cx="5880100" cy="5041265"/>
            <a:chOff x="1360076" y="1097801"/>
            <a:chExt cx="5880100" cy="5041265"/>
          </a:xfrm>
        </p:grpSpPr>
        <p:sp>
          <p:nvSpPr>
            <p:cNvPr id="7" name="文本框 6"/>
            <p:cNvSpPr txBox="1"/>
            <p:nvPr/>
          </p:nvSpPr>
          <p:spPr>
            <a:xfrm>
              <a:off x="1360076" y="2354466"/>
              <a:ext cx="5880100" cy="37846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安装在头部滚筒中心线偏下的位置，其刮板耐磨损 、防腐蚀、耐水解，不损伤皮带，延长皮带的使用寿命 。 Kuangan002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刮刀材料为高分子聚氨酯，磨擦系数低、高耐磨、高强度，具有稳定的刮料效果,防腐蚀、防断裂又不会伤及皮带。适用于电力、冶金、矿山等各种行业输送带。使用寿命为合金橡胶清扫器的3~4倍。 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H型高分子聚氨酯清扫器适用于清扫卸载滚筒处皮带上粘附的物料，可分双向刀头和单向刀头属于头道清扫器。可自动调节清扫器刮板与输送机胶带之间的接触压力，保证了刮板与运行的胶带受力在合适的范围之内，使清料既干净，又不损坏胶带。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570386" y="1097801"/>
              <a:ext cx="3390900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H型聚氨酯清扫器介绍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 flipV="1">
              <a:off x="2722064" y="1830621"/>
              <a:ext cx="3023870" cy="69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H型聚氨酯清扫器特点</a:t>
            </a:r>
            <a:endParaRPr lang="zh-CN" altLang="en-US" sz="2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802" y="2055037"/>
            <a:ext cx="5379839" cy="332312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864948" y="2302827"/>
            <a:ext cx="3391819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特点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7705090" y="3065145"/>
            <a:ext cx="390906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采用了高分子聚氨酯，加之较好的综合机械性能，延长了产品的使用周期； 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7" name="组合 6"/>
          <p:cNvGrpSpPr/>
          <p:nvPr>
            <p:custDataLst>
              <p:tags r:id="rId3"/>
            </p:custDataLst>
          </p:nvPr>
        </p:nvGrpSpPr>
        <p:grpSpPr>
          <a:xfrm>
            <a:off x="6991788" y="3169060"/>
            <a:ext cx="595480" cy="535188"/>
            <a:chOff x="6586578" y="2807988"/>
            <a:chExt cx="595480" cy="535188"/>
          </a:xfrm>
        </p:grpSpPr>
        <p:sp>
          <p:nvSpPr>
            <p:cNvPr id="8" name="椭圆 7"/>
            <p:cNvSpPr/>
            <p:nvPr>
              <p:custDataLst>
                <p:tags r:id="rId4"/>
              </p:custDataLst>
            </p:nvPr>
          </p:nvSpPr>
          <p:spPr>
            <a:xfrm>
              <a:off x="6586578" y="2807988"/>
              <a:ext cx="535188" cy="535188"/>
            </a:xfrm>
            <a:prstGeom prst="ellipse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矩形 8"/>
            <p:cNvSpPr/>
            <p:nvPr>
              <p:custDataLst>
                <p:tags r:id="rId5"/>
              </p:custDataLst>
            </p:nvPr>
          </p:nvSpPr>
          <p:spPr>
            <a:xfrm>
              <a:off x="6586578" y="2875527"/>
              <a:ext cx="59548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01</a:t>
              </a:r>
              <a:endParaRPr kumimoji="0" lang="zh-CN" alt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7705090" y="3945255"/>
            <a:ext cx="390842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设计结构紧凑，配制合理，肆零零捌捌陆零伍叁柒</a:t>
            </a:r>
            <a:r>
              <a:rPr kumimoji="0" 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产品轻便、美观、易于操作； 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1" name="组合 10"/>
          <p:cNvGrpSpPr/>
          <p:nvPr>
            <p:custDataLst>
              <p:tags r:id="rId7"/>
            </p:custDataLst>
          </p:nvPr>
        </p:nvGrpSpPr>
        <p:grpSpPr>
          <a:xfrm>
            <a:off x="6991153" y="4035413"/>
            <a:ext cx="595480" cy="535188"/>
            <a:chOff x="6586578" y="2807988"/>
            <a:chExt cx="595480" cy="535188"/>
          </a:xfrm>
        </p:grpSpPr>
        <p:sp>
          <p:nvSpPr>
            <p:cNvPr id="12" name="椭圆 11"/>
            <p:cNvSpPr/>
            <p:nvPr>
              <p:custDataLst>
                <p:tags r:id="rId8"/>
              </p:custDataLst>
            </p:nvPr>
          </p:nvSpPr>
          <p:spPr>
            <a:xfrm>
              <a:off x="6586578" y="2807988"/>
              <a:ext cx="535188" cy="535188"/>
            </a:xfrm>
            <a:prstGeom prst="ellips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矩形 12"/>
            <p:cNvSpPr/>
            <p:nvPr>
              <p:custDataLst>
                <p:tags r:id="rId9"/>
              </p:custDataLst>
            </p:nvPr>
          </p:nvSpPr>
          <p:spPr>
            <a:xfrm>
              <a:off x="6586578" y="2875527"/>
              <a:ext cx="59548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02</a:t>
              </a:r>
              <a:endParaRPr kumimoji="0" lang="zh-CN" alt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>
            <a:off x="7706360" y="4775200"/>
            <a:ext cx="390715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产品备件具有互换及可调性，更便于安装调试、更换维修。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5" name="组合 14"/>
          <p:cNvGrpSpPr/>
          <p:nvPr>
            <p:custDataLst>
              <p:tags r:id="rId11"/>
            </p:custDataLst>
          </p:nvPr>
        </p:nvGrpSpPr>
        <p:grpSpPr>
          <a:xfrm>
            <a:off x="6991403" y="4922652"/>
            <a:ext cx="595480" cy="535188"/>
            <a:chOff x="6586578" y="2807988"/>
            <a:chExt cx="595480" cy="535188"/>
          </a:xfrm>
        </p:grpSpPr>
        <p:sp>
          <p:nvSpPr>
            <p:cNvPr id="16" name="椭圆 15"/>
            <p:cNvSpPr/>
            <p:nvPr>
              <p:custDataLst>
                <p:tags r:id="rId12"/>
              </p:custDataLst>
            </p:nvPr>
          </p:nvSpPr>
          <p:spPr>
            <a:xfrm>
              <a:off x="6586578" y="2807988"/>
              <a:ext cx="535188" cy="535188"/>
            </a:xfrm>
            <a:prstGeom prst="ellipse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矩形 16"/>
            <p:cNvSpPr/>
            <p:nvPr>
              <p:custDataLst>
                <p:tags r:id="rId13"/>
              </p:custDataLst>
            </p:nvPr>
          </p:nvSpPr>
          <p:spPr>
            <a:xfrm>
              <a:off x="6586578" y="2875527"/>
              <a:ext cx="59548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03</a:t>
              </a:r>
              <a:endParaRPr kumimoji="0" lang="zh-CN" alt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H型聚氨酯清扫器</a:t>
            </a:r>
            <a:endParaRPr lang="zh-CN" altLang="en-US" sz="2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515600" y="1355725"/>
            <a:ext cx="1361440" cy="3785235"/>
          </a:xfrm>
          <a:prstGeom prst="rect">
            <a:avLst/>
          </a:prstGeom>
          <a:solidFill>
            <a:srgbClr val="5898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" name="图片 1" descr="H型聚氨酯清扫器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1355725"/>
            <a:ext cx="10516235" cy="3785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07407E-6 L 0.27044 -4.07407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16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bldLvl="0" animBg="1"/>
      <p:bldP spid="5" grpId="2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H型聚氨酯清扫器优点</a:t>
            </a:r>
            <a:endParaRPr lang="zh-CN" altLang="en-US" sz="2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3103227"/>
            <a:ext cx="12192000" cy="2774156"/>
            <a:chOff x="0" y="3103227"/>
            <a:chExt cx="12192000" cy="2774156"/>
          </a:xfrm>
        </p:grpSpPr>
        <p:sp>
          <p:nvSpPr>
            <p:cNvPr id="5" name="Rectangle 2"/>
            <p:cNvSpPr/>
            <p:nvPr/>
          </p:nvSpPr>
          <p:spPr>
            <a:xfrm>
              <a:off x="0" y="3103227"/>
              <a:ext cx="12192000" cy="27741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Rectangle 13"/>
            <p:cNvSpPr/>
            <p:nvPr/>
          </p:nvSpPr>
          <p:spPr>
            <a:xfrm>
              <a:off x="0" y="3103227"/>
              <a:ext cx="12192000" cy="2774156"/>
            </a:xfrm>
            <a:prstGeom prst="rec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57316" y="1439698"/>
            <a:ext cx="5011346" cy="4669941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5544870" y="3676768"/>
            <a:ext cx="6058647" cy="1798960"/>
            <a:chOff x="5544870" y="3928863"/>
            <a:chExt cx="6058647" cy="1798960"/>
          </a:xfrm>
        </p:grpSpPr>
        <p:sp>
          <p:nvSpPr>
            <p:cNvPr id="9" name="矩形 8"/>
            <p:cNvSpPr/>
            <p:nvPr/>
          </p:nvSpPr>
          <p:spPr>
            <a:xfrm>
              <a:off x="5544870" y="4250813"/>
              <a:ext cx="6058647" cy="1477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5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h型聚氨酯清扫器的材料为高分子聚氨酯，具有摩擦系数低、高耐磨、高强度等优点。其刮料效果稳定，且具有防腐蚀、防断裂等特性，不会对皮带造成损伤。这种清扫器适用于电力、冶金、矿山等各种行业输送带，使用寿命是台金橡胶清扫器的3~4倍。</a:t>
              </a:r>
              <a:endPara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13"/>
            <p:cNvSpPr txBox="1"/>
            <p:nvPr/>
          </p:nvSpPr>
          <p:spPr>
            <a:xfrm>
              <a:off x="5544871" y="3928863"/>
              <a:ext cx="2752879" cy="27686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优点</a:t>
              </a:r>
              <a:endPara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96296E-6 L 0.00065 -0.17384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8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520" y="236855"/>
            <a:ext cx="526923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H型聚氨酯清扫器更换刀头方法</a:t>
            </a:r>
            <a:endParaRPr lang="zh-CN" altLang="en-US" sz="2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603814" y="1776556"/>
            <a:ext cx="4966446" cy="1823058"/>
            <a:chOff x="3603814" y="1776556"/>
            <a:chExt cx="4966446" cy="1823058"/>
          </a:xfrm>
        </p:grpSpPr>
        <p:grpSp>
          <p:nvGrpSpPr>
            <p:cNvPr id="5" name="组合 4"/>
            <p:cNvGrpSpPr/>
            <p:nvPr/>
          </p:nvGrpSpPr>
          <p:grpSpPr>
            <a:xfrm>
              <a:off x="3603815" y="1776556"/>
              <a:ext cx="4966445" cy="1823056"/>
              <a:chOff x="3603815" y="1776556"/>
              <a:chExt cx="4966445" cy="1823056"/>
            </a:xfrm>
          </p:grpSpPr>
          <p:sp>
            <p:nvSpPr>
              <p:cNvPr id="26" name="Freeform 27"/>
              <p:cNvSpPr/>
              <p:nvPr/>
            </p:nvSpPr>
            <p:spPr bwMode="auto">
              <a:xfrm rot="5400000">
                <a:off x="4988197" y="392174"/>
                <a:ext cx="1823056" cy="4591820"/>
              </a:xfrm>
              <a:custGeom>
                <a:avLst/>
                <a:gdLst>
                  <a:gd name="T0" fmla="*/ 365 w 720"/>
                  <a:gd name="T1" fmla="*/ 0 h 1287"/>
                  <a:gd name="T2" fmla="*/ 358 w 720"/>
                  <a:gd name="T3" fmla="*/ 0 h 1287"/>
                  <a:gd name="T4" fmla="*/ 0 w 720"/>
                  <a:gd name="T5" fmla="*/ 0 h 1287"/>
                  <a:gd name="T6" fmla="*/ 0 w 720"/>
                  <a:gd name="T7" fmla="*/ 1287 h 1287"/>
                  <a:gd name="T8" fmla="*/ 358 w 720"/>
                  <a:gd name="T9" fmla="*/ 1287 h 1287"/>
                  <a:gd name="T10" fmla="*/ 365 w 720"/>
                  <a:gd name="T11" fmla="*/ 1287 h 1287"/>
                  <a:gd name="T12" fmla="*/ 720 w 720"/>
                  <a:gd name="T13" fmla="*/ 1287 h 1287"/>
                  <a:gd name="T14" fmla="*/ 720 w 720"/>
                  <a:gd name="T15" fmla="*/ 0 h 1287"/>
                  <a:gd name="T16" fmla="*/ 365 w 720"/>
                  <a:gd name="T17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1287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1287"/>
                    </a:lnTo>
                    <a:lnTo>
                      <a:pt x="358" y="1287"/>
                    </a:lnTo>
                    <a:lnTo>
                      <a:pt x="365" y="1287"/>
                    </a:lnTo>
                    <a:lnTo>
                      <a:pt x="720" y="1287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DADDE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Rectangle 29"/>
              <p:cNvSpPr>
                <a:spLocks noChangeArrowheads="1"/>
              </p:cNvSpPr>
              <p:nvPr/>
            </p:nvSpPr>
            <p:spPr bwMode="auto">
              <a:xfrm rot="5400000">
                <a:off x="8029730" y="2500774"/>
                <a:ext cx="706434" cy="374626"/>
              </a:xfrm>
              <a:prstGeom prst="rect">
                <a:avLst/>
              </a:prstGeom>
              <a:solidFill>
                <a:srgbClr val="DADDE3"/>
              </a:solidFill>
              <a:ln>
                <a:gradFill>
                  <a:gsLst>
                    <a:gs pos="0">
                      <a:sysClr val="window" lastClr="FFFFFF">
                        <a:lumMod val="75000"/>
                      </a:sysClr>
                    </a:gs>
                    <a:gs pos="7400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5400000" scaled="1"/>
                </a:gra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" name="Rectangle 30"/>
            <p:cNvSpPr>
              <a:spLocks noChangeArrowheads="1"/>
            </p:cNvSpPr>
            <p:nvPr/>
          </p:nvSpPr>
          <p:spPr bwMode="auto">
            <a:xfrm rot="5400000">
              <a:off x="7089657" y="2493637"/>
              <a:ext cx="1823056" cy="388897"/>
            </a:xfrm>
            <a:prstGeom prst="rect">
              <a:avLst/>
            </a:prstGeom>
            <a:solidFill>
              <a:srgbClr val="589876"/>
            </a:solidFill>
            <a:ln>
              <a:gradFill>
                <a:gsLst>
                  <a:gs pos="0">
                    <a:sysClr val="window" lastClr="FFFFFF">
                      <a:lumMod val="75000"/>
                    </a:sysClr>
                  </a:gs>
                  <a:gs pos="7400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5400000" scaled="1"/>
              </a:gra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31"/>
            <p:cNvSpPr>
              <a:spLocks noChangeArrowheads="1"/>
            </p:cNvSpPr>
            <p:nvPr/>
          </p:nvSpPr>
          <p:spPr bwMode="auto">
            <a:xfrm rot="5400000">
              <a:off x="2883166" y="2497205"/>
              <a:ext cx="1823056" cy="381760"/>
            </a:xfrm>
            <a:prstGeom prst="rect">
              <a:avLst/>
            </a:prstGeom>
            <a:solidFill>
              <a:srgbClr val="445469"/>
            </a:solidFill>
            <a:ln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3937812" y="1776558"/>
              <a:ext cx="801823" cy="1823056"/>
              <a:chOff x="3937812" y="1776558"/>
              <a:chExt cx="801823" cy="1823056"/>
            </a:xfrm>
          </p:grpSpPr>
          <p:sp>
            <p:nvSpPr>
              <p:cNvPr id="24" name="Freeform 28"/>
              <p:cNvSpPr/>
              <p:nvPr/>
            </p:nvSpPr>
            <p:spPr bwMode="auto">
              <a:xfrm rot="5400000">
                <a:off x="3422386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58987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TextBox 149"/>
              <p:cNvSpPr txBox="1"/>
              <p:nvPr/>
            </p:nvSpPr>
            <p:spPr>
              <a:xfrm>
                <a:off x="3937812" y="2522065"/>
                <a:ext cx="80182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660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15%</a:t>
                </a:r>
                <a:endParaRPr lang="id-ID" sz="1800" dirty="0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4669638" y="1776558"/>
              <a:ext cx="607859" cy="1823056"/>
              <a:chOff x="4669638" y="1776558"/>
              <a:chExt cx="607859" cy="1823056"/>
            </a:xfrm>
          </p:grpSpPr>
          <p:sp>
            <p:nvSpPr>
              <p:cNvPr id="22" name="Freeform 28"/>
              <p:cNvSpPr/>
              <p:nvPr/>
            </p:nvSpPr>
            <p:spPr bwMode="auto">
              <a:xfrm rot="5400000">
                <a:off x="4045220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05588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TextBox 150"/>
              <p:cNvSpPr txBox="1"/>
              <p:nvPr/>
            </p:nvSpPr>
            <p:spPr>
              <a:xfrm>
                <a:off x="4669638" y="2522065"/>
                <a:ext cx="6078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660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15%</a:t>
                </a:r>
                <a:endParaRPr lang="id-ID" sz="1800" dirty="0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5308322" y="1776557"/>
              <a:ext cx="607859" cy="1823056"/>
              <a:chOff x="5308322" y="1776557"/>
              <a:chExt cx="607859" cy="1823056"/>
            </a:xfrm>
          </p:grpSpPr>
          <p:sp>
            <p:nvSpPr>
              <p:cNvPr id="20" name="Freeform 28"/>
              <p:cNvSpPr/>
              <p:nvPr/>
            </p:nvSpPr>
            <p:spPr bwMode="auto">
              <a:xfrm rot="5400000">
                <a:off x="4674152" y="2415227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58987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TextBox 151"/>
              <p:cNvSpPr txBox="1"/>
              <p:nvPr/>
            </p:nvSpPr>
            <p:spPr>
              <a:xfrm>
                <a:off x="5308322" y="2522065"/>
                <a:ext cx="6078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660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15%</a:t>
                </a:r>
                <a:endParaRPr lang="id-ID" sz="1800" dirty="0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5937476" y="1776558"/>
              <a:ext cx="613549" cy="1823056"/>
              <a:chOff x="5937476" y="1776558"/>
              <a:chExt cx="613549" cy="1823056"/>
            </a:xfrm>
          </p:grpSpPr>
          <p:sp>
            <p:nvSpPr>
              <p:cNvPr id="18" name="Freeform 28"/>
              <p:cNvSpPr/>
              <p:nvPr/>
            </p:nvSpPr>
            <p:spPr bwMode="auto">
              <a:xfrm rot="5400000">
                <a:off x="5298806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05588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TextBox 152"/>
              <p:cNvSpPr txBox="1"/>
              <p:nvPr/>
            </p:nvSpPr>
            <p:spPr>
              <a:xfrm>
                <a:off x="5943166" y="2522065"/>
                <a:ext cx="6078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660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15%</a:t>
                </a:r>
                <a:endParaRPr lang="id-ID" sz="1800" dirty="0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6538400" y="1776558"/>
              <a:ext cx="607860" cy="1823056"/>
              <a:chOff x="6538400" y="1776558"/>
              <a:chExt cx="607860" cy="1823056"/>
            </a:xfrm>
          </p:grpSpPr>
          <p:sp>
            <p:nvSpPr>
              <p:cNvPr id="16" name="Freeform 28"/>
              <p:cNvSpPr/>
              <p:nvPr/>
            </p:nvSpPr>
            <p:spPr bwMode="auto">
              <a:xfrm rot="5400000">
                <a:off x="5919996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58987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TextBox 155"/>
              <p:cNvSpPr txBox="1"/>
              <p:nvPr/>
            </p:nvSpPr>
            <p:spPr>
              <a:xfrm>
                <a:off x="6538400" y="2522065"/>
                <a:ext cx="60786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660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20%</a:t>
                </a:r>
                <a:endParaRPr lang="id-ID" sz="1800" dirty="0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7173244" y="1776558"/>
              <a:ext cx="607860" cy="1823056"/>
              <a:chOff x="7173244" y="1776558"/>
              <a:chExt cx="607860" cy="1823056"/>
            </a:xfrm>
          </p:grpSpPr>
          <p:sp>
            <p:nvSpPr>
              <p:cNvPr id="14" name="Freeform 28"/>
              <p:cNvSpPr/>
              <p:nvPr/>
            </p:nvSpPr>
            <p:spPr bwMode="auto">
              <a:xfrm rot="5400000">
                <a:off x="6541187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05588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56"/>
              <p:cNvSpPr txBox="1"/>
              <p:nvPr/>
            </p:nvSpPr>
            <p:spPr>
              <a:xfrm>
                <a:off x="7173244" y="2522065"/>
                <a:ext cx="60786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660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20%</a:t>
                </a:r>
                <a:endParaRPr lang="id-ID" sz="1800" dirty="0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1290918" y="3576913"/>
            <a:ext cx="9660102" cy="976123"/>
            <a:chOff x="1290918" y="3576913"/>
            <a:chExt cx="9660102" cy="976123"/>
          </a:xfrm>
        </p:grpSpPr>
        <p:cxnSp>
          <p:nvCxnSpPr>
            <p:cNvPr id="29" name="Straight Connector 7"/>
            <p:cNvCxnSpPr/>
            <p:nvPr/>
          </p:nvCxnSpPr>
          <p:spPr>
            <a:xfrm>
              <a:off x="4329953" y="3576913"/>
              <a:ext cx="0" cy="23218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0" name="Straight Connector 157"/>
            <p:cNvCxnSpPr/>
            <p:nvPr/>
          </p:nvCxnSpPr>
          <p:spPr>
            <a:xfrm>
              <a:off x="4956748" y="3576913"/>
              <a:ext cx="0" cy="515263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1" name="Straight Connector 158"/>
            <p:cNvCxnSpPr/>
            <p:nvPr/>
          </p:nvCxnSpPr>
          <p:spPr>
            <a:xfrm>
              <a:off x="5585680" y="3576913"/>
              <a:ext cx="0" cy="785162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2" name="Straight Connector 159"/>
            <p:cNvCxnSpPr/>
            <p:nvPr/>
          </p:nvCxnSpPr>
          <p:spPr>
            <a:xfrm>
              <a:off x="6210334" y="3576913"/>
              <a:ext cx="0" cy="785162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3" name="Straight Connector 160"/>
            <p:cNvCxnSpPr/>
            <p:nvPr/>
          </p:nvCxnSpPr>
          <p:spPr>
            <a:xfrm>
              <a:off x="6831524" y="3576913"/>
              <a:ext cx="0" cy="515263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4" name="Straight Connector 161"/>
            <p:cNvCxnSpPr/>
            <p:nvPr/>
          </p:nvCxnSpPr>
          <p:spPr>
            <a:xfrm>
              <a:off x="7452715" y="3576913"/>
              <a:ext cx="0" cy="23218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5" name="Straight Connector 9"/>
            <p:cNvCxnSpPr/>
            <p:nvPr/>
          </p:nvCxnSpPr>
          <p:spPr>
            <a:xfrm flipH="1">
              <a:off x="1290918" y="3809093"/>
              <a:ext cx="3048000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6" name="Straight Connector 162"/>
            <p:cNvCxnSpPr/>
            <p:nvPr/>
          </p:nvCxnSpPr>
          <p:spPr>
            <a:xfrm flipH="1">
              <a:off x="7440707" y="3809093"/>
              <a:ext cx="3510313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7" name="Straight Connector 163"/>
            <p:cNvCxnSpPr/>
            <p:nvPr/>
          </p:nvCxnSpPr>
          <p:spPr>
            <a:xfrm flipH="1">
              <a:off x="3200400" y="4092176"/>
              <a:ext cx="1765313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8" name="Straight Connector 164"/>
            <p:cNvCxnSpPr/>
            <p:nvPr/>
          </p:nvCxnSpPr>
          <p:spPr>
            <a:xfrm flipH="1">
              <a:off x="6842917" y="4092176"/>
              <a:ext cx="2112824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9" name="Straight Connector 165"/>
            <p:cNvCxnSpPr/>
            <p:nvPr/>
          </p:nvCxnSpPr>
          <p:spPr>
            <a:xfrm flipH="1">
              <a:off x="5102450" y="4364093"/>
              <a:ext cx="485615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0" name="Straight Connector 166"/>
            <p:cNvCxnSpPr/>
            <p:nvPr/>
          </p:nvCxnSpPr>
          <p:spPr>
            <a:xfrm flipH="1">
              <a:off x="6210334" y="4355965"/>
              <a:ext cx="817995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1" name="Straight Connector 167"/>
            <p:cNvCxnSpPr/>
            <p:nvPr/>
          </p:nvCxnSpPr>
          <p:spPr>
            <a:xfrm>
              <a:off x="1290918" y="3800276"/>
              <a:ext cx="0" cy="75276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2" name="Straight Connector 168"/>
            <p:cNvCxnSpPr/>
            <p:nvPr/>
          </p:nvCxnSpPr>
          <p:spPr>
            <a:xfrm>
              <a:off x="10942055" y="3800276"/>
              <a:ext cx="0" cy="75276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3" name="Straight Connector 169"/>
            <p:cNvCxnSpPr/>
            <p:nvPr/>
          </p:nvCxnSpPr>
          <p:spPr>
            <a:xfrm>
              <a:off x="8951890" y="4091455"/>
              <a:ext cx="0" cy="447714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4" name="Straight Connector 170"/>
            <p:cNvCxnSpPr/>
            <p:nvPr/>
          </p:nvCxnSpPr>
          <p:spPr>
            <a:xfrm>
              <a:off x="3214478" y="4091455"/>
              <a:ext cx="0" cy="447714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5" name="Straight Connector 171"/>
            <p:cNvCxnSpPr/>
            <p:nvPr/>
          </p:nvCxnSpPr>
          <p:spPr>
            <a:xfrm>
              <a:off x="5102450" y="4355941"/>
              <a:ext cx="0" cy="13495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6" name="Straight Connector 172"/>
            <p:cNvCxnSpPr/>
            <p:nvPr/>
          </p:nvCxnSpPr>
          <p:spPr>
            <a:xfrm>
              <a:off x="7027595" y="4349831"/>
              <a:ext cx="0" cy="13495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</p:grpSp>
      <p:grpSp>
        <p:nvGrpSpPr>
          <p:cNvPr id="47" name="组合 46"/>
          <p:cNvGrpSpPr/>
          <p:nvPr/>
        </p:nvGrpSpPr>
        <p:grpSpPr>
          <a:xfrm>
            <a:off x="642115" y="4737115"/>
            <a:ext cx="11132820" cy="1762760"/>
            <a:chOff x="642115" y="4737115"/>
            <a:chExt cx="11132820" cy="1762760"/>
          </a:xfrm>
        </p:grpSpPr>
        <p:sp>
          <p:nvSpPr>
            <p:cNvPr id="48" name="TextBox 13"/>
            <p:cNvSpPr txBox="1"/>
            <p:nvPr/>
          </p:nvSpPr>
          <p:spPr>
            <a:xfrm>
              <a:off x="680215" y="4737115"/>
              <a:ext cx="1264640" cy="24574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en-US" altLang="zh-CN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  <a:endParaRPr lang="en-US" altLang="zh-CN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13"/>
            <p:cNvSpPr txBox="1"/>
            <p:nvPr/>
          </p:nvSpPr>
          <p:spPr>
            <a:xfrm>
              <a:off x="642115" y="5022865"/>
              <a:ext cx="1892300" cy="110744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660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600">
                  <a:sym typeface="Arial" panose="020B0604020202020204" pitchFamily="34" charset="0"/>
                </a:rPr>
                <a:t>切断输送机的启动电源，挂上“有人操作，禁止合闸”的警示牌。</a:t>
              </a:r>
              <a:endParaRPr lang="zh-CN" altLang="en-US" sz="1600">
                <a:sym typeface="Arial" panose="020B0604020202020204" pitchFamily="34" charset="0"/>
              </a:endParaRPr>
            </a:p>
          </p:txBody>
        </p:sp>
        <p:sp>
          <p:nvSpPr>
            <p:cNvPr id="50" name="TextBox 13"/>
            <p:cNvSpPr txBox="1"/>
            <p:nvPr/>
          </p:nvSpPr>
          <p:spPr>
            <a:xfrm>
              <a:off x="2610442" y="4737115"/>
              <a:ext cx="1264640" cy="24574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en-US" altLang="zh-CN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  <a:endParaRPr lang="en-US" altLang="zh-CN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TextBox 13"/>
            <p:cNvSpPr txBox="1"/>
            <p:nvPr/>
          </p:nvSpPr>
          <p:spPr>
            <a:xfrm>
              <a:off x="5312829" y="4737115"/>
              <a:ext cx="1264640" cy="24574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en-US" altLang="zh-CN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  <a:endParaRPr lang="en-US" altLang="zh-CN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extBox 13"/>
            <p:cNvSpPr txBox="1"/>
            <p:nvPr/>
          </p:nvSpPr>
          <p:spPr>
            <a:xfrm>
              <a:off x="8401123" y="4737115"/>
              <a:ext cx="1264640" cy="24574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en-US" altLang="zh-CN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  <a:endParaRPr lang="en-US" altLang="zh-CN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TextBox 13"/>
            <p:cNvSpPr txBox="1"/>
            <p:nvPr/>
          </p:nvSpPr>
          <p:spPr>
            <a:xfrm>
              <a:off x="10331352" y="4737115"/>
              <a:ext cx="1264640" cy="24574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en-US" altLang="zh-CN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</a:t>
              </a:r>
              <a:endParaRPr lang="en-US" altLang="zh-CN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TextBox 13"/>
            <p:cNvSpPr txBox="1"/>
            <p:nvPr/>
          </p:nvSpPr>
          <p:spPr>
            <a:xfrm>
              <a:off x="2780795" y="5022865"/>
              <a:ext cx="1958975" cy="1477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660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zh-CN" altLang="en-US" sz="1600">
                  <a:sym typeface="Arial" panose="020B0604020202020204" pitchFamily="34" charset="0"/>
                </a:rPr>
                <a:t>松开清扫器两端的紧固螺栓，转动刀头位置，使刀头与皮带脱离。</a:t>
              </a:r>
              <a:endParaRPr lang="zh-CN" altLang="en-US" sz="1600">
                <a:sym typeface="Arial" panose="020B0604020202020204" pitchFamily="34" charset="0"/>
              </a:endParaRPr>
            </a:p>
          </p:txBody>
        </p:sp>
        <p:sp>
          <p:nvSpPr>
            <p:cNvPr id="56" name="TextBox 13"/>
            <p:cNvSpPr txBox="1"/>
            <p:nvPr/>
          </p:nvSpPr>
          <p:spPr>
            <a:xfrm>
              <a:off x="5277615" y="5022865"/>
              <a:ext cx="1750060" cy="1477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660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zh-CN" altLang="en-US" sz="1600">
                  <a:sym typeface="Arial" panose="020B0604020202020204" pitchFamily="34" charset="0"/>
                </a:rPr>
                <a:t>逐个将固定螺丝取出，山东矿安机电有限公司，拿掉废刀头。</a:t>
              </a:r>
              <a:endParaRPr lang="zh-CN" altLang="en-US" sz="1600">
                <a:sym typeface="Arial" panose="020B0604020202020204" pitchFamily="34" charset="0"/>
              </a:endParaRPr>
            </a:p>
          </p:txBody>
        </p:sp>
        <p:sp>
          <p:nvSpPr>
            <p:cNvPr id="58" name="TextBox 13"/>
            <p:cNvSpPr txBox="1"/>
            <p:nvPr/>
          </p:nvSpPr>
          <p:spPr>
            <a:xfrm>
              <a:off x="7996859" y="5023020"/>
              <a:ext cx="1549098" cy="73850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660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zh-CN" altLang="en-US" sz="1600">
                  <a:sym typeface="Arial" panose="020B0604020202020204" pitchFamily="34" charset="0"/>
                </a:rPr>
                <a:t>逐个安上新刀头，并用螺栓固定好。</a:t>
              </a:r>
              <a:endParaRPr lang="zh-CN" altLang="en-US" sz="1600">
                <a:sym typeface="Arial" panose="020B0604020202020204" pitchFamily="34" charset="0"/>
              </a:endParaRPr>
            </a:p>
          </p:txBody>
        </p:sp>
        <p:sp>
          <p:nvSpPr>
            <p:cNvPr id="59" name="TextBox 13"/>
            <p:cNvSpPr txBox="1"/>
            <p:nvPr/>
          </p:nvSpPr>
          <p:spPr>
            <a:xfrm>
              <a:off x="10061070" y="5022865"/>
              <a:ext cx="1713865" cy="73850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660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zh-CN" altLang="en-US" sz="1600">
                  <a:sym typeface="Arial" panose="020B0604020202020204" pitchFamily="34" charset="0"/>
                </a:rPr>
                <a:t>重新扳回刀头位置，并紧固好螺栓。</a:t>
              </a:r>
              <a:endParaRPr lang="zh-CN" altLang="en-US" sz="1600"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469 -1.85185E-6 L 8.33333E-7 -1.85185E-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H型聚氨酯清扫器</a:t>
            </a:r>
            <a:endParaRPr lang="zh-CN" altLang="en-US" sz="2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Straight Connector 66"/>
          <p:cNvCxnSpPr/>
          <p:nvPr/>
        </p:nvCxnSpPr>
        <p:spPr>
          <a:xfrm>
            <a:off x="6557647" y="3504047"/>
            <a:ext cx="0" cy="178764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</p:cxnSp>
      <p:pic>
        <p:nvPicPr>
          <p:cNvPr id="2" name="图片 1" descr="H型聚氨酯清扫器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96760" y="2484120"/>
            <a:ext cx="4193540" cy="2807335"/>
          </a:xfrm>
          <a:prstGeom prst="rect">
            <a:avLst/>
          </a:prstGeom>
        </p:spPr>
      </p:pic>
      <p:pic>
        <p:nvPicPr>
          <p:cNvPr id="7" name="图片 6" descr="H型聚氨酯清扫器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445" y="2484120"/>
            <a:ext cx="5125085" cy="28073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" name="平行四边形 1"/>
          <p:cNvSpPr/>
          <p:nvPr/>
        </p:nvSpPr>
        <p:spPr>
          <a:xfrm flipH="1">
            <a:off x="5400675" y="0"/>
            <a:ext cx="6206842" cy="6858000"/>
          </a:xfrm>
          <a:prstGeom prst="parallelogram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524271" y="2829262"/>
            <a:ext cx="4082533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感谢观赏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DIAGRAM_VIRTUALLY_FRAME" val="{&quot;height&quot;:263.87496015211076,&quot;left&quot;:376.5132283464567,&quot;top&quot;:167.12503937007872,&quot;width&quot;:545.2999661018159}"/>
</p:tagLst>
</file>

<file path=ppt/tags/tag2.xml><?xml version="1.0" encoding="utf-8"?>
<p:tagLst xmlns:p="http://schemas.openxmlformats.org/presentationml/2006/main">
  <p:tag name="KSO_WM_DIAGRAM_VIRTUALLY_FRAME" val="{&quot;height&quot;:263.87496015211076,&quot;left&quot;:376.5132283464567,&quot;top&quot;:167.12503937007872,&quot;width&quot;:545.2999661018159}"/>
</p:tagLst>
</file>

<file path=ppt/tags/tag3.xml><?xml version="1.0" encoding="utf-8"?>
<p:tagLst xmlns:p="http://schemas.openxmlformats.org/presentationml/2006/main">
  <p:tag name="KSO_WM_DIAGRAM_VIRTUALLY_FRAME" val="{&quot;height&quot;:263.87496015211076,&quot;left&quot;:376.5132283464567,&quot;top&quot;:167.12503937007872,&quot;width&quot;:545.2999661018159}"/>
</p:tagLst>
</file>

<file path=ppt/tags/tag4.xml><?xml version="1.0" encoding="utf-8"?>
<p:tagLst xmlns:p="http://schemas.openxmlformats.org/presentationml/2006/main">
  <p:tag name="KSO_WM_DIAGRAM_VIRTUALLY_FRAME" val="{&quot;height&quot;:263.87496015211076,&quot;left&quot;:376.5132283464567,&quot;top&quot;:167.12503937007872,&quot;width&quot;:545.2999661018159}"/>
</p:tagLst>
</file>

<file path=ppt/tags/tag5.xml><?xml version="1.0" encoding="utf-8"?>
<p:tagLst xmlns:p="http://schemas.openxmlformats.org/presentationml/2006/main">
  <p:tag name="KSO_WM_DIAGRAM_VIRTUALLY_FRAME" val="{&quot;height&quot;:263.87496015211076,&quot;left&quot;:376.5132283464567,&quot;top&quot;:167.12503937007872,&quot;width&quot;:545.2999661018159}"/>
</p:tagLst>
</file>

<file path=ppt/tags/tag6.xml><?xml version="1.0" encoding="utf-8"?>
<p:tagLst xmlns:p="http://schemas.openxmlformats.org/presentationml/2006/main">
  <p:tag name="KSO_WM_DIAGRAM_VIRTUALLY_FRAME" val="{&quot;height&quot;:263.87496015211076,&quot;left&quot;:376.5132283464567,&quot;top&quot;:167.12503937007872,&quot;width&quot;:545.2999661018159}"/>
</p:tagLst>
</file>

<file path=ppt/tags/tag7.xml><?xml version="1.0" encoding="utf-8"?>
<p:tagLst xmlns:p="http://schemas.openxmlformats.org/presentationml/2006/main">
  <p:tag name="KSO_WM_DIAGRAM_VIRTUALLY_FRAME" val="{&quot;height&quot;:263.87496015211076,&quot;left&quot;:376.5132283464567,&quot;top&quot;:167.12503937007872,&quot;width&quot;:545.2999661018159}"/>
</p:tagLst>
</file>

<file path=ppt/tags/tag8.xml><?xml version="1.0" encoding="utf-8"?>
<p:tagLst xmlns:p="http://schemas.openxmlformats.org/presentationml/2006/main">
  <p:tag name="KSO_WM_DIAGRAM_VIRTUALLY_FRAME" val="{&quot;height&quot;:263.87496015211076,&quot;left&quot;:376.5132283464567,&quot;top&quot;:167.12503937007872,&quot;width&quot;:545.2999661018159}"/>
</p:tagLst>
</file>

<file path=ppt/tags/tag9.xml><?xml version="1.0" encoding="utf-8"?>
<p:tagLst xmlns:p="http://schemas.openxmlformats.org/presentationml/2006/main">
  <p:tag name="KSO_WM_DIAGRAM_VIRTUALLY_FRAME" val="{&quot;height&quot;:263.87496015211076,&quot;left&quot;:376.5132283464567,&quot;top&quot;:167.12503937007872,&quot;width&quot;:545.2999661018159}"/>
</p:tagLst>
</file>

<file path=ppt/tags/tag10.xml><?xml version="1.0" encoding="utf-8"?>
<p:tagLst xmlns:p="http://schemas.openxmlformats.org/presentationml/2006/main">
  <p:tag name="KSO_WM_DIAGRAM_VIRTUALLY_FRAME" val="{&quot;height&quot;:263.87496015211076,&quot;left&quot;:376.5132283464567,&quot;top&quot;:167.12503937007872,&quot;width&quot;:545.2999661018159}"/>
</p:tagLst>
</file>

<file path=ppt/tags/tag11.xml><?xml version="1.0" encoding="utf-8"?>
<p:tagLst xmlns:p="http://schemas.openxmlformats.org/presentationml/2006/main">
  <p:tag name="KSO_WM_DIAGRAM_VIRTUALLY_FRAME" val="{&quot;height&quot;:263.87496015211076,&quot;left&quot;:376.5132283464567,&quot;top&quot;:167.12503937007872,&quot;width&quot;:545.2999661018159}"/>
</p:tagLst>
</file>

<file path=ppt/tags/tag12.xml><?xml version="1.0" encoding="utf-8"?>
<p:tagLst xmlns:p="http://schemas.openxmlformats.org/presentationml/2006/main">
  <p:tag name="KSO_WM_DIAGRAM_VIRTUALLY_FRAME" val="{&quot;height&quot;:263.87496015211076,&quot;left&quot;:376.5132283464567,&quot;top&quot;:167.12503937007872,&quot;width&quot;:545.2999661018159}"/>
</p:tagLst>
</file>

<file path=ppt/tags/tag13.xml><?xml version="1.0" encoding="utf-8"?>
<p:tagLst xmlns:p="http://schemas.openxmlformats.org/presentationml/2006/main">
  <p:tag name="KSO_WM_DIAGRAM_VIRTUALLY_FRAME" val="{&quot;height&quot;:263.87496015211076,&quot;left&quot;:376.5132283464567,&quot;top&quot;:167.12503937007872,&quot;width&quot;:545.2999661018159}"/>
</p:tagLst>
</file>

<file path=ppt/tags/tag14.xml><?xml version="1.0" encoding="utf-8"?>
<p:tagLst xmlns:p="http://schemas.openxmlformats.org/presentationml/2006/main">
  <p:tag name="KSO_WM_DIAGRAM_VIRTUALLY_FRAME" val="{&quot;height&quot;:263.87496015211076,&quot;left&quot;:376.5132283464567,&quot;top&quot;:167.12503937007872,&quot;width&quot;:545.2999661018159}"/>
</p:tagLst>
</file>

<file path=ppt/tags/tag15.xml><?xml version="1.0" encoding="utf-8"?>
<p:tagLst xmlns:p="http://schemas.openxmlformats.org/presentationml/2006/main">
  <p:tag name="KSO_WM_DIAGRAM_VIRTUALLY_FRAME" val="{&quot;height&quot;:263.87496015211076,&quot;left&quot;:376.5132283464567,&quot;top&quot;:167.12503937007872,&quot;width&quot;:545.2999661018159}"/>
</p:tagLst>
</file>

<file path=ppt/tags/tag16.xml><?xml version="1.0" encoding="utf-8"?>
<p:tagLst xmlns:p="http://schemas.openxmlformats.org/presentationml/2006/main">
  <p:tag name="KSO_WM_DIAGRAM_VIRTUALLY_FRAME" val="{&quot;height&quot;:263.87496015211076,&quot;left&quot;:376.5132283464567,&quot;top&quot;:167.12503937007872,&quot;width&quot;:545.2999661018159}"/>
</p:tagLst>
</file>

<file path=ppt/tags/tag17.xml><?xml version="1.0" encoding="utf-8"?>
<p:tagLst xmlns:p="http://schemas.openxmlformats.org/presentationml/2006/main">
  <p:tag name="KSO_WM_DIAGRAM_VIRTUALLY_FRAME" val="{&quot;height&quot;:202.17433070866136,&quot;left&quot;:550.4844881889765,&quot;top&quot;:241.35,&quot;width&quot;:364.0155118110236}"/>
</p:tagLst>
</file>

<file path=ppt/tags/tag18.xml><?xml version="1.0" encoding="utf-8"?>
<p:tagLst xmlns:p="http://schemas.openxmlformats.org/presentationml/2006/main">
  <p:tag name="KSO_WM_DIAGRAM_VIRTUALLY_FRAME" val="{&quot;height&quot;:202.17433070866136,&quot;left&quot;:550.4844881889765,&quot;top&quot;:241.35,&quot;width&quot;:364.0155118110236}"/>
</p:tagLst>
</file>

<file path=ppt/tags/tag19.xml><?xml version="1.0" encoding="utf-8"?>
<p:tagLst xmlns:p="http://schemas.openxmlformats.org/presentationml/2006/main">
  <p:tag name="KSO_WM_DIAGRAM_VIRTUALLY_FRAME" val="{&quot;height&quot;:202.17433070866136,&quot;left&quot;:550.4844881889765,&quot;top&quot;:241.35,&quot;width&quot;:364.0155118110236}"/>
</p:tagLst>
</file>

<file path=ppt/tags/tag20.xml><?xml version="1.0" encoding="utf-8"?>
<p:tagLst xmlns:p="http://schemas.openxmlformats.org/presentationml/2006/main">
  <p:tag name="KSO_WM_DIAGRAM_VIRTUALLY_FRAME" val="{&quot;height&quot;:202.17433070866136,&quot;left&quot;:550.4844881889765,&quot;top&quot;:241.35,&quot;width&quot;:364.0155118110236}"/>
</p:tagLst>
</file>

<file path=ppt/tags/tag21.xml><?xml version="1.0" encoding="utf-8"?>
<p:tagLst xmlns:p="http://schemas.openxmlformats.org/presentationml/2006/main">
  <p:tag name="KSO_WM_DIAGRAM_VIRTUALLY_FRAME" val="{&quot;height&quot;:202.17433070866136,&quot;left&quot;:550.4844881889765,&quot;top&quot;:241.35,&quot;width&quot;:364.0155118110236}"/>
</p:tagLst>
</file>

<file path=ppt/tags/tag22.xml><?xml version="1.0" encoding="utf-8"?>
<p:tagLst xmlns:p="http://schemas.openxmlformats.org/presentationml/2006/main">
  <p:tag name="KSO_WM_DIAGRAM_VIRTUALLY_FRAME" val="{&quot;height&quot;:202.17433070866136,&quot;left&quot;:550.4844881889765,&quot;top&quot;:241.35,&quot;width&quot;:364.0155118110236}"/>
</p:tagLst>
</file>

<file path=ppt/tags/tag23.xml><?xml version="1.0" encoding="utf-8"?>
<p:tagLst xmlns:p="http://schemas.openxmlformats.org/presentationml/2006/main">
  <p:tag name="KSO_WM_DIAGRAM_VIRTUALLY_FRAME" val="{&quot;height&quot;:202.17433070866136,&quot;left&quot;:550.4844881889765,&quot;top&quot;:241.35,&quot;width&quot;:364.0155118110236}"/>
</p:tagLst>
</file>

<file path=ppt/tags/tag24.xml><?xml version="1.0" encoding="utf-8"?>
<p:tagLst xmlns:p="http://schemas.openxmlformats.org/presentationml/2006/main">
  <p:tag name="KSO_WM_DIAGRAM_VIRTUALLY_FRAME" val="{&quot;height&quot;:202.17433070866136,&quot;left&quot;:550.4844881889765,&quot;top&quot;:241.35,&quot;width&quot;:364.0155118110236}"/>
</p:tagLst>
</file>

<file path=ppt/tags/tag25.xml><?xml version="1.0" encoding="utf-8"?>
<p:tagLst xmlns:p="http://schemas.openxmlformats.org/presentationml/2006/main">
  <p:tag name="KSO_WM_DIAGRAM_VIRTUALLY_FRAME" val="{&quot;height&quot;:202.17433070866136,&quot;left&quot;:550.4844881889765,&quot;top&quot;:241.35,&quot;width&quot;:364.0155118110236}"/>
</p:tagLst>
</file>

<file path=ppt/tags/tag26.xml><?xml version="1.0" encoding="utf-8"?>
<p:tagLst xmlns:p="http://schemas.openxmlformats.org/presentationml/2006/main">
  <p:tag name="KSO_WM_DIAGRAM_VIRTUALLY_FRAME" val="{&quot;height&quot;:202.17433070866136,&quot;left&quot;:550.4844881889765,&quot;top&quot;:241.35,&quot;width&quot;:364.0155118110236}"/>
</p:tagLst>
</file>

<file path=ppt/tags/tag27.xml><?xml version="1.0" encoding="utf-8"?>
<p:tagLst xmlns:p="http://schemas.openxmlformats.org/presentationml/2006/main">
  <p:tag name="KSO_WM_DIAGRAM_VIRTUALLY_FRAME" val="{&quot;height&quot;:202.17433070866136,&quot;left&quot;:550.4844881889765,&quot;top&quot;:241.35,&quot;width&quot;:364.0155118110236}"/>
</p:tagLst>
</file>

<file path=ppt/tags/tag28.xml><?xml version="1.0" encoding="utf-8"?>
<p:tagLst xmlns:p="http://schemas.openxmlformats.org/presentationml/2006/main">
  <p:tag name="KSO_WM_DIAGRAM_VIRTUALLY_FRAME" val="{&quot;height&quot;:202.17433070866136,&quot;left&quot;:550.4844881889765,&quot;top&quot;:241.35,&quot;width&quot;:364.0155118110236}"/>
</p:tagLst>
</file>

<file path=ppt/tags/tag29.xml><?xml version="1.0" encoding="utf-8"?>
<p:tagLst xmlns:p="http://schemas.openxmlformats.org/presentationml/2006/main">
  <p:tag name="commondata" val="eyJoZGlkIjoiMGI2ZjNhMzViYWY2NGUxZWI1Y2U4ODZhNzY4MzlkYTM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798</Words>
  <Application>WPS 演示</Application>
  <PresentationFormat>自定义</PresentationFormat>
  <Paragraphs>97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8" baseType="lpstr">
      <vt:lpstr>Arial</vt:lpstr>
      <vt:lpstr>宋体</vt:lpstr>
      <vt:lpstr>Wingdings</vt:lpstr>
      <vt:lpstr>微软雅黑</vt:lpstr>
      <vt:lpstr>Calibri</vt:lpstr>
      <vt:lpstr>Calibri</vt:lpstr>
      <vt:lpstr>Helvetica</vt:lpstr>
      <vt:lpstr>MS PGothic</vt:lpstr>
      <vt:lpstr>等线</vt:lpstr>
      <vt:lpstr>Arial Unicode MS</vt:lpstr>
      <vt:lpstr>等线 Light</vt:lpstr>
      <vt:lpstr>Roboto Black</vt:lpstr>
      <vt:lpstr>Segoe Print</vt:lpstr>
      <vt:lpstr>Helvetica Light</vt:lpstr>
      <vt:lpstr>Open Sans Condensed Light</vt:lpstr>
      <vt:lpstr>Yu Gothic UI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商业计划书</dc:title>
  <dc:creator>第一PPT</dc:creator>
  <cp:keywords>www.1ppt.com</cp:keywords>
  <cp:lastModifiedBy>User</cp:lastModifiedBy>
  <cp:revision>97</cp:revision>
  <dcterms:created xsi:type="dcterms:W3CDTF">2015-09-26T03:26:00Z</dcterms:created>
  <dcterms:modified xsi:type="dcterms:W3CDTF">2024-09-28T08:30:02Z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25E67C2E8890430A89069A9615270BDE_13</vt:lpwstr>
  </property>
  <property fmtid="{D5CDD505-2E9C-101B-9397-08002B2CF9AE}" pid="3" name="KSOProductBuildVer">
    <vt:lpwstr>2052-12.1.0.18276</vt:lpwstr>
  </property>
</Properties>
</file>