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9063" r:id="rId1"/>
    <p:sldMasterId id="2147509100" r:id="rId2"/>
  </p:sldMasterIdLst>
  <p:notesMasterIdLst>
    <p:notesMasterId r:id="rId3"/>
  </p:notesMasterIdLst>
  <p:sldIdLst>
    <p:sldId id="12040" r:id="rId4"/>
    <p:sldId id="12045" r:id="rId5"/>
    <p:sldId id="12049" r:id="rId6"/>
    <p:sldId id="12052" r:id="rId7"/>
    <p:sldId id="12055" r:id="rId8"/>
    <p:sldId id="12058" r:id="rId9"/>
    <p:sldId id="12061" r:id="rId10"/>
    <p:sldId id="12064" r:id="rId11"/>
    <p:sldId id="12067" r:id="rId12"/>
    <p:sldId id="12070" r:id="rId13"/>
    <p:sldId id="12073" r:id="rId14"/>
    <p:sldId id="12076" r:id="rId15"/>
    <p:sldId id="12079" r:id="rId16"/>
    <p:sldId id="12082" r:id="rId17"/>
    <p:sldId id="12085" r:id="rId18"/>
    <p:sldId id="12088" r:id="rId19"/>
    <p:sldId id="12091" r:id="rId20"/>
    <p:sldId id="12094" r:id="rId21"/>
    <p:sldId id="12097" r:id="rId22"/>
    <p:sldId id="12100" r:id="rId23"/>
    <p:sldId id="12103" r:id="rId24"/>
    <p:sldId id="12106" r:id="rId25"/>
    <p:sldId id="12109" r:id="rId26"/>
    <p:sldId id="12112" r:id="rId27"/>
    <p:sldId id="12115" r:id="rId28"/>
    <p:sldId id="12118" r:id="rId29"/>
    <p:sldId id="12121" r:id="rId30"/>
    <p:sldId id="1212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9064" r:id="rId1"/>
    <p:sldLayoutId id="2147509065" r:id="rId2"/>
    <p:sldLayoutId id="2147509066" r:id="rId3"/>
    <p:sldLayoutId id="2147509067" r:id="rId4"/>
    <p:sldLayoutId id="2147509068" r:id="rId5"/>
    <p:sldLayoutId id="2147509069" r:id="rId6"/>
    <p:sldLayoutId id="2147509070" r:id="rId7"/>
    <p:sldLayoutId id="2147509071" r:id="rId8"/>
    <p:sldLayoutId id="2147509072" r:id="rId9"/>
    <p:sldLayoutId id="2147509073" r:id="rId10"/>
    <p:sldLayoutId id="214750907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9101" r:id="rId1"/>
    <p:sldLayoutId id="2147509102" r:id="rId2"/>
    <p:sldLayoutId id="2147509103" r:id="rId3"/>
    <p:sldLayoutId id="2147509104" r:id="rId4"/>
    <p:sldLayoutId id="2147509105" r:id="rId5"/>
    <p:sldLayoutId id="2147509106" r:id="rId6"/>
    <p:sldLayoutId id="2147509107" r:id="rId7"/>
    <p:sldLayoutId id="2147509108" r:id="rId8"/>
    <p:sldLayoutId id="2147509109" r:id="rId9"/>
    <p:sldLayoutId id="2147509110" r:id="rId10"/>
    <p:sldLayoutId id="2147509111"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tags" Target="../tags/tag733.xml"/><Relationship Id="rId8" Type="http://schemas.openxmlformats.org/officeDocument/2006/relationships/tags" Target="../tags/tag734.xml"/><Relationship Id="rId9" Type="http://schemas.openxmlformats.org/officeDocument/2006/relationships/tags" Target="../tags/tag735.xml"/><Relationship Id="rId10" Type="http://schemas.openxmlformats.org/officeDocument/2006/relationships/tags" Target="../tags/tag736.xml"/><Relationship Id="rId11" Type="http://schemas.openxmlformats.org/officeDocument/2006/relationships/tags" Target="../tags/tag737.xml"/><Relationship Id="rId12" Type="http://schemas.openxmlformats.org/officeDocument/2006/relationships/tags" Target="../tags/tag73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9.xml"/><Relationship Id="rId2" Type="http://schemas.openxmlformats.org/officeDocument/2006/relationships/tags" Target="../tags/tag740.xml"/><Relationship Id="rId3" Type="http://schemas.openxmlformats.org/officeDocument/2006/relationships/tags" Target="../tags/tag741.xml"/><Relationship Id="rId4" Type="http://schemas.openxmlformats.org/officeDocument/2006/relationships/tags" Target="../tags/tag742.xml"/><Relationship Id="rId5" Type="http://schemas.openxmlformats.org/officeDocument/2006/relationships/tags" Target="../tags/tag743.xml"/><Relationship Id="rId6" Type="http://schemas.openxmlformats.org/officeDocument/2006/relationships/tags" Target="../tags/tag744.xml"/><Relationship Id="rId7" Type="http://schemas.openxmlformats.org/officeDocument/2006/relationships/tags" Target="../tags/tag745.xml"/><Relationship Id="rId8" Type="http://schemas.openxmlformats.org/officeDocument/2006/relationships/tags" Target="../tags/tag746.xml"/><Relationship Id="rId9" Type="http://schemas.openxmlformats.org/officeDocument/2006/relationships/tags" Target="../tags/tag747.xml"/><Relationship Id="rId10" Type="http://schemas.openxmlformats.org/officeDocument/2006/relationships/tags" Target="../tags/tag748.xml"/><Relationship Id="rId11" Type="http://schemas.openxmlformats.org/officeDocument/2006/relationships/tags" Target="../tags/tag749.xml"/><Relationship Id="rId12" Type="http://schemas.openxmlformats.org/officeDocument/2006/relationships/tags" Target="../tags/tag75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1.xml"/><Relationship Id="rId2" Type="http://schemas.openxmlformats.org/officeDocument/2006/relationships/tags" Target="../tags/tag752.xml"/><Relationship Id="rId3" Type="http://schemas.openxmlformats.org/officeDocument/2006/relationships/tags" Target="../tags/tag753.xml"/><Relationship Id="rId4" Type="http://schemas.openxmlformats.org/officeDocument/2006/relationships/tags" Target="../tags/tag75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5.xml"/><Relationship Id="rId2" Type="http://schemas.openxmlformats.org/officeDocument/2006/relationships/tags" Target="../tags/tag756.xml"/><Relationship Id="rId3" Type="http://schemas.openxmlformats.org/officeDocument/2006/relationships/tags" Target="../tags/tag757.xml"/><Relationship Id="rId4" Type="http://schemas.openxmlformats.org/officeDocument/2006/relationships/tags" Target="../tags/tag758.xml"/><Relationship Id="rId5" Type="http://schemas.openxmlformats.org/officeDocument/2006/relationships/tags" Target="../tags/tag759.xml"/><Relationship Id="rId6" Type="http://schemas.openxmlformats.org/officeDocument/2006/relationships/tags" Target="../tags/tag760.xml"/><Relationship Id="rId7" Type="http://schemas.openxmlformats.org/officeDocument/2006/relationships/tags" Target="../tags/tag761.xml"/><Relationship Id="rId8" Type="http://schemas.openxmlformats.org/officeDocument/2006/relationships/tags" Target="../tags/tag762.xml"/><Relationship Id="rId9" Type="http://schemas.openxmlformats.org/officeDocument/2006/relationships/tags" Target="../tags/tag763.xml"/><Relationship Id="rId10" Type="http://schemas.openxmlformats.org/officeDocument/2006/relationships/tags" Target="../tags/tag764.xml"/><Relationship Id="rId11" Type="http://schemas.openxmlformats.org/officeDocument/2006/relationships/tags" Target="../tags/tag765.xml"/><Relationship Id="rId12" Type="http://schemas.openxmlformats.org/officeDocument/2006/relationships/tags" Target="../tags/tag766.xml"/><Relationship Id="rId13" Type="http://schemas.openxmlformats.org/officeDocument/2006/relationships/tags" Target="../tags/tag767.xml"/><Relationship Id="rId14" Type="http://schemas.openxmlformats.org/officeDocument/2006/relationships/tags" Target="../tags/tag768.xml"/><Relationship Id="rId15" Type="http://schemas.openxmlformats.org/officeDocument/2006/relationships/tags" Target="../tags/tag769.xml"/><Relationship Id="rId16" Type="http://schemas.openxmlformats.org/officeDocument/2006/relationships/tags" Target="../tags/tag770.xml"/><Relationship Id="rId17" Type="http://schemas.openxmlformats.org/officeDocument/2006/relationships/tags" Target="../tags/tag771.xml"/><Relationship Id="rId18" Type="http://schemas.openxmlformats.org/officeDocument/2006/relationships/tags" Target="../tags/tag772.xml"/><Relationship Id="rId19" Type="http://schemas.openxmlformats.org/officeDocument/2006/relationships/tags" Target="../tags/tag773.xml"/><Relationship Id="rId20" Type="http://schemas.openxmlformats.org/officeDocument/2006/relationships/tags" Target="../tags/tag774.xml"/><Relationship Id="rId21" Type="http://schemas.openxmlformats.org/officeDocument/2006/relationships/tags" Target="../tags/tag775.xml"/><Relationship Id="rId22" Type="http://schemas.openxmlformats.org/officeDocument/2006/relationships/tags" Target="../tags/tag776.xml"/><Relationship Id="rId23" Type="http://schemas.openxmlformats.org/officeDocument/2006/relationships/tags" Target="../tags/tag777.xml"/><Relationship Id="rId24" Type="http://schemas.openxmlformats.org/officeDocument/2006/relationships/tags" Target="../tags/tag778.xml"/><Relationship Id="rId25" Type="http://schemas.openxmlformats.org/officeDocument/2006/relationships/tags" Target="../tags/tag779.xml"/><Relationship Id="rId26" Type="http://schemas.openxmlformats.org/officeDocument/2006/relationships/tags" Target="../tags/tag780.xml"/><Relationship Id="rId27" Type="http://schemas.openxmlformats.org/officeDocument/2006/relationships/tags" Target="../tags/tag781.xml"/><Relationship Id="rId28" Type="http://schemas.openxmlformats.org/officeDocument/2006/relationships/tags" Target="../tags/tag782.xml"/><Relationship Id="rId29" Type="http://schemas.openxmlformats.org/officeDocument/2006/relationships/tags" Target="../tags/tag783.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84.xml"/><Relationship Id="rId2" Type="http://schemas.openxmlformats.org/officeDocument/2006/relationships/tags" Target="../tags/tag785.xml"/><Relationship Id="rId3" Type="http://schemas.openxmlformats.org/officeDocument/2006/relationships/tags" Target="../tags/tag78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87.xml"/><Relationship Id="rId2" Type="http://schemas.openxmlformats.org/officeDocument/2006/relationships/tags" Target="../tags/tag788.xml"/><Relationship Id="rId3" Type="http://schemas.openxmlformats.org/officeDocument/2006/relationships/tags" Target="../tags/tag789.xml"/><Relationship Id="rId4" Type="http://schemas.openxmlformats.org/officeDocument/2006/relationships/tags" Target="../tags/tag790.xml"/><Relationship Id="rId5" Type="http://schemas.openxmlformats.org/officeDocument/2006/relationships/tags" Target="../tags/tag791.xml"/><Relationship Id="rId6" Type="http://schemas.openxmlformats.org/officeDocument/2006/relationships/tags" Target="../tags/tag792.xml"/><Relationship Id="rId7" Type="http://schemas.openxmlformats.org/officeDocument/2006/relationships/tags" Target="../tags/tag793.xml"/><Relationship Id="rId8" Type="http://schemas.openxmlformats.org/officeDocument/2006/relationships/tags" Target="../tags/tag794.xml"/><Relationship Id="rId9" Type="http://schemas.openxmlformats.org/officeDocument/2006/relationships/tags" Target="../tags/tag795.xml"/><Relationship Id="rId10" Type="http://schemas.openxmlformats.org/officeDocument/2006/relationships/tags" Target="../tags/tag796.xml"/><Relationship Id="rId11" Type="http://schemas.openxmlformats.org/officeDocument/2006/relationships/tags" Target="../tags/tag797.xml"/><Relationship Id="rId12" Type="http://schemas.openxmlformats.org/officeDocument/2006/relationships/tags" Target="../tags/tag798.xml"/><Relationship Id="rId13" Type="http://schemas.openxmlformats.org/officeDocument/2006/relationships/tags" Target="../tags/tag799.xml"/><Relationship Id="rId14" Type="http://schemas.openxmlformats.org/officeDocument/2006/relationships/tags" Target="../tags/tag800.xml"/><Relationship Id="rId15" Type="http://schemas.openxmlformats.org/officeDocument/2006/relationships/tags" Target="../tags/tag801.xml"/><Relationship Id="rId16" Type="http://schemas.openxmlformats.org/officeDocument/2006/relationships/tags" Target="../tags/tag802.xml"/><Relationship Id="rId17" Type="http://schemas.openxmlformats.org/officeDocument/2006/relationships/tags" Target="../tags/tag803.xml"/><Relationship Id="rId18" Type="http://schemas.openxmlformats.org/officeDocument/2006/relationships/tags" Target="../tags/tag804.xml"/><Relationship Id="rId19" Type="http://schemas.openxmlformats.org/officeDocument/2006/relationships/tags" Target="../tags/tag805.xml"/><Relationship Id="rId20" Type="http://schemas.openxmlformats.org/officeDocument/2006/relationships/tags" Target="../tags/tag80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tags" Target="../tags/tag815.xml"/><Relationship Id="rId10" Type="http://schemas.openxmlformats.org/officeDocument/2006/relationships/tags" Target="../tags/tag816.xml"/><Relationship Id="rId11" Type="http://schemas.openxmlformats.org/officeDocument/2006/relationships/tags" Target="../tags/tag817.xml"/><Relationship Id="rId12" Type="http://schemas.openxmlformats.org/officeDocument/2006/relationships/tags" Target="../tags/tag818.xml"/><Relationship Id="rId13" Type="http://schemas.openxmlformats.org/officeDocument/2006/relationships/tags" Target="../tags/tag819.xml"/><Relationship Id="rId14" Type="http://schemas.openxmlformats.org/officeDocument/2006/relationships/tags" Target="../tags/tag820.xml"/><Relationship Id="rId15" Type="http://schemas.openxmlformats.org/officeDocument/2006/relationships/tags" Target="../tags/tag821.xml"/><Relationship Id="rId16" Type="http://schemas.openxmlformats.org/officeDocument/2006/relationships/tags" Target="../tags/tag822.xml"/><Relationship Id="rId17" Type="http://schemas.openxmlformats.org/officeDocument/2006/relationships/tags" Target="../tags/tag823.xml"/><Relationship Id="rId18" Type="http://schemas.openxmlformats.org/officeDocument/2006/relationships/tags" Target="../tags/tag824.xml"/><Relationship Id="rId19" Type="http://schemas.openxmlformats.org/officeDocument/2006/relationships/tags" Target="../tags/tag825.xml"/><Relationship Id="rId20" Type="http://schemas.openxmlformats.org/officeDocument/2006/relationships/tags" Target="../tags/tag826.xml"/><Relationship Id="rId21" Type="http://schemas.openxmlformats.org/officeDocument/2006/relationships/tags" Target="../tags/tag827.xml"/><Relationship Id="rId22" Type="http://schemas.openxmlformats.org/officeDocument/2006/relationships/tags" Target="../tags/tag828.xml"/><Relationship Id="rId23" Type="http://schemas.openxmlformats.org/officeDocument/2006/relationships/tags" Target="../tags/tag829.xml"/><Relationship Id="rId24" Type="http://schemas.openxmlformats.org/officeDocument/2006/relationships/tags" Target="../tags/tag830.xml"/><Relationship Id="rId25" Type="http://schemas.openxmlformats.org/officeDocument/2006/relationships/tags" Target="../tags/tag831.xml"/><Relationship Id="rId26" Type="http://schemas.openxmlformats.org/officeDocument/2006/relationships/tags" Target="../tags/tag832.xml"/><Relationship Id="rId27" Type="http://schemas.openxmlformats.org/officeDocument/2006/relationships/tags" Target="../tags/tag833.xml"/><Relationship Id="rId28" Type="http://schemas.openxmlformats.org/officeDocument/2006/relationships/tags" Target="../tags/tag834.xml"/><Relationship Id="rId29" Type="http://schemas.openxmlformats.org/officeDocument/2006/relationships/tags" Target="../tags/tag835.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36.xml"/><Relationship Id="rId2" Type="http://schemas.openxmlformats.org/officeDocument/2006/relationships/tags" Target="../tags/tag837.xml"/><Relationship Id="rId3" Type="http://schemas.openxmlformats.org/officeDocument/2006/relationships/tags" Target="../tags/tag838.xml"/><Relationship Id="rId4" Type="http://schemas.openxmlformats.org/officeDocument/2006/relationships/tags" Target="../tags/tag839.xml"/><Relationship Id="rId5" Type="http://schemas.openxmlformats.org/officeDocument/2006/relationships/tags" Target="../tags/tag840.xml"/><Relationship Id="rId6" Type="http://schemas.openxmlformats.org/officeDocument/2006/relationships/tags" Target="../tags/tag841.xml"/><Relationship Id="rId7" Type="http://schemas.openxmlformats.org/officeDocument/2006/relationships/tags" Target="../tags/tag842.xml"/><Relationship Id="rId8" Type="http://schemas.openxmlformats.org/officeDocument/2006/relationships/tags" Target="../tags/tag843.xml"/><Relationship Id="rId9" Type="http://schemas.openxmlformats.org/officeDocument/2006/relationships/tags" Target="../tags/tag844.xml"/><Relationship Id="rId10" Type="http://schemas.openxmlformats.org/officeDocument/2006/relationships/tags" Target="../tags/tag845.xml"/><Relationship Id="rId11" Type="http://schemas.openxmlformats.org/officeDocument/2006/relationships/tags" Target="../tags/tag846.xml"/><Relationship Id="rId12" Type="http://schemas.openxmlformats.org/officeDocument/2006/relationships/tags" Target="../tags/tag84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tags" Target="../tags/tag852.xml"/><Relationship Id="rId6" Type="http://schemas.openxmlformats.org/officeDocument/2006/relationships/tags" Target="../tags/tag853.xml"/><Relationship Id="rId7" Type="http://schemas.openxmlformats.org/officeDocument/2006/relationships/tags" Target="../tags/tag854.xml"/><Relationship Id="rId8" Type="http://schemas.openxmlformats.org/officeDocument/2006/relationships/tags" Target="../tags/tag855.xml"/><Relationship Id="rId9" Type="http://schemas.openxmlformats.org/officeDocument/2006/relationships/tags" Target="../tags/tag856.xml"/><Relationship Id="rId10" Type="http://schemas.openxmlformats.org/officeDocument/2006/relationships/tags" Target="../tags/tag857.xml"/><Relationship Id="rId11" Type="http://schemas.openxmlformats.org/officeDocument/2006/relationships/tags" Target="../tags/tag858.xml"/><Relationship Id="rId12" Type="http://schemas.openxmlformats.org/officeDocument/2006/relationships/tags" Target="../tags/tag85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60.xml"/><Relationship Id="rId2" Type="http://schemas.openxmlformats.org/officeDocument/2006/relationships/tags" Target="../tags/tag861.xml"/><Relationship Id="rId3" Type="http://schemas.openxmlformats.org/officeDocument/2006/relationships/tags" Target="../tags/tag86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63.xml"/><Relationship Id="rId2" Type="http://schemas.openxmlformats.org/officeDocument/2006/relationships/tags" Target="../tags/tag864.xml"/><Relationship Id="rId3" Type="http://schemas.openxmlformats.org/officeDocument/2006/relationships/tags" Target="../tags/tag865.xml"/><Relationship Id="rId4" Type="http://schemas.openxmlformats.org/officeDocument/2006/relationships/tags" Target="../tags/tag866.xml"/><Relationship Id="rId5" Type="http://schemas.openxmlformats.org/officeDocument/2006/relationships/tags" Target="../tags/tag867.xml"/><Relationship Id="rId6" Type="http://schemas.openxmlformats.org/officeDocument/2006/relationships/tags" Target="../tags/tag868.xml"/><Relationship Id="rId7" Type="http://schemas.openxmlformats.org/officeDocument/2006/relationships/tags" Target="../tags/tag869.xml"/><Relationship Id="rId8" Type="http://schemas.openxmlformats.org/officeDocument/2006/relationships/tags" Target="../tags/tag870.xml"/><Relationship Id="rId9" Type="http://schemas.openxmlformats.org/officeDocument/2006/relationships/tags" Target="../tags/tag871.xml"/><Relationship Id="rId10" Type="http://schemas.openxmlformats.org/officeDocument/2006/relationships/tags" Target="../tags/tag872.xml"/><Relationship Id="rId11" Type="http://schemas.openxmlformats.org/officeDocument/2006/relationships/tags" Target="../tags/tag873.xml"/><Relationship Id="rId12" Type="http://schemas.openxmlformats.org/officeDocument/2006/relationships/tags" Target="../tags/tag87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75.xml"/><Relationship Id="rId2" Type="http://schemas.openxmlformats.org/officeDocument/2006/relationships/tags" Target="../tags/tag876.xml"/><Relationship Id="rId3" Type="http://schemas.openxmlformats.org/officeDocument/2006/relationships/tags" Target="../tags/tag877.xml"/><Relationship Id="rId4" Type="http://schemas.openxmlformats.org/officeDocument/2006/relationships/tags" Target="../tags/tag878.xml"/><Relationship Id="rId5" Type="http://schemas.openxmlformats.org/officeDocument/2006/relationships/tags" Target="../tags/tag879.xml"/><Relationship Id="rId6" Type="http://schemas.openxmlformats.org/officeDocument/2006/relationships/tags" Target="../tags/tag880.xml"/><Relationship Id="rId7" Type="http://schemas.openxmlformats.org/officeDocument/2006/relationships/tags" Target="../tags/tag881.xml"/><Relationship Id="rId8" Type="http://schemas.openxmlformats.org/officeDocument/2006/relationships/tags" Target="../tags/tag882.xml"/><Relationship Id="rId9" Type="http://schemas.openxmlformats.org/officeDocument/2006/relationships/tags" Target="../tags/tag883.xml"/><Relationship Id="rId10" Type="http://schemas.openxmlformats.org/officeDocument/2006/relationships/tags" Target="../tags/tag884.xml"/><Relationship Id="rId11" Type="http://schemas.openxmlformats.org/officeDocument/2006/relationships/tags" Target="../tags/tag885.xml"/><Relationship Id="rId12" Type="http://schemas.openxmlformats.org/officeDocument/2006/relationships/tags" Target="../tags/tag88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87.xml"/><Relationship Id="rId2" Type="http://schemas.openxmlformats.org/officeDocument/2006/relationships/tags" Target="../tags/tag888.xml"/><Relationship Id="rId3" Type="http://schemas.openxmlformats.org/officeDocument/2006/relationships/tags" Target="../tags/tag889.xml"/><Relationship Id="rId4" Type="http://schemas.openxmlformats.org/officeDocument/2006/relationships/tags" Target="../tags/tag890.xml"/><Relationship Id="rId5" Type="http://schemas.openxmlformats.org/officeDocument/2006/relationships/tags" Target="../tags/tag891.xml"/><Relationship Id="rId6" Type="http://schemas.openxmlformats.org/officeDocument/2006/relationships/tags" Target="../tags/tag892.xml"/><Relationship Id="rId7" Type="http://schemas.openxmlformats.org/officeDocument/2006/relationships/tags" Target="../tags/tag893.xml"/><Relationship Id="rId8" Type="http://schemas.openxmlformats.org/officeDocument/2006/relationships/tags" Target="../tags/tag894.xml"/><Relationship Id="rId9" Type="http://schemas.openxmlformats.org/officeDocument/2006/relationships/tags" Target="../tags/tag895.xml"/><Relationship Id="rId10" Type="http://schemas.openxmlformats.org/officeDocument/2006/relationships/tags" Target="../tags/tag896.xml"/><Relationship Id="rId11" Type="http://schemas.openxmlformats.org/officeDocument/2006/relationships/tags" Target="../tags/tag897.xml"/><Relationship Id="rId12" Type="http://schemas.openxmlformats.org/officeDocument/2006/relationships/tags" Target="../tags/tag898.xml"/><Relationship Id="rId13" Type="http://schemas.openxmlformats.org/officeDocument/2006/relationships/tags" Target="../tags/tag899.xml"/><Relationship Id="rId14" Type="http://schemas.openxmlformats.org/officeDocument/2006/relationships/tags" Target="../tags/tag900.xml"/><Relationship Id="rId15" Type="http://schemas.openxmlformats.org/officeDocument/2006/relationships/tags" Target="../tags/tag901.xml"/><Relationship Id="rId16" Type="http://schemas.openxmlformats.org/officeDocument/2006/relationships/tags" Target="../tags/tag902.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903.xml"/><Relationship Id="rId2" Type="http://schemas.openxmlformats.org/officeDocument/2006/relationships/tags" Target="../tags/tag904.xml"/><Relationship Id="rId3" Type="http://schemas.openxmlformats.org/officeDocument/2006/relationships/tags" Target="../tags/tag905.xml"/><Relationship Id="rId4" Type="http://schemas.openxmlformats.org/officeDocument/2006/relationships/tags" Target="../tags/tag906.xml"/><Relationship Id="rId5" Type="http://schemas.openxmlformats.org/officeDocument/2006/relationships/tags" Target="../tags/tag907.xml"/><Relationship Id="rId6" Type="http://schemas.openxmlformats.org/officeDocument/2006/relationships/tags" Target="../tags/tag908.xml"/><Relationship Id="rId7" Type="http://schemas.openxmlformats.org/officeDocument/2006/relationships/tags" Target="../tags/tag909.xml"/><Relationship Id="rId8" Type="http://schemas.openxmlformats.org/officeDocument/2006/relationships/tags" Target="../tags/tag910.xml"/><Relationship Id="rId9" Type="http://schemas.openxmlformats.org/officeDocument/2006/relationships/tags" Target="../tags/tag911.xml"/><Relationship Id="rId10" Type="http://schemas.openxmlformats.org/officeDocument/2006/relationships/tags" Target="../tags/tag912.xml"/><Relationship Id="rId11" Type="http://schemas.openxmlformats.org/officeDocument/2006/relationships/tags" Target="../tags/tag913.xml"/><Relationship Id="rId12" Type="http://schemas.openxmlformats.org/officeDocument/2006/relationships/tags" Target="../tags/tag91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915.xml"/><Relationship Id="rId2" Type="http://schemas.openxmlformats.org/officeDocument/2006/relationships/tags" Target="../tags/tag916.xml"/><Relationship Id="rId3" Type="http://schemas.openxmlformats.org/officeDocument/2006/relationships/tags" Target="../tags/tag91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918.xml"/><Relationship Id="rId2" Type="http://schemas.openxmlformats.org/officeDocument/2006/relationships/tags" Target="../tags/tag919.xml"/><Relationship Id="rId3" Type="http://schemas.openxmlformats.org/officeDocument/2006/relationships/tags" Target="../tags/tag920.xml"/><Relationship Id="rId4" Type="http://schemas.openxmlformats.org/officeDocument/2006/relationships/tags" Target="../tags/tag921.xml"/><Relationship Id="rId5" Type="http://schemas.openxmlformats.org/officeDocument/2006/relationships/tags" Target="../tags/tag922.xml"/><Relationship Id="rId6" Type="http://schemas.openxmlformats.org/officeDocument/2006/relationships/tags" Target="../tags/tag923.xml"/><Relationship Id="rId7" Type="http://schemas.openxmlformats.org/officeDocument/2006/relationships/tags" Target="../tags/tag924.xml"/><Relationship Id="rId8" Type="http://schemas.openxmlformats.org/officeDocument/2006/relationships/tags" Target="../tags/tag925.xml"/><Relationship Id="rId9" Type="http://schemas.openxmlformats.org/officeDocument/2006/relationships/tags" Target="../tags/tag926.xml"/><Relationship Id="rId10" Type="http://schemas.openxmlformats.org/officeDocument/2006/relationships/tags" Target="../tags/tag927.xml"/><Relationship Id="rId11" Type="http://schemas.openxmlformats.org/officeDocument/2006/relationships/tags" Target="../tags/tag928.xml"/><Relationship Id="rId12" Type="http://schemas.openxmlformats.org/officeDocument/2006/relationships/tags" Target="../tags/tag92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30.xml"/><Relationship Id="rId2" Type="http://schemas.openxmlformats.org/officeDocument/2006/relationships/tags" Target="../tags/tag931.xml"/><Relationship Id="rId3" Type="http://schemas.openxmlformats.org/officeDocument/2006/relationships/tags" Target="../tags/tag932.xml"/><Relationship Id="rId4" Type="http://schemas.openxmlformats.org/officeDocument/2006/relationships/tags" Target="../tags/tag933.xml"/><Relationship Id="rId5" Type="http://schemas.openxmlformats.org/officeDocument/2006/relationships/tags" Target="../tags/tag934.xml"/><Relationship Id="rId6" Type="http://schemas.openxmlformats.org/officeDocument/2006/relationships/tags" Target="../tags/tag935.xml"/><Relationship Id="rId7" Type="http://schemas.openxmlformats.org/officeDocument/2006/relationships/tags" Target="../tags/tag936.xml"/><Relationship Id="rId8" Type="http://schemas.openxmlformats.org/officeDocument/2006/relationships/tags" Target="../tags/tag937.xml"/><Relationship Id="rId9" Type="http://schemas.openxmlformats.org/officeDocument/2006/relationships/tags" Target="../tags/tag938.xml"/><Relationship Id="rId10" Type="http://schemas.openxmlformats.org/officeDocument/2006/relationships/tags" Target="../tags/tag939.xml"/><Relationship Id="rId11" Type="http://schemas.openxmlformats.org/officeDocument/2006/relationships/tags" Target="../tags/tag940.xml"/><Relationship Id="rId12" Type="http://schemas.openxmlformats.org/officeDocument/2006/relationships/tags" Target="../tags/tag941.xml"/><Relationship Id="rId13" Type="http://schemas.openxmlformats.org/officeDocument/2006/relationships/tags" Target="../tags/tag942.xml"/><Relationship Id="rId14" Type="http://schemas.openxmlformats.org/officeDocument/2006/relationships/tags" Target="../tags/tag943.xml"/><Relationship Id="rId15" Type="http://schemas.openxmlformats.org/officeDocument/2006/relationships/tags" Target="../tags/tag944.xml"/><Relationship Id="rId16" Type="http://schemas.openxmlformats.org/officeDocument/2006/relationships/tags" Target="../tags/tag945.xml"/><Relationship Id="rId17" Type="http://schemas.openxmlformats.org/officeDocument/2006/relationships/tags" Target="../tags/tag946.xml"/><Relationship Id="rId18" Type="http://schemas.openxmlformats.org/officeDocument/2006/relationships/tags" Target="../tags/tag947.xml"/><Relationship Id="rId19" Type="http://schemas.openxmlformats.org/officeDocument/2006/relationships/tags" Target="../tags/tag948.xml"/><Relationship Id="rId20" Type="http://schemas.openxmlformats.org/officeDocument/2006/relationships/tags" Target="../tags/tag949.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50.xml"/><Relationship Id="rId2" Type="http://schemas.openxmlformats.org/officeDocument/2006/relationships/tags" Target="../tags/tag951.xml"/><Relationship Id="rId3" Type="http://schemas.openxmlformats.org/officeDocument/2006/relationships/tags" Target="../tags/tag952.xml"/><Relationship Id="rId4" Type="http://schemas.openxmlformats.org/officeDocument/2006/relationships/tags" Target="../tags/tag953.xml"/><Relationship Id="rId5" Type="http://schemas.openxmlformats.org/officeDocument/2006/relationships/tags" Target="../tags/tag954.xml"/><Relationship Id="rId6" Type="http://schemas.openxmlformats.org/officeDocument/2006/relationships/tags" Target="../tags/tag955.xml"/><Relationship Id="rId7" Type="http://schemas.openxmlformats.org/officeDocument/2006/relationships/tags" Target="../tags/tag956.xml"/><Relationship Id="rId8" Type="http://schemas.openxmlformats.org/officeDocument/2006/relationships/tags" Target="../tags/tag957.xml"/><Relationship Id="rId9" Type="http://schemas.openxmlformats.org/officeDocument/2006/relationships/tags" Target="../tags/tag958.xml"/><Relationship Id="rId10" Type="http://schemas.openxmlformats.org/officeDocument/2006/relationships/tags" Target="../tags/tag959.xml"/><Relationship Id="rId11" Type="http://schemas.openxmlformats.org/officeDocument/2006/relationships/tags" Target="../tags/tag960.xml"/><Relationship Id="rId12" Type="http://schemas.openxmlformats.org/officeDocument/2006/relationships/tags" Target="../tags/tag961.xml"/><Relationship Id="rId13" Type="http://schemas.openxmlformats.org/officeDocument/2006/relationships/tags" Target="../tags/tag962.xml"/><Relationship Id="rId14" Type="http://schemas.openxmlformats.org/officeDocument/2006/relationships/tags" Target="../tags/tag963.xml"/><Relationship Id="rId15" Type="http://schemas.openxmlformats.org/officeDocument/2006/relationships/tags" Target="../tags/tag964.xml"/><Relationship Id="rId16" Type="http://schemas.openxmlformats.org/officeDocument/2006/relationships/tags" Target="../tags/tag96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66.xml"/><Relationship Id="rId2" Type="http://schemas.openxmlformats.org/officeDocument/2006/relationships/tags" Target="../tags/tag967.xml"/><Relationship Id="rId3" Type="http://schemas.openxmlformats.org/officeDocument/2006/relationships/tags" Target="../tags/tag968.xml"/><Relationship Id="rId4" Type="http://schemas.openxmlformats.org/officeDocument/2006/relationships/tags" Target="../tags/tag969.xml"/><Relationship Id="rId5" Type="http://schemas.openxmlformats.org/officeDocument/2006/relationships/tags" Target="../tags/tag970.xml"/><Relationship Id="rId6" Type="http://schemas.openxmlformats.org/officeDocument/2006/relationships/tags" Target="../tags/tag971.xml"/><Relationship Id="rId7" Type="http://schemas.openxmlformats.org/officeDocument/2006/relationships/tags" Target="../tags/tag972.xml"/><Relationship Id="rId8" Type="http://schemas.openxmlformats.org/officeDocument/2006/relationships/tags" Target="../tags/tag973.xml"/><Relationship Id="rId9" Type="http://schemas.openxmlformats.org/officeDocument/2006/relationships/tags" Target="../tags/tag974.xml"/><Relationship Id="rId10" Type="http://schemas.openxmlformats.org/officeDocument/2006/relationships/tags" Target="../tags/tag975.xml"/><Relationship Id="rId11" Type="http://schemas.openxmlformats.org/officeDocument/2006/relationships/tags" Target="../tags/tag976.xml"/><Relationship Id="rId12" Type="http://schemas.openxmlformats.org/officeDocument/2006/relationships/tags" Target="../tags/tag97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78.xml"/><Relationship Id="rId2" Type="http://schemas.openxmlformats.org/officeDocument/2006/relationships/tags" Target="../tags/tag979.xml"/><Relationship Id="rId3" Type="http://schemas.openxmlformats.org/officeDocument/2006/relationships/tags" Target="../tags/tag98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81.xml"/><Relationship Id="rId2" Type="http://schemas.openxmlformats.org/officeDocument/2006/relationships/tags" Target="../tags/tag982.xml"/><Relationship Id="rId3" Type="http://schemas.openxmlformats.org/officeDocument/2006/relationships/tags" Target="../tags/tag983.xml"/><Relationship Id="rId4" Type="http://schemas.openxmlformats.org/officeDocument/2006/relationships/tags" Target="../tags/tag984.xml"/><Relationship Id="rId5" Type="http://schemas.openxmlformats.org/officeDocument/2006/relationships/tags" Target="../tags/tag985.xml"/><Relationship Id="rId6" Type="http://schemas.openxmlformats.org/officeDocument/2006/relationships/tags" Target="../tags/tag986.xml"/><Relationship Id="rId7" Type="http://schemas.openxmlformats.org/officeDocument/2006/relationships/tags" Target="../tags/tag987.xml"/><Relationship Id="rId8" Type="http://schemas.openxmlformats.org/officeDocument/2006/relationships/tags" Target="../tags/tag988.xml"/><Relationship Id="rId9" Type="http://schemas.openxmlformats.org/officeDocument/2006/relationships/tags" Target="../tags/tag989.xml"/><Relationship Id="rId10" Type="http://schemas.openxmlformats.org/officeDocument/2006/relationships/tags" Target="../tags/tag990.xml"/><Relationship Id="rId11" Type="http://schemas.openxmlformats.org/officeDocument/2006/relationships/tags" Target="../tags/tag991.xml"/><Relationship Id="rId12" Type="http://schemas.openxmlformats.org/officeDocument/2006/relationships/tags" Target="../tags/tag992.xml"/><Relationship Id="rId13" Type="http://schemas.openxmlformats.org/officeDocument/2006/relationships/tags" Target="../tags/tag993.xml"/><Relationship Id="rId14" Type="http://schemas.openxmlformats.org/officeDocument/2006/relationships/tags" Target="../tags/tag994.xml"/><Relationship Id="rId15" Type="http://schemas.openxmlformats.org/officeDocument/2006/relationships/tags" Target="../tags/tag995.xml"/><Relationship Id="rId16" Type="http://schemas.openxmlformats.org/officeDocument/2006/relationships/tags" Target="../tags/tag996.xml"/><Relationship Id="rId17" Type="http://schemas.openxmlformats.org/officeDocument/2006/relationships/tags" Target="../tags/tag997.xml"/><Relationship Id="rId18" Type="http://schemas.openxmlformats.org/officeDocument/2006/relationships/tags" Target="../tags/tag998.xml"/><Relationship Id="rId19" Type="http://schemas.openxmlformats.org/officeDocument/2006/relationships/tags" Target="../tags/tag999.xml"/><Relationship Id="rId20" Type="http://schemas.openxmlformats.org/officeDocument/2006/relationships/tags" Target="../tags/tag1000.xml"/><Relationship Id="rId21" Type="http://schemas.openxmlformats.org/officeDocument/2006/relationships/tags" Target="../tags/tag1001.xml"/><Relationship Id="rId22" Type="http://schemas.openxmlformats.org/officeDocument/2006/relationships/tags" Target="../tags/tag1002.xml"/><Relationship Id="rId23" Type="http://schemas.openxmlformats.org/officeDocument/2006/relationships/tags" Target="../tags/tag1003.xml"/><Relationship Id="rId24" Type="http://schemas.openxmlformats.org/officeDocument/2006/relationships/tags" Target="../tags/tag1004.xml"/><Relationship Id="rId25" Type="http://schemas.openxmlformats.org/officeDocument/2006/relationships/tags" Target="../tags/tag1005.xml"/><Relationship Id="rId26" Type="http://schemas.openxmlformats.org/officeDocument/2006/relationships/tags" Target="../tags/tag1006.xml"/><Relationship Id="rId27" Type="http://schemas.openxmlformats.org/officeDocument/2006/relationships/tags" Target="../tags/tag1007.xml"/><Relationship Id="rId28" Type="http://schemas.openxmlformats.org/officeDocument/2006/relationships/tags" Target="../tags/tag1008.xml"/><Relationship Id="rId29" Type="http://schemas.openxmlformats.org/officeDocument/2006/relationships/tags" Target="../tags/tag1009.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1010.xml"/><Relationship Id="rId2" Type="http://schemas.openxmlformats.org/officeDocument/2006/relationships/tags" Target="../tags/tag1011.xml"/><Relationship Id="rId3" Type="http://schemas.openxmlformats.org/officeDocument/2006/relationships/tags" Target="../tags/tag1012.xml"/><Relationship Id="rId4" Type="http://schemas.openxmlformats.org/officeDocument/2006/relationships/tags" Target="../tags/tag1013.xml"/><Relationship Id="rId5" Type="http://schemas.openxmlformats.org/officeDocument/2006/relationships/tags" Target="../tags/tag1014.xml"/><Relationship Id="rId6" Type="http://schemas.openxmlformats.org/officeDocument/2006/relationships/tags" Target="../tags/tag1015.xml"/><Relationship Id="rId7" Type="http://schemas.openxmlformats.org/officeDocument/2006/relationships/tags" Target="../tags/tag1016.xml"/><Relationship Id="rId8" Type="http://schemas.openxmlformats.org/officeDocument/2006/relationships/tags" Target="../tags/tag1017.xml"/><Relationship Id="rId9" Type="http://schemas.openxmlformats.org/officeDocument/2006/relationships/tags" Target="../tags/tag1018.xml"/><Relationship Id="rId10" Type="http://schemas.openxmlformats.org/officeDocument/2006/relationships/tags" Target="../tags/tag1019.xml"/><Relationship Id="rId11" Type="http://schemas.openxmlformats.org/officeDocument/2006/relationships/tags" Target="../tags/tag1020.xml"/><Relationship Id="rId12" Type="http://schemas.openxmlformats.org/officeDocument/2006/relationships/tags" Target="../tags/tag102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1022.xml"/><Relationship Id="rId2" Type="http://schemas.openxmlformats.org/officeDocument/2006/relationships/tags" Target="../tags/tag1023.xml"/><Relationship Id="rId3" Type="http://schemas.openxmlformats.org/officeDocument/2006/relationships/tags" Target="../tags/tag1024.xml"/><Relationship Id="rId4" Type="http://schemas.openxmlformats.org/officeDocument/2006/relationships/tags" Target="../tags/tag1025.xml"/><Relationship Id="rId5" Type="http://schemas.openxmlformats.org/officeDocument/2006/relationships/tags" Target="../tags/tag1026.xml"/><Relationship Id="rId6" Type="http://schemas.openxmlformats.org/officeDocument/2006/relationships/tags" Target="../tags/tag1027.xml"/><Relationship Id="rId7" Type="http://schemas.openxmlformats.org/officeDocument/2006/relationships/tags" Target="../tags/tag1028.xml"/><Relationship Id="rId8" Type="http://schemas.openxmlformats.org/officeDocument/2006/relationships/tags" Target="../tags/tag1029.xml"/><Relationship Id="rId9" Type="http://schemas.openxmlformats.org/officeDocument/2006/relationships/tags" Target="../tags/tag1030.xml"/><Relationship Id="rId10" Type="http://schemas.openxmlformats.org/officeDocument/2006/relationships/tags" Target="../tags/tag1031.xml"/><Relationship Id="rId11" Type="http://schemas.openxmlformats.org/officeDocument/2006/relationships/tags" Target="../tags/tag1032.xml"/><Relationship Id="rId12" Type="http://schemas.openxmlformats.org/officeDocument/2006/relationships/tags" Target="../tags/tag103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1034.xml"/><Relationship Id="rId2" Type="http://schemas.openxmlformats.org/officeDocument/2006/relationships/tags" Target="../tags/tag1035.xml"/><Relationship Id="rId3" Type="http://schemas.openxmlformats.org/officeDocument/2006/relationships/tags" Target="../tags/tag1036.xml"/><Relationship Id="rId4" Type="http://schemas.openxmlformats.org/officeDocument/2006/relationships/tags" Target="../tags/tag1037.xml"/><Relationship Id="rId5" Type="http://schemas.openxmlformats.org/officeDocument/2006/relationships/tags" Target="../tags/tag1038.xml"/><Relationship Id="rId6" Type="http://schemas.openxmlformats.org/officeDocument/2006/relationships/tags" Target="../tags/tag1039.xml"/><Relationship Id="rId7" Type="http://schemas.openxmlformats.org/officeDocument/2006/relationships/tags" Target="../tags/tag1040.xml"/><Relationship Id="rId8" Type="http://schemas.openxmlformats.org/officeDocument/2006/relationships/tags" Target="../tags/tag1041.xml"/><Relationship Id="rId9" Type="http://schemas.openxmlformats.org/officeDocument/2006/relationships/tags" Target="../tags/tag1042.xml"/><Relationship Id="rId10" Type="http://schemas.openxmlformats.org/officeDocument/2006/relationships/tags" Target="../tags/tag1043.xml"/><Relationship Id="rId11" Type="http://schemas.openxmlformats.org/officeDocument/2006/relationships/tags" Target="../tags/tag1044.xml"/><Relationship Id="rId12" Type="http://schemas.openxmlformats.org/officeDocument/2006/relationships/tags" Target="../tags/tag1045.xml"/><Relationship Id="rId13" Type="http://schemas.openxmlformats.org/officeDocument/2006/relationships/tags" Target="../tags/tag1046.xml"/><Relationship Id="rId14" Type="http://schemas.openxmlformats.org/officeDocument/2006/relationships/tags" Target="../tags/tag1047.xml"/><Relationship Id="rId15" Type="http://schemas.openxmlformats.org/officeDocument/2006/relationships/tags" Target="../tags/tag1048.xml"/><Relationship Id="rId16" Type="http://schemas.openxmlformats.org/officeDocument/2006/relationships/tags" Target="../tags/tag1049.xml"/><Relationship Id="rId17" Type="http://schemas.openxmlformats.org/officeDocument/2006/relationships/tags" Target="../tags/tag1050.xml"/><Relationship Id="rId18" Type="http://schemas.openxmlformats.org/officeDocument/2006/relationships/tags" Target="../tags/tag1051.xml"/><Relationship Id="rId19" Type="http://schemas.openxmlformats.org/officeDocument/2006/relationships/tags" Target="../tags/tag1052.xml"/><Relationship Id="rId20" Type="http://schemas.openxmlformats.org/officeDocument/2006/relationships/tags" Target="../tags/tag1053.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1054.xml"/><Relationship Id="rId2" Type="http://schemas.openxmlformats.org/officeDocument/2006/relationships/tags" Target="../tags/tag1055.xml"/><Relationship Id="rId3" Type="http://schemas.openxmlformats.org/officeDocument/2006/relationships/tags" Target="../tags/tag105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1852"/>
          </a:bodyPr>
          <a:p>
            <a:r>
              <a:rPr altLang="en-US" lang="zh-CN"/>
              <a:t>其他家居用品市场研究及2024年投资机会预测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其他家居用品市场概述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其他家居用品市场发展趋势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其他家居用品市场投资机会分析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2024年其他家居用品市场预测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其他家居用品市场发展建议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其他家居用品市场概述</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市场定义与分类</a:t>
            </a:r>
            <a:endParaRPr altLang="en-US" lang="zh-CN"/>
          </a:p>
        </p:txBody>
      </p:sp>
      <p:sp>
        <p:nvSpPr>
          <p:cNvPr id="105100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0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0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1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1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2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其他家居用品市场的发展与消费者对生活品质的追求密切相关。</a:t>
            </a:r>
            <a:endParaRPr altLang="en-US" dirty="0" sz="2400" lang="zh-CN">
              <a:latin typeface="+mn-ea"/>
              <a:ea typeface="+mn-ea"/>
            </a:endParaRPr>
          </a:p>
        </p:txBody>
      </p:sp>
      <p:sp>
        <p:nvSpPr>
          <p:cNvPr id="105102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其他家居用品市场具有较大的发展空间和潜力，是未来家居行业的重要组成部分。</a:t>
            </a:r>
            <a:endParaRPr altLang="en-US" dirty="0" sz="2400" lang="zh-CN">
              <a:latin typeface="+mn-ea"/>
              <a:ea typeface="+mn-ea"/>
            </a:endParaRPr>
          </a:p>
        </p:txBody>
      </p:sp>
      <p:sp>
        <p:nvSpPr>
          <p:cNvPr id="105102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其他家居用品是指除了传统家居必备品以外的商品，如创意家居、智能家居等。</a:t>
            </a:r>
            <a:endParaRPr altLang="en-US" dirty="0" sz="2400" lang="zh-CN">
              <a:latin typeface="+mn-ea"/>
              <a:ea typeface="+mn-ea"/>
            </a:endParaRPr>
          </a:p>
        </p:txBody>
      </p:sp>
      <p:sp>
        <p:nvSpPr>
          <p:cNvPr id="105102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其他家居用品市场可以根据产品类型、功能、使用场景等进行分类。</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12" name="标题 2"/>
          <p:cNvSpPr>
            <a:spLocks noGrp="1"/>
          </p:cNvSpPr>
          <p:nvPr>
            <p:ph type="title" idx="44"/>
          </p:nvPr>
        </p:nvSpPr>
        <p:spPr/>
        <p:txBody>
          <a:bodyPr/>
          <a:p>
            <a:r>
              <a:rPr altLang="en-US" lang="zh-CN"/>
              <a:t>市场规模与增长</a:t>
            </a:r>
            <a:endParaRPr altLang="en-US" lang="zh-CN"/>
          </a:p>
        </p:txBody>
      </p:sp>
      <p:sp>
        <p:nvSpPr>
          <p:cNvPr id="10513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3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3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3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3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未来几年其他家居用品市场规模将继续保持稳定增长</a:t>
            </a:r>
            <a:endParaRPr altLang="en-US" dirty="0" sz="2400" lang="zh-CN">
              <a:latin typeface="+mn-ea"/>
              <a:ea typeface="+mn-ea"/>
            </a:endParaRPr>
          </a:p>
        </p:txBody>
      </p:sp>
      <p:sp>
        <p:nvSpPr>
          <p:cNvPr id="10513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新兴市场和个性化需求成为推动其他家居用品市场规模增长的重要因素</a:t>
            </a:r>
            <a:endParaRPr altLang="en-US" dirty="0" sz="2400" lang="zh-CN">
              <a:latin typeface="+mn-ea"/>
              <a:ea typeface="+mn-ea"/>
            </a:endParaRPr>
          </a:p>
        </p:txBody>
      </p:sp>
      <p:sp>
        <p:nvSpPr>
          <p:cNvPr id="10513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2023年其他家居用品市场规模达到XX亿元</a:t>
            </a:r>
            <a:endParaRPr altLang="en-US" dirty="0" sz="2400" lang="zh-CN">
              <a:latin typeface="+mn-ea"/>
              <a:ea typeface="+mn-ea"/>
            </a:endParaRPr>
          </a:p>
        </p:txBody>
      </p:sp>
      <p:sp>
        <p:nvSpPr>
          <p:cNvPr id="10513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2018-2023年其他家居用品市场规模年复合增长率为XX%</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22" name="标题 2"/>
          <p:cNvSpPr>
            <a:spLocks noGrp="1"/>
          </p:cNvSpPr>
          <p:nvPr>
            <p:ph type="title" idx="44"/>
          </p:nvPr>
        </p:nvSpPr>
        <p:spPr/>
        <p:txBody>
          <a:bodyPr/>
          <a:p>
            <a:r>
              <a:rPr altLang="en-US" lang="zh-CN"/>
              <a:t>市场结构与竞争格局</a:t>
            </a:r>
            <a:endParaRPr altLang="en-US" lang="zh-CN"/>
          </a:p>
        </p:txBody>
      </p:sp>
      <p:sp>
        <p:nvSpPr>
          <p:cNvPr id="105162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市场结构：其他家居用品市场的竞争格局由多个品牌和供应商组成，市场集中度较高。</a:t>
            </a:r>
            <a:endParaRPr altLang="en-US" dirty="0" sz="1200" lang="zh-CN" spc="150">
              <a:solidFill>
                <a:schemeClr val="tx1">
                  <a:lumMod val="65000"/>
                  <a:lumOff val="35000"/>
                </a:schemeClr>
              </a:solidFill>
              <a:latin typeface="+mn-ea"/>
              <a:sym typeface="+mn-ea"/>
            </a:endParaRPr>
          </a:p>
        </p:txBody>
      </p:sp>
      <p:sp>
        <p:nvSpPr>
          <p:cNvPr id="105162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竞争格局：各品牌之间竞争激烈，价格战、品牌战、营销战等手段层出不穷。</a:t>
            </a:r>
            <a:endParaRPr altLang="en-US" dirty="0" sz="1200" lang="zh-CN" spc="150">
              <a:solidFill>
                <a:schemeClr val="tx1">
                  <a:lumMod val="65000"/>
                  <a:lumOff val="35000"/>
                </a:schemeClr>
              </a:solidFill>
              <a:latin typeface="+mn-ea"/>
              <a:sym typeface="+mn-ea"/>
            </a:endParaRPr>
          </a:p>
        </p:txBody>
      </p:sp>
      <p:sp>
        <p:nvSpPr>
          <p:cNvPr id="105162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市场份额：各品牌在市场中的份额不断变化，有品牌通过创新和差异化策略抢占市场份额。</a:t>
            </a:r>
            <a:endParaRPr altLang="en-US" dirty="0" sz="1200" lang="zh-CN" spc="150">
              <a:solidFill>
                <a:schemeClr val="tx1">
                  <a:lumMod val="65000"/>
                  <a:lumOff val="35000"/>
                </a:schemeClr>
              </a:solidFill>
              <a:latin typeface="+mn-ea"/>
              <a:sym typeface="+mn-ea"/>
            </a:endParaRPr>
          </a:p>
        </p:txBody>
      </p:sp>
      <p:sp>
        <p:nvSpPr>
          <p:cNvPr id="105163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未来趋势：随着消费者需求的不断变化和技术的不断创新，市场竞争格局将不断演变。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16" name="标题 2"/>
          <p:cNvSpPr>
            <a:spLocks noGrp="1"/>
          </p:cNvSpPr>
          <p:nvPr>
            <p:ph type="title" idx="44"/>
          </p:nvPr>
        </p:nvSpPr>
        <p:spPr/>
        <p:txBody>
          <a:bodyPr/>
          <a:p>
            <a:r>
              <a:rPr altLang="en-US" lang="zh-CN"/>
              <a:t>消费者需求与行为</a:t>
            </a:r>
            <a:endParaRPr altLang="en-US" lang="zh-CN"/>
          </a:p>
        </p:txBody>
      </p:sp>
      <p:sp>
        <p:nvSpPr>
          <p:cNvPr id="105191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2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2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2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2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92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3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3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93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93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3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94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94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94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94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94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95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95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95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消费者对其他家居用品的需求呈现多样化趋势，注重品质和设计。</a:t>
            </a:r>
            <a:endParaRPr altLang="en-US" dirty="0" sz="1200" lang="zh-CN" spc="150">
              <a:solidFill>
                <a:schemeClr val="tx1">
                  <a:lumMod val="65000"/>
                  <a:lumOff val="35000"/>
                </a:schemeClr>
              </a:solidFill>
              <a:latin typeface="+mn-ea"/>
              <a:sym typeface="+mn-ea"/>
            </a:endParaRPr>
          </a:p>
        </p:txBody>
      </p:sp>
      <p:sp>
        <p:nvSpPr>
          <p:cNvPr id="105195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消费者对环保、健康、安全的家居用品需求增加，对可持续发展的产品更加青睐。</a:t>
            </a:r>
            <a:endParaRPr altLang="en-US" dirty="0" sz="1200" lang="zh-CN" spc="150">
              <a:solidFill>
                <a:schemeClr val="tx1">
                  <a:lumMod val="65000"/>
                  <a:lumOff val="35000"/>
                </a:schemeClr>
              </a:solidFill>
              <a:latin typeface="+mn-ea"/>
              <a:sym typeface="+mn-ea"/>
            </a:endParaRPr>
          </a:p>
        </p:txBody>
      </p:sp>
      <p:sp>
        <p:nvSpPr>
          <p:cNvPr id="105195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消费者越来越注重家居用品的智能化和个性化，对创新产品有较高兴趣。</a:t>
            </a:r>
            <a:endParaRPr altLang="en-US" dirty="0" sz="1200" lang="zh-CN" spc="150">
              <a:solidFill>
                <a:schemeClr val="tx1">
                  <a:lumMod val="65000"/>
                  <a:lumOff val="35000"/>
                </a:schemeClr>
              </a:solidFill>
              <a:latin typeface="+mn-ea"/>
              <a:sym typeface="+mn-ea"/>
            </a:endParaRPr>
          </a:p>
        </p:txBody>
      </p:sp>
      <p:sp>
        <p:nvSpPr>
          <p:cNvPr id="105196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消费者购买其他家居用品时，品牌、价格、质量、功能和外观成为主要考虑因素。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246" name="标题 1"/>
          <p:cNvSpPr>
            <a:spLocks noGrp="1"/>
          </p:cNvSpPr>
          <p:nvPr>
            <p:ph type="title" idx="2"/>
            <p:custDataLst>
              <p:tags r:id="rId1"/>
            </p:custDataLst>
          </p:nvPr>
        </p:nvSpPr>
        <p:spPr/>
        <p:txBody>
          <a:bodyPr/>
          <a:p>
            <a:r>
              <a:rPr altLang="en-US" lang="zh-CN"/>
              <a:t>其他家居用品市场发展趋势</a:t>
            </a:r>
            <a:endParaRPr altLang="en-US" lang="zh-CN"/>
          </a:p>
        </p:txBody>
      </p:sp>
      <p:sp>
        <p:nvSpPr>
          <p:cNvPr id="1052248"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06" name="标题 2"/>
          <p:cNvSpPr>
            <a:spLocks noGrp="1"/>
          </p:cNvSpPr>
          <p:nvPr>
            <p:ph type="title" idx="44"/>
          </p:nvPr>
        </p:nvSpPr>
        <p:spPr/>
        <p:txBody>
          <a:bodyPr/>
          <a:p>
            <a:r>
              <a:rPr altLang="en-US" lang="zh-CN"/>
              <a:t>智能化趋势</a:t>
            </a:r>
            <a:endParaRPr altLang="en-US" lang="zh-CN"/>
          </a:p>
        </p:txBody>
      </p:sp>
      <p:sp>
        <p:nvSpPr>
          <p:cNvPr id="105270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家居用品市场正逐步实现智能化，提高生活便利性。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智能化家居用品能够提高生活品质，满足消费者对舒适和便捷的需求。</a:t>
            </a:r>
            <a:endParaRPr dirty="0" sz="2000" err="1">
              <a:solidFill>
                <a:schemeClr val="tx1">
                  <a:lumMod val="75000"/>
                  <a:lumOff val="25000"/>
                </a:schemeClr>
              </a:solidFill>
              <a:latin typeface="+mn-ea"/>
              <a:ea typeface="+mn-ea"/>
              <a:cs typeface="+mn-ea"/>
              <a:sym typeface="+mn-lt"/>
            </a:endParaRPr>
          </a:p>
        </p:txBody>
      </p:sp>
      <p:sp>
        <p:nvSpPr>
          <p:cNvPr id="105272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73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智能化家居用品市场潜力巨大，将吸引更多投资者和品牌进入。</a:t>
            </a:r>
            <a:endParaRPr dirty="0" sz="2000" err="1">
              <a:solidFill>
                <a:schemeClr val="tx1">
                  <a:lumMod val="75000"/>
                  <a:lumOff val="25000"/>
                </a:schemeClr>
              </a:solidFill>
              <a:latin typeface="+mn-ea"/>
              <a:ea typeface="+mn-ea"/>
              <a:cs typeface="+mn-ea"/>
              <a:sym typeface="+mn-lt"/>
            </a:endParaRPr>
          </a:p>
        </p:txBody>
      </p:sp>
      <p:sp>
        <p:nvSpPr>
          <p:cNvPr id="1052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智能家居用品成为未来发展的趋势，将带来更多创新和机会。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32" name="标题 2"/>
          <p:cNvSpPr>
            <a:spLocks noGrp="1"/>
          </p:cNvSpPr>
          <p:nvPr>
            <p:ph type="title" idx="44"/>
          </p:nvPr>
        </p:nvSpPr>
        <p:spPr/>
        <p:txBody>
          <a:bodyPr/>
          <a:p>
            <a:r>
              <a:rPr altLang="en-US" lang="zh-CN"/>
              <a:t>个性化趋势</a:t>
            </a:r>
            <a:endParaRPr altLang="en-US" lang="zh-CN"/>
          </a:p>
        </p:txBody>
      </p:sp>
      <p:sp>
        <p:nvSpPr>
          <p:cNvPr id="105303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3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3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4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5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5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5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5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5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6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6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6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6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6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7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消费者对家居用品的需求越来越个性化，追求独特和与众不同。</a:t>
            </a:r>
            <a:endParaRPr altLang="en-US" dirty="0" sz="1200" lang="zh-CN" spc="150">
              <a:solidFill>
                <a:schemeClr val="tx1">
                  <a:lumMod val="65000"/>
                  <a:lumOff val="35000"/>
                </a:schemeClr>
              </a:solidFill>
              <a:latin typeface="+mn-ea"/>
              <a:sym typeface="+mn-ea"/>
            </a:endParaRPr>
          </a:p>
        </p:txBody>
      </p:sp>
      <p:sp>
        <p:nvSpPr>
          <p:cNvPr id="105307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个性化趋势对家居用品企业的设计、生产、销售等环节提出了更高的要求。</a:t>
            </a:r>
            <a:endParaRPr altLang="en-US" dirty="0" sz="1200" lang="zh-CN" spc="150">
              <a:solidFill>
                <a:schemeClr val="tx1">
                  <a:lumMod val="65000"/>
                  <a:lumOff val="35000"/>
                </a:schemeClr>
              </a:solidFill>
              <a:latin typeface="+mn-ea"/>
              <a:sym typeface="+mn-ea"/>
            </a:endParaRPr>
          </a:p>
        </p:txBody>
      </p:sp>
      <p:sp>
        <p:nvSpPr>
          <p:cNvPr id="105307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个性化趋势推动家居用品行业不断创新，加速产品迭代和升级。</a:t>
            </a:r>
            <a:endParaRPr altLang="en-US" dirty="0" sz="1200" lang="zh-CN" spc="150">
              <a:solidFill>
                <a:schemeClr val="tx1">
                  <a:lumMod val="65000"/>
                  <a:lumOff val="35000"/>
                </a:schemeClr>
              </a:solidFill>
              <a:latin typeface="+mn-ea"/>
              <a:sym typeface="+mn-ea"/>
            </a:endParaRPr>
          </a:p>
        </p:txBody>
      </p:sp>
      <p:sp>
        <p:nvSpPr>
          <p:cNvPr id="105307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家居用品企业通过推出定制化、限量版等产品满足消费者个性化需求。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62" name="标题 2"/>
          <p:cNvSpPr>
            <a:spLocks noGrp="1"/>
          </p:cNvSpPr>
          <p:nvPr>
            <p:ph type="title" idx="44"/>
          </p:nvPr>
        </p:nvSpPr>
        <p:spPr/>
        <p:txBody>
          <a:bodyPr/>
          <a:p>
            <a:r>
              <a:rPr altLang="en-US" lang="zh-CN"/>
              <a:t>绿色环保趋势</a:t>
            </a:r>
            <a:endParaRPr altLang="en-US" lang="zh-CN"/>
          </a:p>
        </p:txBody>
      </p:sp>
      <p:sp>
        <p:nvSpPr>
          <p:cNvPr id="105336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6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36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7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37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7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37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7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38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绿色环保家居用品的技术创新和产品升级</a:t>
            </a:r>
            <a:endParaRPr altLang="en-US" dirty="0" sz="2400" lang="zh-CN">
              <a:latin typeface="+mn-ea"/>
              <a:ea typeface="+mn-ea"/>
            </a:endParaRPr>
          </a:p>
        </p:txBody>
      </p:sp>
      <p:sp>
        <p:nvSpPr>
          <p:cNvPr id="105338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绿色环保家居用品的市场份额不断扩大</a:t>
            </a:r>
            <a:endParaRPr altLang="en-US" dirty="0" sz="2400" lang="zh-CN">
              <a:latin typeface="+mn-ea"/>
              <a:ea typeface="+mn-ea"/>
            </a:endParaRPr>
          </a:p>
        </p:txBody>
      </p:sp>
      <p:sp>
        <p:nvSpPr>
          <p:cNvPr id="105338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消费者对环保家居用品的需求增加</a:t>
            </a:r>
            <a:endParaRPr altLang="en-US" dirty="0" sz="2400" lang="zh-CN">
              <a:latin typeface="+mn-ea"/>
              <a:ea typeface="+mn-ea"/>
            </a:endParaRPr>
          </a:p>
        </p:txBody>
      </p:sp>
      <p:sp>
        <p:nvSpPr>
          <p:cNvPr id="105338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政府对环保家居产业的政策支持力度加大</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72" name="标题 2"/>
          <p:cNvSpPr>
            <a:spLocks noGrp="1"/>
          </p:cNvSpPr>
          <p:nvPr>
            <p:ph type="title" idx="44"/>
          </p:nvPr>
        </p:nvSpPr>
        <p:spPr/>
        <p:txBody>
          <a:bodyPr/>
          <a:p>
            <a:r>
              <a:rPr altLang="en-US" lang="zh-CN"/>
              <a:t>线上线下融合趋势</a:t>
            </a:r>
            <a:endParaRPr altLang="en-US" lang="zh-CN"/>
          </a:p>
        </p:txBody>
      </p:sp>
      <p:sp>
        <p:nvSpPr>
          <p:cNvPr id="105367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7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67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8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68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8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68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8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69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线上线下价格趋同，避免恶性竞争</a:t>
            </a:r>
            <a:endParaRPr altLang="en-US" dirty="0" sz="2400" lang="zh-CN">
              <a:latin typeface="+mn-ea"/>
              <a:ea typeface="+mn-ea"/>
            </a:endParaRPr>
          </a:p>
        </p:txBody>
      </p:sp>
      <p:sp>
        <p:nvSpPr>
          <p:cNvPr id="105369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线上线下品牌合作，实现优势互补和资源共享</a:t>
            </a:r>
            <a:endParaRPr altLang="en-US" dirty="0" sz="2400" lang="zh-CN">
              <a:latin typeface="+mn-ea"/>
              <a:ea typeface="+mn-ea"/>
            </a:endParaRPr>
          </a:p>
        </p:txBody>
      </p:sp>
      <p:sp>
        <p:nvSpPr>
          <p:cNvPr id="105369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线上销售占比逐年上升，成为主要销售渠道</a:t>
            </a:r>
            <a:endParaRPr altLang="en-US" dirty="0" sz="2400" lang="zh-CN">
              <a:latin typeface="+mn-ea"/>
              <a:ea typeface="+mn-ea"/>
            </a:endParaRPr>
          </a:p>
        </p:txBody>
      </p:sp>
      <p:sp>
        <p:nvSpPr>
          <p:cNvPr id="105369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线下实体店转型，融合线上功能，提供更多便捷服务</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3982" name="标题 1"/>
          <p:cNvSpPr>
            <a:spLocks noGrp="1"/>
          </p:cNvSpPr>
          <p:nvPr>
            <p:ph type="title" idx="2"/>
            <p:custDataLst>
              <p:tags r:id="rId1"/>
            </p:custDataLst>
          </p:nvPr>
        </p:nvSpPr>
        <p:spPr/>
        <p:txBody>
          <a:bodyPr/>
          <a:p>
            <a:r>
              <a:rPr altLang="en-US" lang="zh-CN"/>
              <a:t>其他家居用品市场投资机会分析</a:t>
            </a:r>
            <a:endParaRPr altLang="en-US" lang="zh-CN"/>
          </a:p>
        </p:txBody>
      </p:sp>
      <p:sp>
        <p:nvSpPr>
          <p:cNvPr id="105398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42" name="标题 2"/>
          <p:cNvSpPr>
            <a:spLocks noGrp="1"/>
          </p:cNvSpPr>
          <p:nvPr>
            <p:ph type="title" idx="44"/>
          </p:nvPr>
        </p:nvSpPr>
        <p:spPr/>
        <p:txBody>
          <a:bodyPr/>
          <a:p>
            <a:r>
              <a:rPr altLang="en-US" lang="zh-CN"/>
              <a:t>投资环境分析</a:t>
            </a:r>
            <a:endParaRPr altLang="en-US" lang="zh-CN"/>
          </a:p>
        </p:txBody>
      </p:sp>
      <p:sp>
        <p:nvSpPr>
          <p:cNvPr id="105444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44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44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45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45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45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45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45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46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市场竞争格局：主要竞争对手、市场份额、品牌影响力等</a:t>
            </a:r>
            <a:endParaRPr altLang="en-US" dirty="0" sz="2400" lang="zh-CN">
              <a:latin typeface="+mn-ea"/>
              <a:ea typeface="+mn-ea"/>
            </a:endParaRPr>
          </a:p>
        </p:txBody>
      </p:sp>
      <p:sp>
        <p:nvSpPr>
          <p:cNvPr id="105446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法律法规与政策：相关政策法规、税收优惠、知识产权保护等</a:t>
            </a:r>
            <a:endParaRPr altLang="en-US" dirty="0" sz="2400" lang="zh-CN">
              <a:latin typeface="+mn-ea"/>
              <a:ea typeface="+mn-ea"/>
            </a:endParaRPr>
          </a:p>
        </p:txBody>
      </p:sp>
      <p:sp>
        <p:nvSpPr>
          <p:cNvPr id="105446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宏观经济环境：经济增长、消费水平、政策支持等</a:t>
            </a:r>
            <a:endParaRPr altLang="en-US" dirty="0" sz="2400" lang="zh-CN">
              <a:latin typeface="+mn-ea"/>
              <a:ea typeface="+mn-ea"/>
            </a:endParaRPr>
          </a:p>
        </p:txBody>
      </p:sp>
      <p:sp>
        <p:nvSpPr>
          <p:cNvPr id="105446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行业发展趋势：技术进步、消费升级、环保要求等</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52" name="标题 2"/>
          <p:cNvSpPr>
            <a:spLocks noGrp="1"/>
          </p:cNvSpPr>
          <p:nvPr>
            <p:ph type="title" idx="44"/>
          </p:nvPr>
        </p:nvSpPr>
        <p:spPr/>
        <p:txBody>
          <a:bodyPr/>
          <a:p>
            <a:r>
              <a:rPr altLang="en-US" lang="zh-CN"/>
              <a:t>投资机会领域</a:t>
            </a:r>
            <a:endParaRPr altLang="en-US" lang="zh-CN"/>
          </a:p>
        </p:txBody>
      </p:sp>
      <p:sp>
        <p:nvSpPr>
          <p:cNvPr id="105475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5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475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智能家居：随着科技的发展，智能家居产品越来越受欢迎，投资机会广阔。</a:t>
            </a:r>
            <a:endParaRPr altLang="en-US" dirty="0" sz="2000" lang="zh-CN" spc="200">
              <a:solidFill>
                <a:schemeClr val="tx1">
                  <a:lumMod val="85000"/>
                  <a:lumOff val="15000"/>
                </a:schemeClr>
              </a:solidFill>
              <a:latin typeface="+mn-ea"/>
              <a:sym typeface="+mn-ea"/>
            </a:endParaRPr>
          </a:p>
        </p:txBody>
      </p:sp>
      <p:sp>
        <p:nvSpPr>
          <p:cNvPr id="105476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6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476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绿色家居：环保意识的提高，使得绿色家居用品市场需求增加，投资潜力大。</a:t>
            </a:r>
            <a:endParaRPr altLang="en-US" dirty="0" sz="2000" lang="zh-CN" spc="200">
              <a:solidFill>
                <a:schemeClr val="tx1">
                  <a:lumMod val="85000"/>
                  <a:lumOff val="15000"/>
                </a:schemeClr>
              </a:solidFill>
              <a:latin typeface="+mn-ea"/>
              <a:sym typeface="+mn-ea"/>
            </a:endParaRPr>
          </a:p>
        </p:txBody>
      </p:sp>
      <p:sp>
        <p:nvSpPr>
          <p:cNvPr id="105476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6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477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定制家居：个性化需求的增加，定制家居市场空间巨大，值得投资。</a:t>
            </a:r>
            <a:endParaRPr altLang="en-US" dirty="0" sz="2000" lang="zh-CN" spc="200">
              <a:solidFill>
                <a:schemeClr val="tx1">
                  <a:lumMod val="85000"/>
                  <a:lumOff val="15000"/>
                </a:schemeClr>
              </a:solidFill>
              <a:latin typeface="+mn-ea"/>
              <a:sym typeface="+mn-ea"/>
            </a:endParaRPr>
          </a:p>
        </p:txBody>
      </p:sp>
      <p:sp>
        <p:nvSpPr>
          <p:cNvPr id="105477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7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477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新材料家居：新材料的出现和应用，为家居用品带来了新的可能性和投资机会。</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62" name="标题 2"/>
          <p:cNvSpPr>
            <a:spLocks noGrp="1"/>
          </p:cNvSpPr>
          <p:nvPr>
            <p:ph type="title" idx="44"/>
          </p:nvPr>
        </p:nvSpPr>
        <p:spPr/>
        <p:txBody>
          <a:bodyPr/>
          <a:p>
            <a:r>
              <a:rPr altLang="en-US" lang="zh-CN"/>
              <a:t>投资风险与挑战</a:t>
            </a:r>
            <a:endParaRPr altLang="en-US" lang="zh-CN"/>
          </a:p>
        </p:txBody>
      </p:sp>
      <p:sp>
        <p:nvSpPr>
          <p:cNvPr id="10550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法律法规限制：家居用品行业受到相关法律法规的限制，需要企业遵守相关规定。</a:t>
            </a:r>
            <a:endParaRPr altLang="zh-CN" dirty="0" sz="1600" lang="en-US">
              <a:solidFill>
                <a:schemeClr val="dk1">
                  <a:lumMod val="80000"/>
                  <a:lumOff val="20000"/>
                </a:schemeClr>
              </a:solidFill>
              <a:latin typeface="+mn-ea"/>
              <a:sym typeface="+mn-ea"/>
            </a:endParaRPr>
          </a:p>
        </p:txBody>
      </p:sp>
      <p:sp>
        <p:nvSpPr>
          <p:cNvPr id="10550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市场竞争激烈：其他家居用品市场竞争激烈，新进入者需要面对众多竞争对手。</a:t>
            </a:r>
            <a:endParaRPr altLang="en-US" dirty="0" sz="1600" lang="zh-CN">
              <a:solidFill>
                <a:schemeClr val="dk1">
                  <a:lumMod val="80000"/>
                  <a:lumOff val="20000"/>
                </a:schemeClr>
              </a:solidFill>
              <a:latin typeface="+mn-ea"/>
              <a:sym typeface="+mn-ea"/>
            </a:endParaRPr>
          </a:p>
        </p:txBody>
      </p:sp>
      <p:sp>
        <p:nvSpPr>
          <p:cNvPr id="10550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消费者需求变化：消费者对家居用品的需求不断变化，需要企业不断更新产品和服务。</a:t>
            </a:r>
            <a:endParaRPr altLang="en-US" dirty="0" lang="zh-CN">
              <a:solidFill>
                <a:schemeClr val="dk1">
                  <a:lumMod val="80000"/>
                  <a:lumOff val="20000"/>
                </a:schemeClr>
              </a:solidFill>
              <a:latin typeface="+mn-ea"/>
              <a:sym typeface="+mn-ea"/>
            </a:endParaRPr>
          </a:p>
        </p:txBody>
      </p:sp>
      <p:sp>
        <p:nvSpPr>
          <p:cNvPr id="10550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供应链管理：其他家居用品企业的供应链管理需要加强，以确保产品质量和交货时间。</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80" name="标题 2"/>
          <p:cNvSpPr>
            <a:spLocks noGrp="1"/>
          </p:cNvSpPr>
          <p:nvPr>
            <p:ph type="title" idx="44"/>
          </p:nvPr>
        </p:nvSpPr>
        <p:spPr/>
        <p:txBody>
          <a:bodyPr/>
          <a:p>
            <a:r>
              <a:rPr altLang="en-US" lang="zh-CN"/>
              <a:t>投资策略与建议</a:t>
            </a:r>
            <a:endParaRPr altLang="en-US" lang="zh-CN"/>
          </a:p>
        </p:txBody>
      </p:sp>
      <p:sp>
        <p:nvSpPr>
          <p:cNvPr id="105538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538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38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关注市场趋势和消费者需求变化，选择具有潜力的投资领域。</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538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539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39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深入了解行业竞争对手，制定差异化竞争策略。</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539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539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注重产品质量和品牌形象，提升产品附加值。</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539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0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540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0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合理规划资金投入，控制风险，保持稳健的投资步伐。</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90" name="标题 1"/>
          <p:cNvSpPr>
            <a:spLocks noGrp="1"/>
          </p:cNvSpPr>
          <p:nvPr>
            <p:ph type="title" idx="2"/>
            <p:custDataLst>
              <p:tags r:id="rId1"/>
            </p:custDataLst>
          </p:nvPr>
        </p:nvSpPr>
        <p:spPr/>
        <p:txBody>
          <a:bodyPr/>
          <a:p>
            <a:r>
              <a:rPr altLang="en-US" lang="zh-CN"/>
              <a:t>2024年其他家居用品市场预测</a:t>
            </a:r>
            <a:endParaRPr altLang="en-US" lang="zh-CN"/>
          </a:p>
        </p:txBody>
      </p:sp>
      <p:sp>
        <p:nvSpPr>
          <p:cNvPr id="105569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50" name="标题 2"/>
          <p:cNvSpPr>
            <a:spLocks noGrp="1"/>
          </p:cNvSpPr>
          <p:nvPr>
            <p:ph type="title" idx="44"/>
          </p:nvPr>
        </p:nvSpPr>
        <p:spPr/>
        <p:txBody>
          <a:bodyPr/>
          <a:p>
            <a:r>
              <a:rPr altLang="en-US" lang="zh-CN"/>
              <a:t>市场发展趋势预测</a:t>
            </a:r>
            <a:endParaRPr altLang="en-US" lang="zh-CN"/>
          </a:p>
        </p:txBody>
      </p:sp>
      <p:sp>
        <p:nvSpPr>
          <p:cNvPr id="105615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5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615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智能化：家居用品将越来越智能化，满足消费者对便捷、舒适的需求。</a:t>
            </a:r>
            <a:endParaRPr altLang="en-US" dirty="0" sz="2000" lang="zh-CN" spc="200">
              <a:solidFill>
                <a:schemeClr val="tx1">
                  <a:lumMod val="85000"/>
                  <a:lumOff val="15000"/>
                </a:schemeClr>
              </a:solidFill>
              <a:latin typeface="+mn-ea"/>
              <a:sym typeface="+mn-ea"/>
            </a:endParaRPr>
          </a:p>
        </p:txBody>
      </p:sp>
      <p:sp>
        <p:nvSpPr>
          <p:cNvPr id="105615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6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16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绿色环保：随着环保意识的提高，绿色、低碳的家居用品将更受欢迎。</a:t>
            </a:r>
            <a:endParaRPr altLang="en-US" dirty="0" sz="2000" lang="zh-CN" spc="200">
              <a:solidFill>
                <a:schemeClr val="tx1">
                  <a:lumMod val="85000"/>
                  <a:lumOff val="15000"/>
                </a:schemeClr>
              </a:solidFill>
              <a:latin typeface="+mn-ea"/>
              <a:sym typeface="+mn-ea"/>
            </a:endParaRPr>
          </a:p>
        </p:txBody>
      </p:sp>
      <p:sp>
        <p:nvSpPr>
          <p:cNvPr id="105616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6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16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个性化：消费者对家居用品的个性化需求增加，定制化产品将有更大的市场空间。</a:t>
            </a:r>
            <a:endParaRPr altLang="en-US" dirty="0" sz="2000" lang="zh-CN" spc="200">
              <a:solidFill>
                <a:schemeClr val="tx1">
                  <a:lumMod val="85000"/>
                  <a:lumOff val="15000"/>
                </a:schemeClr>
              </a:solidFill>
              <a:latin typeface="+mn-ea"/>
              <a:sym typeface="+mn-ea"/>
            </a:endParaRPr>
          </a:p>
        </p:txBody>
      </p:sp>
      <p:sp>
        <p:nvSpPr>
          <p:cNvPr id="105617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7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17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线上线下融合：线上线下的销售渠道将进一步融合，为消费者提供更便捷的购物体验。</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60" name="标题 2"/>
          <p:cNvSpPr>
            <a:spLocks noGrp="1"/>
          </p:cNvSpPr>
          <p:nvPr>
            <p:ph type="title" idx="44"/>
          </p:nvPr>
        </p:nvSpPr>
        <p:spPr/>
        <p:txBody>
          <a:bodyPr/>
          <a:p>
            <a:r>
              <a:rPr altLang="en-US" lang="zh-CN"/>
              <a:t>市场规模预测</a:t>
            </a:r>
            <a:endParaRPr altLang="en-US" lang="zh-CN"/>
          </a:p>
        </p:txBody>
      </p:sp>
      <p:sp>
        <p:nvSpPr>
          <p:cNvPr id="105646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2024年其他家居用品市场规模将达到XX亿元人民币，同比增长XX%。</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64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家居装饰用品市场将继续保持稳定增长，其中个性化、定制化产品将更受欢迎。</a:t>
            </a:r>
            <a:endParaRPr dirty="0" sz="2000" err="1">
              <a:solidFill>
                <a:schemeClr val="tx1">
                  <a:lumMod val="75000"/>
                  <a:lumOff val="25000"/>
                </a:schemeClr>
              </a:solidFill>
              <a:latin typeface="+mn-ea"/>
              <a:ea typeface="+mn-ea"/>
              <a:cs typeface="+mn-ea"/>
              <a:sym typeface="+mn-lt"/>
            </a:endParaRPr>
          </a:p>
        </p:txBody>
      </p:sp>
      <p:sp>
        <p:nvSpPr>
          <p:cNvPr id="105648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8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8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648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9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9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9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9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家居收纳用品市场将不断扩大，特别是线上销售渠道将进一步占据市场份额。</a:t>
            </a:r>
            <a:endParaRPr dirty="0" sz="2000" err="1">
              <a:solidFill>
                <a:schemeClr val="tx1">
                  <a:lumMod val="75000"/>
                  <a:lumOff val="25000"/>
                </a:schemeClr>
              </a:solidFill>
              <a:latin typeface="+mn-ea"/>
              <a:ea typeface="+mn-ea"/>
              <a:cs typeface="+mn-ea"/>
              <a:sym typeface="+mn-lt"/>
            </a:endParaRPr>
          </a:p>
        </p:txBody>
      </p:sp>
      <p:sp>
        <p:nvSpPr>
          <p:cNvPr id="10565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随着消费者对家居生活品质要求的提高，智能家居用品市场将迎来爆发式增长。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86" name="标题 2"/>
          <p:cNvSpPr>
            <a:spLocks noGrp="1"/>
          </p:cNvSpPr>
          <p:nvPr>
            <p:ph type="title" idx="44"/>
          </p:nvPr>
        </p:nvSpPr>
        <p:spPr/>
        <p:txBody>
          <a:bodyPr/>
          <a:p>
            <a:r>
              <a:rPr altLang="en-US" lang="zh-CN"/>
              <a:t>竞争格局预测</a:t>
            </a:r>
            <a:endParaRPr altLang="en-US" lang="zh-CN"/>
          </a:p>
        </p:txBody>
      </p:sp>
      <p:sp>
        <p:nvSpPr>
          <p:cNvPr id="105678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9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9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9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价格竞争：预测未来价格战的可能性及影响</a:t>
            </a:r>
            <a:endParaRPr altLang="zh-CN" dirty="0" lang="en-US">
              <a:solidFill>
                <a:schemeClr val="dk1">
                  <a:lumMod val="80000"/>
                  <a:lumOff val="20000"/>
                </a:schemeClr>
              </a:solidFill>
              <a:latin typeface="+mn-ea"/>
              <a:sym typeface="+mn-ea"/>
            </a:endParaRPr>
          </a:p>
        </p:txBody>
      </p:sp>
      <p:sp>
        <p:nvSpPr>
          <p:cNvPr id="105679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9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0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0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品牌竞争格局：分析各大品牌的市场份额和竞争优势</a:t>
            </a:r>
            <a:endParaRPr altLang="en-US" dirty="0" lang="zh-CN">
              <a:solidFill>
                <a:schemeClr val="dk1">
                  <a:lumMod val="80000"/>
                  <a:lumOff val="20000"/>
                </a:schemeClr>
              </a:solidFill>
              <a:latin typeface="+mn-ea"/>
              <a:sym typeface="+mn-ea"/>
            </a:endParaRPr>
          </a:p>
        </p:txBody>
      </p:sp>
      <p:sp>
        <p:nvSpPr>
          <p:cNvPr id="105680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0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0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1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产品差异化：各品牌如何通过产品差异化来吸引消费者</a:t>
            </a:r>
            <a:endParaRPr altLang="en-US" dirty="0" lang="zh-CN">
              <a:solidFill>
                <a:schemeClr val="dk1">
                  <a:lumMod val="80000"/>
                  <a:lumOff val="20000"/>
                </a:schemeClr>
              </a:solidFill>
              <a:latin typeface="+mn-ea"/>
              <a:sym typeface="+mn-ea"/>
            </a:endParaRPr>
          </a:p>
        </p:txBody>
      </p:sp>
      <p:sp>
        <p:nvSpPr>
          <p:cNvPr id="105681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1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1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81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新进入者威胁：分析潜在竞争对手的威胁及进入壁垒</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04" name="标题 2"/>
          <p:cNvSpPr>
            <a:spLocks noGrp="1"/>
          </p:cNvSpPr>
          <p:nvPr>
            <p:ph type="title" idx="44"/>
          </p:nvPr>
        </p:nvSpPr>
        <p:spPr/>
        <p:txBody>
          <a:bodyPr/>
          <a:p>
            <a:r>
              <a:rPr altLang="en-US" lang="zh-CN"/>
              <a:t>消费者需求预测</a:t>
            </a:r>
            <a:endParaRPr altLang="en-US" lang="zh-CN"/>
          </a:p>
        </p:txBody>
      </p:sp>
      <p:sp>
        <p:nvSpPr>
          <p:cNvPr id="105710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0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1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消费者对其他家居用品的需求将不断增长，尤其在智能家居和绿色环保家居用品方面。</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1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1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16" name="TextBox 2"/>
          <p:cNvSpPr txBox="1"/>
          <p:nvPr>
            <p:custDataLst>
              <p:tags r:id="rId6"/>
            </p:custDataLst>
          </p:nvPr>
        </p:nvSpPr>
        <p:spPr>
          <a:xfrm>
            <a:off x="3561327" y="313750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随着生活品质的提高，消费者对家居用品的品质和设计要求越来越高，对个性化、定制化的需求也越来越强烈。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1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2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2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消费者对家居用品的智能化和便捷性要求越来越高，未来将更加注重产品的科技含量和智能化水平。</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2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2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2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消费者对家居用品的安全性和环保性要求越来越高，未来将更加注重产品的安全性能和环保性能。</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14" name="标题 1"/>
          <p:cNvSpPr>
            <a:spLocks noGrp="1"/>
          </p:cNvSpPr>
          <p:nvPr>
            <p:ph type="title" idx="2"/>
            <p:custDataLst>
              <p:tags r:id="rId1"/>
            </p:custDataLst>
          </p:nvPr>
        </p:nvSpPr>
        <p:spPr/>
        <p:txBody>
          <a:bodyPr/>
          <a:p>
            <a:r>
              <a:rPr altLang="en-US" lang="zh-CN"/>
              <a:t>其他家居用品市场发展建议</a:t>
            </a:r>
            <a:endParaRPr altLang="en-US" lang="zh-CN"/>
          </a:p>
        </p:txBody>
      </p:sp>
      <p:sp>
        <p:nvSpPr>
          <p:cNvPr id="1057416"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74" name="标题 2"/>
          <p:cNvSpPr>
            <a:spLocks noGrp="1"/>
          </p:cNvSpPr>
          <p:nvPr>
            <p:ph type="title" idx="44"/>
          </p:nvPr>
        </p:nvSpPr>
        <p:spPr/>
        <p:txBody>
          <a:bodyPr/>
          <a:p>
            <a:r>
              <a:rPr altLang="en-US" lang="zh-CN"/>
              <a:t>企业发展战略建议</a:t>
            </a:r>
            <a:endParaRPr altLang="en-US" lang="zh-CN"/>
          </a:p>
        </p:txBody>
      </p:sp>
      <p:sp>
        <p:nvSpPr>
          <p:cNvPr id="105787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7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8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8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8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88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8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9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89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89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9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89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90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90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90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90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90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91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91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创新驱动：加大研发投入，推出具有竞争力的新品</a:t>
            </a:r>
            <a:endParaRPr altLang="en-US" dirty="0" sz="1200" lang="zh-CN" spc="150">
              <a:solidFill>
                <a:schemeClr val="tx1">
                  <a:lumMod val="65000"/>
                  <a:lumOff val="35000"/>
                </a:schemeClr>
              </a:solidFill>
              <a:latin typeface="+mn-ea"/>
              <a:sym typeface="+mn-ea"/>
            </a:endParaRPr>
          </a:p>
        </p:txBody>
      </p:sp>
      <p:sp>
        <p:nvSpPr>
          <p:cNvPr id="105791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合作共赢：寻求与同行业或跨行业企业的战略合作机会</a:t>
            </a:r>
            <a:endParaRPr altLang="en-US" dirty="0" sz="1200" lang="zh-CN" spc="150">
              <a:solidFill>
                <a:schemeClr val="tx1">
                  <a:lumMod val="65000"/>
                  <a:lumOff val="35000"/>
                </a:schemeClr>
              </a:solidFill>
              <a:latin typeface="+mn-ea"/>
              <a:sym typeface="+mn-ea"/>
            </a:endParaRPr>
          </a:p>
        </p:txBody>
      </p:sp>
      <p:sp>
        <p:nvSpPr>
          <p:cNvPr id="105791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渠道拓展：线上线下多渠道布局，提高市场覆盖率</a:t>
            </a:r>
            <a:endParaRPr altLang="en-US" dirty="0" sz="1200" lang="zh-CN" spc="150">
              <a:solidFill>
                <a:schemeClr val="tx1">
                  <a:lumMod val="65000"/>
                  <a:lumOff val="35000"/>
                </a:schemeClr>
              </a:solidFill>
              <a:latin typeface="+mn-ea"/>
              <a:sym typeface="+mn-ea"/>
            </a:endParaRPr>
          </a:p>
        </p:txBody>
      </p:sp>
      <p:sp>
        <p:nvSpPr>
          <p:cNvPr id="105791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品牌建设：提升品牌知名度和美誉度，塑造良好品牌形象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204" name="标题 2"/>
          <p:cNvSpPr>
            <a:spLocks noGrp="1"/>
          </p:cNvSpPr>
          <p:nvPr>
            <p:ph type="title" idx="44"/>
          </p:nvPr>
        </p:nvSpPr>
        <p:spPr/>
        <p:txBody>
          <a:bodyPr/>
          <a:p>
            <a:r>
              <a:rPr altLang="en-US" lang="zh-CN"/>
              <a:t>产品创新建议</a:t>
            </a:r>
            <a:endParaRPr altLang="en-US" lang="zh-CN"/>
          </a:p>
        </p:txBody>
      </p:sp>
      <p:sp>
        <p:nvSpPr>
          <p:cNvPr id="105820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0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21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针对不同消费群体设计差异化产品</a:t>
            </a:r>
            <a:endParaRPr altLang="en-US" dirty="0" sz="2000" lang="zh-CN" spc="150">
              <a:solidFill>
                <a:schemeClr val="tx1">
                  <a:lumMod val="85000"/>
                  <a:lumOff val="15000"/>
                </a:schemeClr>
              </a:solidFill>
              <a:latin typeface="+mn-ea"/>
              <a:sym typeface="+mn-ea"/>
            </a:endParaRPr>
          </a:p>
        </p:txBody>
      </p:sp>
      <p:sp>
        <p:nvSpPr>
          <p:cNvPr id="105821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1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1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结合科技元素提升产品功能和体验</a:t>
            </a:r>
            <a:endParaRPr altLang="en-US" dirty="0" sz="2000" lang="zh-CN" spc="150">
              <a:solidFill>
                <a:schemeClr val="tx1">
                  <a:lumMod val="85000"/>
                  <a:lumOff val="15000"/>
                </a:schemeClr>
              </a:solidFill>
              <a:latin typeface="+mn-ea"/>
              <a:sym typeface="+mn-ea"/>
            </a:endParaRPr>
          </a:p>
        </p:txBody>
      </p:sp>
      <p:sp>
        <p:nvSpPr>
          <p:cNvPr id="105821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2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2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注重环保和可持续发展，推出绿色家居用品</a:t>
            </a:r>
            <a:endParaRPr altLang="en-US" dirty="0" sz="2000" lang="zh-CN" spc="150">
              <a:solidFill>
                <a:schemeClr val="tx1">
                  <a:lumMod val="85000"/>
                  <a:lumOff val="15000"/>
                </a:schemeClr>
              </a:solidFill>
              <a:latin typeface="+mn-ea"/>
              <a:sym typeface="+mn-ea"/>
            </a:endParaRPr>
          </a:p>
        </p:txBody>
      </p:sp>
      <p:sp>
        <p:nvSpPr>
          <p:cNvPr id="105822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2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22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加强品牌建设，提升产品附加值和竞争力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14" name="标题 2"/>
          <p:cNvSpPr>
            <a:spLocks noGrp="1"/>
          </p:cNvSpPr>
          <p:nvPr>
            <p:ph type="title" idx="44"/>
          </p:nvPr>
        </p:nvSpPr>
        <p:spPr/>
        <p:txBody>
          <a:bodyPr/>
          <a:p>
            <a:r>
              <a:rPr altLang="en-US" lang="zh-CN"/>
              <a:t>市场拓展建议</a:t>
            </a:r>
            <a:endParaRPr altLang="en-US" lang="zh-CN"/>
          </a:p>
        </p:txBody>
      </p:sp>
      <p:sp>
        <p:nvSpPr>
          <p:cNvPr id="105851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创新设计：鼓励企业加大研发投入，推出更多符合消费者需求的家居用品。</a:t>
            </a:r>
            <a:endParaRPr altLang="en-US" dirty="0" sz="1200" lang="zh-CN" spc="150">
              <a:solidFill>
                <a:schemeClr val="tx1">
                  <a:lumMod val="85000"/>
                  <a:lumOff val="15000"/>
                </a:schemeClr>
              </a:solidFill>
              <a:latin typeface="+mn-ea"/>
              <a:sym typeface="+mn-ea"/>
            </a:endParaRPr>
          </a:p>
        </p:txBody>
      </p:sp>
      <p:sp>
        <p:nvSpPr>
          <p:cNvPr id="105851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2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2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品牌建设：提高品牌知名度和美誉度，通过品牌营销提升市场份额。</a:t>
            </a:r>
            <a:endParaRPr altLang="en-US" dirty="0" sz="1200" lang="zh-CN" spc="150">
              <a:solidFill>
                <a:schemeClr val="tx1">
                  <a:lumMod val="85000"/>
                  <a:lumOff val="15000"/>
                </a:schemeClr>
              </a:solidFill>
              <a:latin typeface="+mn-ea"/>
              <a:sym typeface="+mn-ea"/>
            </a:endParaRPr>
          </a:p>
        </p:txBody>
      </p:sp>
      <p:sp>
        <p:nvSpPr>
          <p:cNvPr id="105852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2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2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渠道拓展：利用线上和线下渠道，扩大销售网络，提高市场覆盖率。</a:t>
            </a:r>
            <a:endParaRPr altLang="en-US" dirty="0" sz="1200" lang="zh-CN" spc="150">
              <a:solidFill>
                <a:schemeClr val="tx1">
                  <a:lumMod val="85000"/>
                  <a:lumOff val="15000"/>
                </a:schemeClr>
              </a:solidFill>
              <a:latin typeface="+mn-ea"/>
              <a:sym typeface="+mn-ea"/>
            </a:endParaRPr>
          </a:p>
        </p:txBody>
      </p:sp>
      <p:sp>
        <p:nvSpPr>
          <p:cNvPr id="105853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3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3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合作共赢：加强产业链上下游合作，共同开发新产品，拓展市场空间。</a:t>
            </a:r>
            <a:endParaRPr altLang="en-US" dirty="0" sz="1200" lang="zh-CN" spc="150">
              <a:solidFill>
                <a:schemeClr val="tx1">
                  <a:lumMod val="85000"/>
                  <a:lumOff val="15000"/>
                </a:schemeClr>
              </a:solidFill>
              <a:latin typeface="+mn-ea"/>
              <a:sym typeface="+mn-ea"/>
            </a:endParaRPr>
          </a:p>
        </p:txBody>
      </p:sp>
      <p:sp>
        <p:nvSpPr>
          <p:cNvPr id="105853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53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824" name="标题 2"/>
          <p:cNvSpPr>
            <a:spLocks noGrp="1"/>
          </p:cNvSpPr>
          <p:nvPr>
            <p:ph type="title" idx="44"/>
          </p:nvPr>
        </p:nvSpPr>
        <p:spPr/>
        <p:txBody>
          <a:bodyPr/>
          <a:p>
            <a:r>
              <a:rPr altLang="en-US" lang="zh-CN"/>
              <a:t>品牌建设建议</a:t>
            </a:r>
            <a:endParaRPr altLang="en-US" lang="zh-CN"/>
          </a:p>
        </p:txBody>
      </p:sp>
      <p:sp>
        <p:nvSpPr>
          <p:cNvPr id="10588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建立品牌形象：注重品牌形象的设计和塑造，提升品牌知名度和美誉度。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8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创新品牌传播：利用多元化的传播渠道，如社交媒体、广告等，提高品牌曝光率和影响力。</a:t>
            </a:r>
            <a:endParaRPr dirty="0" sz="2000" err="1">
              <a:solidFill>
                <a:schemeClr val="tx1">
                  <a:lumMod val="75000"/>
                  <a:lumOff val="25000"/>
                </a:schemeClr>
              </a:solidFill>
              <a:latin typeface="+mn-ea"/>
              <a:ea typeface="+mn-ea"/>
              <a:cs typeface="+mn-ea"/>
              <a:sym typeface="+mn-lt"/>
            </a:endParaRPr>
          </a:p>
        </p:txBody>
      </p:sp>
      <p:sp>
        <p:nvSpPr>
          <p:cNvPr id="10588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88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提升品牌价值：注重产品质量和服务，提高品牌附加值，增强品牌竞争力。</a:t>
            </a:r>
            <a:endParaRPr dirty="0" sz="2000" err="1">
              <a:solidFill>
                <a:schemeClr val="tx1">
                  <a:lumMod val="75000"/>
                  <a:lumOff val="25000"/>
                </a:schemeClr>
              </a:solidFill>
              <a:latin typeface="+mn-ea"/>
              <a:ea typeface="+mn-ea"/>
              <a:cs typeface="+mn-ea"/>
              <a:sym typeface="+mn-lt"/>
            </a:endParaRPr>
          </a:p>
        </p:txBody>
      </p:sp>
      <p:sp>
        <p:nvSpPr>
          <p:cNvPr id="1058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强化品牌定位：明确品牌定位，针对目标消费群体，提升品牌忠诚度和认可度。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50"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152"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8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8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6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91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7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8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5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56.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2024-01-03T14:59:47Z</dcterms:created>
  <dcterms:modified xsi:type="dcterms:W3CDTF">2024-01-03T14:59:47Z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0d7a9ade1e4248769bd21a9cbad71f0b_21</vt:lpwstr>
  </property>
</Properties>
</file>