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957" r:id="rId1"/>
    <p:sldMasterId id="2147487994" r:id="rId2"/>
  </p:sldMasterIdLst>
  <p:notesMasterIdLst>
    <p:notesMasterId r:id="rId3"/>
  </p:notesMasterIdLst>
  <p:sldIdLst>
    <p:sldId id="2159" r:id="rId4"/>
    <p:sldId id="2164" r:id="rId5"/>
    <p:sldId id="2169" r:id="rId6"/>
    <p:sldId id="2173" r:id="rId7"/>
    <p:sldId id="2176" r:id="rId8"/>
    <p:sldId id="2179" r:id="rId9"/>
    <p:sldId id="2182" r:id="rId10"/>
    <p:sldId id="2186" r:id="rId11"/>
    <p:sldId id="2190" r:id="rId12"/>
    <p:sldId id="2193" r:id="rId13"/>
    <p:sldId id="2196" r:id="rId14"/>
    <p:sldId id="2199" r:id="rId15"/>
    <p:sldId id="2203" r:id="rId16"/>
    <p:sldId id="2207" r:id="rId17"/>
    <p:sldId id="2210" r:id="rId18"/>
    <p:sldId id="2213" r:id="rId19"/>
    <p:sldId id="2216" r:id="rId20"/>
    <p:sldId id="2220" r:id="rId21"/>
    <p:sldId id="2224" r:id="rId22"/>
    <p:sldId id="2227" r:id="rId23"/>
    <p:sldId id="2230" r:id="rId24"/>
    <p:sldId id="2233" r:id="rId25"/>
    <p:sldId id="2237"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9" name="幻灯片图像占位符 1"/>
          <p:cNvSpPr>
            <a:spLocks noChangeAspect="1" noRot="1" noGrp="1"/>
          </p:cNvSpPr>
          <p:nvPr>
            <p:ph type="sldImg"/>
          </p:nvPr>
        </p:nvSpPr>
        <p:spPr/>
      </p:sp>
      <p:sp>
        <p:nvSpPr>
          <p:cNvPr id="1048611" name="备注占位符 2"/>
          <p:cNvSpPr>
            <a:spLocks noGrp="1"/>
          </p:cNvSpPr>
          <p:nvPr>
            <p:ph type="body" idx="1"/>
          </p:nvPr>
        </p:nvSpPr>
        <p:spPr/>
        <p:txBody>
          <a:bodyPr/>
          <a:p>
            <a:endParaRPr altLang="en-US" dirty="0" lang="zh-CN"/>
          </a:p>
        </p:txBody>
      </p:sp>
      <p:sp>
        <p:nvSpPr>
          <p:cNvPr id="104861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958" r:id="rId1"/>
    <p:sldLayoutId id="2147487959" r:id="rId2"/>
    <p:sldLayoutId id="2147487960" r:id="rId3"/>
    <p:sldLayoutId id="2147487961" r:id="rId4"/>
    <p:sldLayoutId id="2147487962" r:id="rId5"/>
    <p:sldLayoutId id="2147487963" r:id="rId6"/>
    <p:sldLayoutId id="2147487964" r:id="rId7"/>
    <p:sldLayoutId id="2147487965" r:id="rId8"/>
    <p:sldLayoutId id="2147487966" r:id="rId9"/>
    <p:sldLayoutId id="2147487967" r:id="rId10"/>
    <p:sldLayoutId id="214748796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7995" r:id="rId1"/>
    <p:sldLayoutId id="2147487996" r:id="rId2"/>
    <p:sldLayoutId id="2147487997" r:id="rId3"/>
    <p:sldLayoutId id="2147487998" r:id="rId4"/>
    <p:sldLayoutId id="2147487999" r:id="rId5"/>
    <p:sldLayoutId id="2147488000" r:id="rId6"/>
    <p:sldLayoutId id="2147488001" r:id="rId7"/>
    <p:sldLayoutId id="2147488002" r:id="rId8"/>
    <p:sldLayoutId id="2147488003" r:id="rId9"/>
    <p:sldLayoutId id="2147488004" r:id="rId10"/>
    <p:sldLayoutId id="2147488005"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slideLayout" Target="../slideLayouts/slideLayout14.xml"/><Relationship Id="rId1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5.xml"/><Relationship Id="rId2" Type="http://schemas.openxmlformats.org/officeDocument/2006/relationships/tags" Target="../tags/tag116.xml"/><Relationship Id="rId3" Type="http://schemas.openxmlformats.org/officeDocument/2006/relationships/tags" Target="../tags/tag117.xml"/><Relationship Id="rId4" Type="http://schemas.openxmlformats.org/officeDocument/2006/relationships/tags" Target="../tags/tag118.xml"/><Relationship Id="rId5" Type="http://schemas.openxmlformats.org/officeDocument/2006/relationships/tags" Target="../tags/tag119.xml"/><Relationship Id="rId6" Type="http://schemas.openxmlformats.org/officeDocument/2006/relationships/tags" Target="../tags/tag120.xml"/><Relationship Id="rId7" Type="http://schemas.openxmlformats.org/officeDocument/2006/relationships/tags" Target="../tags/tag121.xml"/><Relationship Id="rId8" Type="http://schemas.openxmlformats.org/officeDocument/2006/relationships/tags" Target="../tags/tag122.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tags" Target="../tags/tag135.xml"/><Relationship Id="rId14" Type="http://schemas.openxmlformats.org/officeDocument/2006/relationships/tags" Target="../tags/tag136.xml"/><Relationship Id="rId15" Type="http://schemas.openxmlformats.org/officeDocument/2006/relationships/tags" Target="../tags/tag137.xml"/><Relationship Id="rId16" Type="http://schemas.openxmlformats.org/officeDocument/2006/relationships/tags" Target="../tags/tag138.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tags" Target="../tags/tag151.xml"/><Relationship Id="rId14" Type="http://schemas.openxmlformats.org/officeDocument/2006/relationships/tags" Target="../tags/tag152.xml"/><Relationship Id="rId15" Type="http://schemas.openxmlformats.org/officeDocument/2006/relationships/tags" Target="../tags/tag153.xml"/><Relationship Id="rId16" Type="http://schemas.openxmlformats.org/officeDocument/2006/relationships/tags" Target="../tags/tag154.xml"/><Relationship Id="rId17" Type="http://schemas.openxmlformats.org/officeDocument/2006/relationships/tags" Target="../tags/tag155.xml"/><Relationship Id="rId18" Type="http://schemas.openxmlformats.org/officeDocument/2006/relationships/tags" Target="../tags/tag156.xml"/><Relationship Id="rId19" Type="http://schemas.openxmlformats.org/officeDocument/2006/relationships/tags" Target="../tags/tag157.xml"/><Relationship Id="rId20" Type="http://schemas.openxmlformats.org/officeDocument/2006/relationships/tags" Target="../tags/tag158.xml"/><Relationship Id="rId21" Type="http://schemas.openxmlformats.org/officeDocument/2006/relationships/tags" Target="../tags/tag159.xml"/><Relationship Id="rId22" Type="http://schemas.openxmlformats.org/officeDocument/2006/relationships/tags" Target="../tags/tag160.xml"/><Relationship Id="rId23" Type="http://schemas.openxmlformats.org/officeDocument/2006/relationships/tags" Target="../tags/tag161.xml"/><Relationship Id="rId24" Type="http://schemas.openxmlformats.org/officeDocument/2006/relationships/tags" Target="../tags/tag162.xml"/><Relationship Id="rId25" Type="http://schemas.openxmlformats.org/officeDocument/2006/relationships/tags" Target="../tags/tag163.xml"/><Relationship Id="rId26" Type="http://schemas.openxmlformats.org/officeDocument/2006/relationships/tags" Target="../tags/tag164.xml"/><Relationship Id="rId27" Type="http://schemas.openxmlformats.org/officeDocument/2006/relationships/tags" Target="../tags/tag165.xml"/><Relationship Id="rId28" Type="http://schemas.openxmlformats.org/officeDocument/2006/relationships/tags" Target="../tags/tag166.xml"/><Relationship Id="rId29" Type="http://schemas.openxmlformats.org/officeDocument/2006/relationships/tags" Target="../tags/tag167.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tags" Target="../tags/tag246.xml"/><Relationship Id="rId14" Type="http://schemas.openxmlformats.org/officeDocument/2006/relationships/tags" Target="../tags/tag247.xml"/><Relationship Id="rId15" Type="http://schemas.openxmlformats.org/officeDocument/2006/relationships/tags" Target="../tags/tag248.xml"/><Relationship Id="rId16" Type="http://schemas.openxmlformats.org/officeDocument/2006/relationships/tags" Target="../tags/tag249.xml"/><Relationship Id="rId17" Type="http://schemas.openxmlformats.org/officeDocument/2006/relationships/tags" Target="../tags/tag250.xml"/><Relationship Id="rId18" Type="http://schemas.openxmlformats.org/officeDocument/2006/relationships/tags" Target="../tags/tag251.xml"/><Relationship Id="rId19" Type="http://schemas.openxmlformats.org/officeDocument/2006/relationships/tags" Target="../tags/tag252.xml"/><Relationship Id="rId20" Type="http://schemas.openxmlformats.org/officeDocument/2006/relationships/tags" Target="../tags/tag253.xml"/><Relationship Id="rId21" Type="http://schemas.openxmlformats.org/officeDocument/2006/relationships/tags" Target="../tags/tag254.xml"/><Relationship Id="rId22" Type="http://schemas.openxmlformats.org/officeDocument/2006/relationships/tags" Target="../tags/tag255.xml"/><Relationship Id="rId23" Type="http://schemas.openxmlformats.org/officeDocument/2006/relationships/tags" Target="../tags/tag256.xml"/><Relationship Id="rId24" Type="http://schemas.openxmlformats.org/officeDocument/2006/relationships/tags" Target="../tags/tag257.xml"/><Relationship Id="rId25" Type="http://schemas.openxmlformats.org/officeDocument/2006/relationships/tags" Target="../tags/tag258.xml"/><Relationship Id="rId26" Type="http://schemas.openxmlformats.org/officeDocument/2006/relationships/tags" Target="../tags/tag259.xml"/><Relationship Id="rId27" Type="http://schemas.openxmlformats.org/officeDocument/2006/relationships/tags" Target="../tags/tag260.xml"/><Relationship Id="rId28" Type="http://schemas.openxmlformats.org/officeDocument/2006/relationships/tags" Target="../tags/tag261.xml"/><Relationship Id="rId29" Type="http://schemas.openxmlformats.org/officeDocument/2006/relationships/tags" Target="../tags/tag262.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slideLayout" Target="../slideLayouts/slideLayout22.xml"/><Relationship Id="rId5"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p>
            <a:r>
              <a:rPr altLang="en-US" dirty="0" lang="zh-CN"/>
              <a:t>2024初中教育中的游戏化评价</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dirty="0" lang="zh-CN"/>
              <a:t>目录</a:t>
            </a:r>
            <a:endParaRPr altLang="en-US" dirty="0" lang="zh-CN"/>
          </a:p>
        </p:txBody>
      </p:sp>
      <p:sp>
        <p:nvSpPr>
          <p:cNvPr id="1048820" name="序号"/>
          <p:cNvSpPr txBox="1"/>
          <p:nvPr>
            <p:custDataLst>
              <p:tags r:id="rId2"/>
            </p:custDataLst>
          </p:nvPr>
        </p:nvSpPr>
        <p:spPr>
          <a:xfrm>
            <a:off x="3240272" y="2070708"/>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170680" y="1742440"/>
            <a:ext cx="2904490" cy="134302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游戏化评价的概念和背景</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432447" y="2070708"/>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362950" y="1821180"/>
            <a:ext cx="2904490" cy="134302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游戏化评价的设计与实施</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240272" y="3802768"/>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170680" y="3474085"/>
            <a:ext cx="2904490" cy="134302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游戏化评价的效果和影响</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432447" y="3802768"/>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362950" y="3474085"/>
            <a:ext cx="2904490" cy="134302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游戏化评价的未来展望和研究方向</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0"/>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4" name="标题 1"/>
          <p:cNvSpPr>
            <a:spLocks noGrp="1"/>
          </p:cNvSpPr>
          <p:nvPr>
            <p:ph type="title" idx="5"/>
            <p:custDataLst>
              <p:tags r:id="rId1"/>
            </p:custDataLst>
          </p:nvPr>
        </p:nvSpPr>
        <p:spPr/>
        <p:txBody>
          <a:bodyPr/>
          <a:p>
            <a:r>
              <a:rPr altLang="en-US" dirty="0" lang="zh-CN"/>
              <a:t>游戏化评价的概念和背景</a:t>
            </a:r>
            <a:endParaRPr altLang="en-US" dirty="0" lang="zh-CN"/>
          </a:p>
        </p:txBody>
      </p:sp>
      <p:sp>
        <p:nvSpPr>
          <p:cNvPr id="1048866"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2" name="标题 2"/>
          <p:cNvSpPr>
            <a:spLocks noGrp="1"/>
          </p:cNvSpPr>
          <p:nvPr>
            <p:ph type="title" idx="2"/>
          </p:nvPr>
        </p:nvSpPr>
        <p:spPr/>
        <p:txBody>
          <a:bodyPr/>
          <a:p>
            <a:r>
              <a:rPr altLang="en-US" lang="zh-CN"/>
              <a:t>游戏化评价的定义</a:t>
            </a:r>
            <a:endParaRPr altLang="en-US" lang="zh-CN"/>
          </a:p>
        </p:txBody>
      </p:sp>
      <p:sp>
        <p:nvSpPr>
          <p:cNvPr id="1048914"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16"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18"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20"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22"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通过游戏化评价，可以激发学生的学习兴趣和动力，提高评价的趣味性和互动性</a:t>
            </a:r>
            <a:endParaRPr altLang="en-US" sz="1400" lang="zh-CN" spc="150">
              <a:solidFill>
                <a:schemeClr val="tx1"/>
              </a:solidFill>
              <a:effectLst/>
              <a:latin typeface="+mn-ea"/>
              <a:sym typeface="+mn-ea"/>
            </a:endParaRPr>
          </a:p>
        </p:txBody>
      </p:sp>
      <p:sp>
        <p:nvSpPr>
          <p:cNvPr id="1048924"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游戏化评价是一种将游戏元素和机制融入到教育评价中的方法</a:t>
            </a:r>
            <a:endParaRPr altLang="en-US" dirty="0" sz="1400" lang="zh-CN" spc="150">
              <a:solidFill>
                <a:schemeClr val="tx1"/>
              </a:solidFill>
              <a:effectLst/>
              <a:latin typeface="+mn-ea"/>
              <a:sym typeface="+mn-ea"/>
            </a:endParaRPr>
          </a:p>
        </p:txBody>
      </p:sp>
      <p:sp>
        <p:nvSpPr>
          <p:cNvPr id="1048926"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游戏化评价能够更好地反映学生的实际能力和表现，为教师提供更加全面和准确的学生评价结果</a:t>
            </a:r>
            <a:endParaRPr altLang="en-US" sz="1400" lang="zh-CN" spc="150">
              <a:solidFill>
                <a:schemeClr val="tx1"/>
              </a:solidFill>
              <a:effectLst/>
              <a:latin typeface="+mn-ea"/>
              <a:sym typeface="+mn-ea"/>
            </a:endParaRPr>
          </a:p>
        </p:txBody>
      </p:sp>
      <p:sp>
        <p:nvSpPr>
          <p:cNvPr id="1048928"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游戏化评价适用于各个学科和领域，有助于推动教育教学的创新和发展</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2" name="标题 2"/>
          <p:cNvSpPr>
            <a:spLocks noGrp="1"/>
          </p:cNvSpPr>
          <p:nvPr>
            <p:ph type="title" idx="2"/>
          </p:nvPr>
        </p:nvSpPr>
        <p:spPr/>
        <p:txBody>
          <a:bodyPr/>
          <a:p>
            <a:r>
              <a:rPr altLang="en-US" lang="zh-CN"/>
              <a:t>游戏化评价的发展历程</a:t>
            </a:r>
            <a:endParaRPr altLang="en-US" lang="zh-CN"/>
          </a:p>
        </p:txBody>
      </p:sp>
      <p:sp>
        <p:nvSpPr>
          <p:cNvPr id="1048964"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6"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0" name="文本框 27"/>
          <p:cNvSpPr txBox="1"/>
          <p:nvPr>
            <p:custDataLst>
              <p:tags r:id="rId4"/>
            </p:custDataLst>
          </p:nvPr>
        </p:nvSpPr>
        <p:spPr>
          <a:xfrm>
            <a:off x="1925582" y="4118311"/>
            <a:ext cx="8652018" cy="793200"/>
          </a:xfrm>
          <a:prstGeom prst="rect"/>
          <a:noFill/>
        </p:spPr>
        <p:txBody>
          <a:bodyPr anchor="ctr" anchorCtr="0" bIns="107950" rtlCol="0" tIns="0" wrap="square">
            <a:normAutofit fontScale="73333" lnSpcReduction="10000"/>
          </a:bodyPr>
          <a:p>
            <a:pPr>
              <a:lnSpc>
                <a:spcPct val="150000"/>
              </a:lnSpc>
            </a:pPr>
            <a:r>
              <a:rPr altLang="zh-CN" dirty="0" lang="en-US">
                <a:solidFill>
                  <a:schemeClr val="dk1">
                    <a:lumMod val="80000"/>
                    <a:lumOff val="20000"/>
                  </a:schemeClr>
                </a:solidFill>
                <a:latin typeface="+mn-ea"/>
                <a:sym typeface="+mn-ea"/>
              </a:rPr>
              <a:t>成熟阶段：近年来，随着移动互联网的普及，游戏化评价在教育领域得到广泛应用，成为一种新型的教育评价方式</a:t>
            </a:r>
            <a:endParaRPr altLang="zh-CN" dirty="0" lang="en-US">
              <a:solidFill>
                <a:schemeClr val="dk1">
                  <a:lumMod val="80000"/>
                  <a:lumOff val="20000"/>
                </a:schemeClr>
              </a:solidFill>
              <a:latin typeface="+mn-ea"/>
              <a:sym typeface="+mn-ea"/>
            </a:endParaRPr>
          </a:p>
        </p:txBody>
      </p:sp>
      <p:sp>
        <p:nvSpPr>
          <p:cNvPr id="1048972"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4"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6"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8"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起源：20世纪末，随着计算机技术的兴起，游戏化评价初现端倪</a:t>
            </a:r>
            <a:endParaRPr altLang="en-US" dirty="0" sz="1600" lang="zh-CN">
              <a:solidFill>
                <a:schemeClr val="dk1">
                  <a:lumMod val="80000"/>
                  <a:lumOff val="20000"/>
                </a:schemeClr>
              </a:solidFill>
              <a:latin typeface="+mn-ea"/>
              <a:sym typeface="+mn-ea"/>
            </a:endParaRPr>
          </a:p>
        </p:txBody>
      </p:sp>
      <p:sp>
        <p:nvSpPr>
          <p:cNvPr id="1048980"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发展阶段：21世纪初，教育游戏逐渐受到关注，游戏化评价在教育领域开始得到应用</a:t>
            </a:r>
            <a:endParaRPr altLang="en-US" dirty="0" sz="1600" lang="zh-CN">
              <a:solidFill>
                <a:schemeClr val="dk1">
                  <a:lumMod val="80000"/>
                  <a:lumOff val="20000"/>
                </a:schemeClr>
              </a:solidFill>
              <a:latin typeface="+mn-ea"/>
              <a:sym typeface="+mn-ea"/>
            </a:endParaRPr>
          </a:p>
        </p:txBody>
      </p:sp>
      <p:sp>
        <p:nvSpPr>
          <p:cNvPr id="1048988"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文本框 12"/>
          <p:cNvSpPr txBox="1"/>
          <p:nvPr>
            <p:custDataLst>
              <p:tags r:id="rId16"/>
            </p:custDataLst>
          </p:nvPr>
        </p:nvSpPr>
        <p:spPr>
          <a:xfrm>
            <a:off x="1925582" y="5453604"/>
            <a:ext cx="8652018" cy="793200"/>
          </a:xfrm>
          <a:prstGeom prst="rect"/>
          <a:noFill/>
        </p:spPr>
        <p:txBody>
          <a:bodyPr anchor="ctr" anchorCtr="0" bIns="107950" rtlCol="0" tIns="0" wrap="square">
            <a:normAutofit fontScale="78889" lnSpcReduction="10000"/>
          </a:bodyPr>
          <a:p>
            <a:pPr>
              <a:lnSpc>
                <a:spcPct val="150000"/>
              </a:lnSpc>
            </a:pPr>
            <a:r>
              <a:rPr altLang="zh-CN" dirty="0" lang="en-US">
                <a:solidFill>
                  <a:schemeClr val="dk1">
                    <a:lumMod val="80000"/>
                    <a:lumOff val="20000"/>
                  </a:schemeClr>
                </a:solidFill>
                <a:latin typeface="+mn-ea"/>
                <a:sym typeface="+mn-ea"/>
              </a:rPr>
              <a:t>未来展望：随着技术的不断进步，游戏化评价将更加智能化、个性化和多元化，为教育评价带来更多可能性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8" name="标题 2"/>
          <p:cNvSpPr>
            <a:spLocks noGrp="1"/>
          </p:cNvSpPr>
          <p:nvPr>
            <p:ph type="title" idx="2"/>
          </p:nvPr>
        </p:nvSpPr>
        <p:spPr/>
        <p:txBody>
          <a:bodyPr/>
          <a:p>
            <a:r>
              <a:rPr altLang="en-US" lang="zh-CN"/>
              <a:t>游戏化评价在初中教育中的应用场景</a:t>
            </a:r>
            <a:endParaRPr altLang="en-US" lang="zh-CN"/>
          </a:p>
        </p:txBody>
      </p:sp>
      <p:sp>
        <p:nvSpPr>
          <p:cNvPr id="1049030"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2"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4"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6"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8"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5"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0"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2"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4"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7"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6"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9"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41"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8"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0"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2"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3"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54"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5"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56"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7"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58"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60"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62"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64"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66" name="正文"/>
          <p:cNvSpPr txBox="1"/>
          <p:nvPr>
            <p:custDataLst>
              <p:tags r:id="rId26"/>
            </p:custDataLst>
          </p:nvPr>
        </p:nvSpPr>
        <p:spPr>
          <a:xfrm>
            <a:off x="608330" y="3688321"/>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课堂互动：通过游戏化评价，增加课堂互动，激发学生的学习兴趣。</a:t>
            </a:r>
            <a:endParaRPr altLang="en-US" dirty="0" sz="1200" lang="zh-CN" spc="150">
              <a:solidFill>
                <a:schemeClr val="tx1">
                  <a:lumMod val="65000"/>
                  <a:lumOff val="35000"/>
                </a:schemeClr>
              </a:solidFill>
              <a:latin typeface="+mn-ea"/>
              <a:sym typeface="+mn-ea"/>
            </a:endParaRPr>
          </a:p>
        </p:txBody>
      </p:sp>
      <p:sp>
        <p:nvSpPr>
          <p:cNvPr id="1049068" name="正文"/>
          <p:cNvSpPr txBox="1"/>
          <p:nvPr>
            <p:custDataLst>
              <p:tags r:id="rId27"/>
            </p:custDataLst>
          </p:nvPr>
        </p:nvSpPr>
        <p:spPr>
          <a:xfrm>
            <a:off x="9419336" y="368832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课外拓展：利用游戏化评价，引导学生进行课外拓展，开阔学生的视野。</a:t>
            </a:r>
            <a:endParaRPr altLang="en-US" dirty="0" sz="1200" lang="zh-CN" spc="150">
              <a:solidFill>
                <a:schemeClr val="tx1">
                  <a:lumMod val="65000"/>
                  <a:lumOff val="35000"/>
                </a:schemeClr>
              </a:solidFill>
              <a:latin typeface="+mn-ea"/>
              <a:sym typeface="+mn-ea"/>
            </a:endParaRPr>
          </a:p>
        </p:txBody>
      </p:sp>
      <p:sp>
        <p:nvSpPr>
          <p:cNvPr id="1049070" name="正文"/>
          <p:cNvSpPr txBox="1"/>
          <p:nvPr>
            <p:custDataLst>
              <p:tags r:id="rId28"/>
            </p:custDataLst>
          </p:nvPr>
        </p:nvSpPr>
        <p:spPr>
          <a:xfrm>
            <a:off x="7063330" y="1564975"/>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德育教育：通过游戏化评价，将德育教育融入日常教学中，培养学生的良好品德。</a:t>
            </a:r>
            <a:endParaRPr altLang="en-US" dirty="0" sz="1200" lang="zh-CN" spc="150">
              <a:solidFill>
                <a:schemeClr val="tx1">
                  <a:lumMod val="65000"/>
                  <a:lumOff val="35000"/>
                </a:schemeClr>
              </a:solidFill>
              <a:latin typeface="+mn-ea"/>
              <a:sym typeface="+mn-ea"/>
            </a:endParaRPr>
          </a:p>
        </p:txBody>
      </p:sp>
      <p:sp>
        <p:nvSpPr>
          <p:cNvPr id="1049072" name="正文"/>
          <p:cNvSpPr txBox="1"/>
          <p:nvPr>
            <p:custDataLst>
              <p:tags r:id="rId29"/>
            </p:custDataLst>
          </p:nvPr>
        </p:nvSpPr>
        <p:spPr>
          <a:xfrm>
            <a:off x="2964336" y="1564975"/>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知识巩固：利用游戏化评价，帮助学生巩固所学知识，提高学习效果。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6" name="标题 2"/>
          <p:cNvSpPr>
            <a:spLocks noGrp="1"/>
          </p:cNvSpPr>
          <p:nvPr>
            <p:ph type="title" idx="2"/>
          </p:nvPr>
        </p:nvSpPr>
        <p:spPr/>
        <p:txBody>
          <a:bodyPr/>
          <a:p>
            <a:r>
              <a:rPr altLang="en-US" lang="zh-CN"/>
              <a:t>游戏化评价的优势和挑战</a:t>
            </a:r>
            <a:endParaRPr altLang="en-US" lang="zh-CN"/>
          </a:p>
        </p:txBody>
      </p:sp>
      <p:sp>
        <p:nvSpPr>
          <p:cNvPr id="1049108" name="对角圆角矩形 52"/>
          <p:cNvSpPr/>
          <p:nvPr>
            <p:custDataLst>
              <p:tags r:id="rId1"/>
            </p:custDataLst>
          </p:nvPr>
        </p:nvSpPr>
        <p:spPr>
          <a:xfrm>
            <a:off x="608330" y="2585215"/>
            <a:ext cx="10968989" cy="923469"/>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0" name="对角圆角矩形 53"/>
          <p:cNvSpPr/>
          <p:nvPr>
            <p:custDataLst>
              <p:tags r:id="rId2"/>
            </p:custDataLst>
          </p:nvPr>
        </p:nvSpPr>
        <p:spPr>
          <a:xfrm>
            <a:off x="608330" y="2416823"/>
            <a:ext cx="679386" cy="63629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2" name="直角三角形 54"/>
          <p:cNvSpPr/>
          <p:nvPr>
            <p:custDataLst>
              <p:tags r:id="rId3"/>
            </p:custDataLst>
          </p:nvPr>
        </p:nvSpPr>
        <p:spPr>
          <a:xfrm>
            <a:off x="1287617" y="2417458"/>
            <a:ext cx="100468" cy="1674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文本框 56"/>
          <p:cNvSpPr txBox="1"/>
          <p:nvPr>
            <p:custDataLst>
              <p:tags r:id="rId4"/>
            </p:custDataLst>
          </p:nvPr>
        </p:nvSpPr>
        <p:spPr>
          <a:xfrm>
            <a:off x="1331462" y="2630331"/>
            <a:ext cx="9899452" cy="825056"/>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优势：提高学生学习兴趣和参与度，促进自主学习和合作学习，提高评价的客观性和准确性</a:t>
            </a:r>
            <a:endParaRPr altLang="en-US" dirty="0" sz="1400" lang="zh-CN">
              <a:solidFill>
                <a:schemeClr val="dk1">
                  <a:lumMod val="80000"/>
                  <a:lumOff val="20000"/>
                </a:schemeClr>
              </a:solidFill>
              <a:latin typeface="+mn-ea"/>
              <a:sym typeface="+mn-ea"/>
            </a:endParaRPr>
          </a:p>
        </p:txBody>
      </p:sp>
      <p:sp>
        <p:nvSpPr>
          <p:cNvPr id="1049116" name="对角圆角矩形 5"/>
          <p:cNvSpPr/>
          <p:nvPr>
            <p:custDataLst>
              <p:tags r:id="rId5"/>
            </p:custDataLst>
          </p:nvPr>
        </p:nvSpPr>
        <p:spPr>
          <a:xfrm>
            <a:off x="608330" y="4199236"/>
            <a:ext cx="10968989" cy="923469"/>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对角圆角矩形 6"/>
          <p:cNvSpPr/>
          <p:nvPr>
            <p:custDataLst>
              <p:tags r:id="rId6"/>
            </p:custDataLst>
          </p:nvPr>
        </p:nvSpPr>
        <p:spPr>
          <a:xfrm>
            <a:off x="608330" y="4030844"/>
            <a:ext cx="679386" cy="63629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0" name="直角三角形 7"/>
          <p:cNvSpPr/>
          <p:nvPr>
            <p:custDataLst>
              <p:tags r:id="rId7"/>
            </p:custDataLst>
          </p:nvPr>
        </p:nvSpPr>
        <p:spPr>
          <a:xfrm>
            <a:off x="1287617" y="4032115"/>
            <a:ext cx="100468" cy="1674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文本框 8"/>
          <p:cNvSpPr txBox="1"/>
          <p:nvPr>
            <p:custDataLst>
              <p:tags r:id="rId8"/>
            </p:custDataLst>
          </p:nvPr>
        </p:nvSpPr>
        <p:spPr>
          <a:xfrm>
            <a:off x="1331462" y="4253249"/>
            <a:ext cx="9899452" cy="825056"/>
          </a:xfrm>
          <a:prstGeom prst="rect"/>
          <a:noFill/>
        </p:spPr>
        <p:txBody>
          <a:bodyPr anchor="ctr" anchorCtr="0" bIns="107950" rtlCol="0" tIns="0" wrap="square">
            <a:normAutofit fontScale="60000"/>
          </a:bodyPr>
          <a:p>
            <a:pPr>
              <a:lnSpc>
                <a:spcPct val="150000"/>
              </a:lnSpc>
            </a:pPr>
            <a:r>
              <a:rPr altLang="en-US" dirty="0" sz="2400" lang="zh-CN">
                <a:solidFill>
                  <a:schemeClr val="dk1">
                    <a:lumMod val="80000"/>
                    <a:lumOff val="20000"/>
                  </a:schemeClr>
                </a:solidFill>
                <a:latin typeface="+mn-ea"/>
                <a:sym typeface="+mn-ea"/>
              </a:rPr>
              <a:t>挑战：需要教师具备较高的技术素养和创新能力，需要合理设计游戏化评价方案，需要关注学生的个体差异和全面发展</a:t>
            </a:r>
            <a:endParaRPr altLang="en-US" dirty="0" sz="2400" lang="zh-CN">
              <a:solidFill>
                <a:schemeClr val="dk1">
                  <a:lumMod val="80000"/>
                  <a:lumOff val="20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6" name="标题 1"/>
          <p:cNvSpPr>
            <a:spLocks noGrp="1"/>
          </p:cNvSpPr>
          <p:nvPr>
            <p:ph type="title" idx="5"/>
            <p:custDataLst>
              <p:tags r:id="rId1"/>
            </p:custDataLst>
          </p:nvPr>
        </p:nvSpPr>
        <p:spPr/>
        <p:txBody>
          <a:bodyPr/>
          <a:p>
            <a:r>
              <a:rPr altLang="en-US" dirty="0" lang="zh-CN"/>
              <a:t>游戏化评价的设计与实施</a:t>
            </a:r>
            <a:endParaRPr altLang="en-US" dirty="0" lang="zh-CN"/>
          </a:p>
        </p:txBody>
      </p:sp>
      <p:sp>
        <p:nvSpPr>
          <p:cNvPr id="1049158"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4" name="标题 2"/>
          <p:cNvSpPr>
            <a:spLocks noGrp="1"/>
          </p:cNvSpPr>
          <p:nvPr>
            <p:ph type="title" idx="2"/>
          </p:nvPr>
        </p:nvSpPr>
        <p:spPr/>
        <p:txBody>
          <a:bodyPr/>
          <a:p>
            <a:r>
              <a:rPr altLang="en-US" lang="zh-CN"/>
              <a:t>游戏化评价的目标和原则</a:t>
            </a:r>
            <a:endParaRPr altLang="en-US" lang="zh-CN"/>
          </a:p>
        </p:txBody>
      </p:sp>
      <p:sp>
        <p:nvSpPr>
          <p:cNvPr id="1049206" name="圆角矩形 13"/>
          <p:cNvSpPr/>
          <p:nvPr>
            <p:custDataLst>
              <p:tags r:id="rId1"/>
            </p:custDataLst>
          </p:nvPr>
        </p:nvSpPr>
        <p:spPr>
          <a:xfrm>
            <a:off x="608330" y="2801588"/>
            <a:ext cx="10969331" cy="775028"/>
          </a:xfrm>
          <a:prstGeom prst="roundRect">
            <a:avLst>
              <a:gd name="adj" fmla="val 18971"/>
            </a:avLst>
          </a:prstGeom>
          <a:solidFill>
            <a:schemeClr val="bg1"/>
          </a:solidFill>
          <a:ln>
            <a:noFill/>
          </a:ln>
          <a:effectLst>
            <a:outerShdw algn="tl" blurRad="127000" dir="2700000" dist="38100" rotWithShape="0">
              <a:schemeClr val="accent1">
                <a:alpha val="15000"/>
              </a:schemeClr>
            </a:outerShdw>
          </a:effectLst>
        </p:spPr>
        <p:style>
          <a:lnRef idx="2">
            <a:srgbClr val="376FFF">
              <a:shade val="50000"/>
            </a:srgbClr>
          </a:lnRef>
          <a:fillRef idx="1">
            <a:srgbClr val="376FFF"/>
          </a:fillRef>
          <a:effectRef idx="0">
            <a:srgbClr val="376FFF"/>
          </a:effectRef>
          <a:fontRef idx="minor">
            <a:srgbClr val="FFFFFF"/>
          </a:fontRef>
        </p:style>
        <p:txBody>
          <a:bodyPr anchor="ctr" anchorCtr="0" bIns="71755" compatLnSpc="1" forceAA="0" fromWordArt="0" horzOverflow="overflow" lIns="288290" numCol="1" rIns="288290" rtlCol="0" spcCol="0" vert="horz" vertOverflow="overflow" wrap="square">
            <a:normAutofit/>
          </a:bodyPr>
          <a:p>
            <a:pPr algn="ctr" lvl="0">
              <a:lnSpc>
                <a:spcPct val="130000"/>
              </a:lnSpc>
              <a:buClrTx/>
              <a:buSzTx/>
              <a:buFontTx/>
            </a:pPr>
            <a:endParaRPr altLang="en-US" b="1" dirty="0" lang="zh-CN" spc="300">
              <a:gradFill>
                <a:gsLst>
                  <a:gs pos="0">
                    <a:schemeClr val="accent6"/>
                  </a:gs>
                  <a:gs pos="100000">
                    <a:schemeClr val="accent6">
                      <a:lumMod val="60000"/>
                      <a:lumOff val="40000"/>
                    </a:schemeClr>
                  </a:gs>
                </a:gsLst>
                <a:lin ang="16140000" scaled="0"/>
              </a:gradFill>
              <a:latin typeface="+mj-ea"/>
              <a:ea typeface="+mj-ea"/>
              <a:sym typeface="+mn-ea"/>
            </a:endParaRPr>
          </a:p>
        </p:txBody>
      </p:sp>
      <p:sp>
        <p:nvSpPr>
          <p:cNvPr id="1049208" name="圆角矩形 14"/>
          <p:cNvSpPr/>
          <p:nvPr>
            <p:custDataLst>
              <p:tags r:id="rId2"/>
            </p:custDataLst>
          </p:nvPr>
        </p:nvSpPr>
        <p:spPr>
          <a:xfrm>
            <a:off x="608330" y="3962915"/>
            <a:ext cx="10968313" cy="775028"/>
          </a:xfrm>
          <a:prstGeom prst="roundRect">
            <a:avLst>
              <a:gd name="adj" fmla="val 21681"/>
            </a:avLst>
          </a:prstGeom>
          <a:solidFill>
            <a:schemeClr val="bg1"/>
          </a:solidFill>
          <a:ln>
            <a:noFill/>
          </a:ln>
          <a:effectLst>
            <a:outerShdw algn="tl" blurRad="127000" dir="2700000" dist="38100" rotWithShape="0">
              <a:schemeClr val="accent1">
                <a:alpha val="15000"/>
              </a:schemeClr>
            </a:outerShdw>
          </a:effectLst>
        </p:spPr>
        <p:style>
          <a:lnRef idx="2">
            <a:srgbClr val="376FFF">
              <a:shade val="50000"/>
            </a:srgbClr>
          </a:lnRef>
          <a:fillRef idx="1">
            <a:srgbClr val="376FFF"/>
          </a:fillRef>
          <a:effectRef idx="0">
            <a:srgbClr val="376FFF"/>
          </a:effectRef>
          <a:fontRef idx="minor">
            <a:srgbClr val="FFFFFF"/>
          </a:fontRef>
        </p:style>
        <p:txBody>
          <a:bodyPr anchor="ctr" anchorCtr="0" bIns="71755" compatLnSpc="1" forceAA="0" fromWordArt="0" horzOverflow="overflow" lIns="288290" numCol="1" rIns="288290" rtlCol="0" spcCol="0" vert="horz" vertOverflow="overflow" wrap="square">
            <a:normAutofit/>
          </a:bodyPr>
          <a:p>
            <a:pPr algn="ctr" lvl="0">
              <a:lnSpc>
                <a:spcPct val="130000"/>
              </a:lnSpc>
              <a:buClrTx/>
              <a:buSzTx/>
              <a:buFontTx/>
            </a:pPr>
            <a:endParaRPr altLang="en-US" b="1" dirty="0" lang="zh-CN" spc="300">
              <a:gradFill>
                <a:gsLst>
                  <a:gs pos="0">
                    <a:schemeClr val="accent6"/>
                  </a:gs>
                  <a:gs pos="100000">
                    <a:schemeClr val="accent6">
                      <a:lumMod val="60000"/>
                      <a:lumOff val="40000"/>
                    </a:schemeClr>
                  </a:gs>
                </a:gsLst>
                <a:lin ang="16140000" scaled="0"/>
              </a:gradFill>
              <a:latin typeface="+mj-ea"/>
              <a:ea typeface="+mj-ea"/>
              <a:sym typeface="+mn-ea"/>
            </a:endParaRPr>
          </a:p>
        </p:txBody>
      </p:sp>
      <p:sp>
        <p:nvSpPr>
          <p:cNvPr id="1049210" name="文本框 21"/>
          <p:cNvSpPr txBox="1"/>
          <p:nvPr>
            <p:custDataLst>
              <p:tags r:id="rId3"/>
            </p:custDataLst>
          </p:nvPr>
        </p:nvSpPr>
        <p:spPr>
          <a:xfrm>
            <a:off x="2822025" y="2866557"/>
            <a:ext cx="8254490" cy="645633"/>
          </a:xfrm>
          <a:prstGeom prst="rect"/>
          <a:noFill/>
        </p:spPr>
        <p:txBody>
          <a:bodyPr anchor="ctr" anchorCtr="0" bIns="0" rtlCol="0" tIns="0" wrap="square">
            <a:normAutofit/>
          </a:bodyPr>
          <a:p>
            <a:pPr algn="l" lvl="0">
              <a:lnSpc>
                <a:spcPct val="130000"/>
              </a:lnSpc>
              <a:spcBef>
                <a:spcPts val="0"/>
              </a:spcBef>
              <a:spcAft>
                <a:spcPts val="0"/>
              </a:spcAft>
              <a:buClrTx/>
              <a:buSzTx/>
              <a:buFontTx/>
            </a:pPr>
            <a:r>
              <a:rPr altLang="en-US" dirty="0" sz="1400" lang="zh-CN" spc="80">
                <a:solidFill>
                  <a:schemeClr val="tx1">
                    <a:lumMod val="75000"/>
                    <a:lumOff val="25000"/>
                  </a:schemeClr>
                </a:solidFill>
                <a:latin typeface="+mn-ea"/>
                <a:cs typeface="獅尾XD珍珠SC-Light" panose="020B0500000000000000" charset="-120"/>
                <a:sym typeface="+mn-ea"/>
              </a:rPr>
              <a:t>目标：提高学生的学习积极性和参与度，培养学生的学习兴趣和创造力，促进学生的全面发展。</a:t>
            </a:r>
            <a:endParaRPr altLang="en-US" dirty="0" sz="1400" lang="zh-CN" spc="80">
              <a:solidFill>
                <a:schemeClr val="tx1">
                  <a:lumMod val="75000"/>
                  <a:lumOff val="25000"/>
                </a:schemeClr>
              </a:solidFill>
              <a:latin typeface="+mn-ea"/>
              <a:cs typeface="獅尾XD珍珠SC-Light" panose="020B0500000000000000" charset="-120"/>
              <a:sym typeface="+mn-ea"/>
            </a:endParaRPr>
          </a:p>
        </p:txBody>
      </p:sp>
      <p:sp>
        <p:nvSpPr>
          <p:cNvPr id="1049212" name="文本框 3"/>
          <p:cNvSpPr txBox="1"/>
          <p:nvPr>
            <p:custDataLst>
              <p:tags r:id="rId4"/>
            </p:custDataLst>
          </p:nvPr>
        </p:nvSpPr>
        <p:spPr>
          <a:xfrm>
            <a:off x="2822025" y="4027884"/>
            <a:ext cx="8254490" cy="645633"/>
          </a:xfrm>
          <a:prstGeom prst="rect"/>
          <a:noFill/>
        </p:spPr>
        <p:txBody>
          <a:bodyPr anchor="ctr" anchorCtr="0" bIns="0" rtlCol="0" tIns="0" wrap="square">
            <a:normAutofit fontScale="92857" lnSpcReduction="10000"/>
          </a:bodyPr>
          <a:p>
            <a:pPr algn="l" lvl="0">
              <a:lnSpc>
                <a:spcPct val="130000"/>
              </a:lnSpc>
              <a:spcBef>
                <a:spcPts val="0"/>
              </a:spcBef>
              <a:spcAft>
                <a:spcPts val="0"/>
              </a:spcAft>
              <a:buClrTx/>
              <a:buSzTx/>
              <a:buFontTx/>
            </a:pPr>
            <a:r>
              <a:rPr altLang="en-US" dirty="0" sz="1400" lang="zh-CN" spc="80">
                <a:solidFill>
                  <a:schemeClr val="tx1">
                    <a:lumMod val="75000"/>
                    <a:lumOff val="25000"/>
                  </a:schemeClr>
                </a:solidFill>
                <a:latin typeface="+mn-ea"/>
                <a:cs typeface="獅尾XD珍珠SC-Light" panose="020B0500000000000000" charset="-120"/>
                <a:sym typeface="+mn-ea"/>
              </a:rPr>
              <a:t>原则：游戏化评价应符合教育性、趣味性、公平性、安全性等原则，同时要注重评价的过程性和综合性，充分发挥游戏化评价的优势，提高教育质量。</a:t>
            </a:r>
            <a:endParaRPr altLang="en-US" dirty="0" sz="1400" lang="zh-CN" spc="80">
              <a:solidFill>
                <a:schemeClr val="tx1">
                  <a:lumMod val="75000"/>
                  <a:lumOff val="25000"/>
                </a:schemeClr>
              </a:solidFill>
              <a:latin typeface="+mn-ea"/>
              <a:cs typeface="獅尾XD珍珠SC-Light" panose="020B0500000000000000" charset="-120"/>
              <a:sym typeface="+mn-ea"/>
            </a:endParaRPr>
          </a:p>
        </p:txBody>
      </p:sp>
      <p:sp>
        <p:nvSpPr>
          <p:cNvPr id="1049214" name="圆角矩形 30"/>
          <p:cNvSpPr/>
          <p:nvPr>
            <p:custDataLst>
              <p:tags r:id="rId5"/>
            </p:custDataLst>
          </p:nvPr>
        </p:nvSpPr>
        <p:spPr>
          <a:xfrm>
            <a:off x="818804" y="2914607"/>
            <a:ext cx="1675668" cy="545472"/>
          </a:xfrm>
          <a:prstGeom prst="roundRect">
            <a:avLst>
              <a:gd name="adj" fmla="val 50000"/>
            </a:avLst>
          </a:prstGeom>
          <a:gradFill>
            <a:gsLst>
              <a:gs pos="0">
                <a:schemeClr val="accent1"/>
              </a:gs>
              <a:gs pos="100000">
                <a:schemeClr val="accent1">
                  <a:lumMod val="60000"/>
                  <a:lumOff val="40000"/>
                </a:schemeClr>
              </a:gs>
            </a:gsLst>
            <a:lin ang="13500000" scaled="0"/>
          </a:gradFill>
          <a:ln>
            <a:noFill/>
          </a:ln>
          <a:effectLst>
            <a:innerShdw blurRad="127000" dir="13500000" dist="38100">
              <a:schemeClr val="accent6">
                <a:alpha val="15000"/>
              </a:schemeClr>
            </a:innerShdw>
          </a:effectLst>
        </p:spPr>
        <p:style>
          <a:lnRef idx="2">
            <a:srgbClr val="376FFF">
              <a:shade val="50000"/>
            </a:srgbClr>
          </a:lnRef>
          <a:fillRef idx="1">
            <a:srgbClr val="376FFF"/>
          </a:fillRef>
          <a:effectRef idx="0">
            <a:srgbClr val="376FFF"/>
          </a:effectRef>
          <a:fontRef idx="minor">
            <a:srgbClr val="FFFFFF"/>
          </a:fontRef>
        </p:style>
        <p:txBody>
          <a:bodyPr anchor="ctr" anchorCtr="0" bIns="36000" compatLnSpc="1" forceAA="0" fromWordArt="0" horzOverflow="overflow" lIns="0" numCol="1" rIns="0" rtlCol="0" spcCol="0" tIns="0" vert="horz" vertOverflow="overflow" wrap="square">
            <a:normAutofit fontScale="93750" lnSpcReduction="10000"/>
          </a:bodyPr>
          <a:p>
            <a:pPr algn="ctr" lvl="0">
              <a:lnSpc>
                <a:spcPct val="130000"/>
              </a:lnSpc>
              <a:buClrTx/>
              <a:buSzTx/>
              <a:buFontTx/>
            </a:pPr>
            <a:r>
              <a:rPr altLang="en-US" b="1" dirty="0" sz="1600" lang="zh-CN" spc="150">
                <a:solidFill>
                  <a:schemeClr val="bg1"/>
                </a:solidFill>
                <a:latin typeface="+mn-ea"/>
                <a:sym typeface="+mn-ea"/>
              </a:rPr>
              <a:t>添加标题</a:t>
            </a:r>
            <a:endParaRPr altLang="en-US" b="1" dirty="0" sz="1600" lang="zh-CN" spc="150">
              <a:solidFill>
                <a:schemeClr val="bg1"/>
              </a:solidFill>
              <a:latin typeface="+mn-ea"/>
              <a:sym typeface="+mn-ea"/>
            </a:endParaRPr>
          </a:p>
        </p:txBody>
      </p:sp>
      <p:sp>
        <p:nvSpPr>
          <p:cNvPr id="1049216" name="圆角矩形 4"/>
          <p:cNvSpPr/>
          <p:nvPr>
            <p:custDataLst>
              <p:tags r:id="rId6"/>
            </p:custDataLst>
          </p:nvPr>
        </p:nvSpPr>
        <p:spPr>
          <a:xfrm>
            <a:off x="818804" y="4075934"/>
            <a:ext cx="1675668" cy="545472"/>
          </a:xfrm>
          <a:prstGeom prst="roundRect">
            <a:avLst>
              <a:gd name="adj" fmla="val 50000"/>
            </a:avLst>
          </a:prstGeom>
          <a:gradFill>
            <a:gsLst>
              <a:gs pos="0">
                <a:schemeClr val="accent1"/>
              </a:gs>
              <a:gs pos="100000">
                <a:schemeClr val="accent1">
                  <a:lumMod val="60000"/>
                  <a:lumOff val="40000"/>
                </a:schemeClr>
              </a:gs>
            </a:gsLst>
            <a:lin ang="13500000" scaled="0"/>
          </a:gradFill>
          <a:ln>
            <a:noFill/>
          </a:ln>
          <a:effectLst>
            <a:innerShdw blurRad="127000" dir="13500000" dist="38100">
              <a:schemeClr val="accent6">
                <a:alpha val="15000"/>
              </a:schemeClr>
            </a:innerShdw>
          </a:effectLst>
        </p:spPr>
        <p:style>
          <a:lnRef idx="2">
            <a:srgbClr val="376FFF">
              <a:shade val="50000"/>
            </a:srgbClr>
          </a:lnRef>
          <a:fillRef idx="1">
            <a:srgbClr val="376FFF"/>
          </a:fillRef>
          <a:effectRef idx="0">
            <a:srgbClr val="376FFF"/>
          </a:effectRef>
          <a:fontRef idx="minor">
            <a:srgbClr val="FFFFFF"/>
          </a:fontRef>
        </p:style>
        <p:txBody>
          <a:bodyPr anchor="ctr" anchorCtr="0" bIns="36000" compatLnSpc="1" forceAA="0" fromWordArt="0" horzOverflow="overflow" lIns="0" numCol="1" rIns="0" rtlCol="0" spcCol="0" tIns="0" vert="horz" vertOverflow="overflow" wrap="square">
            <a:normAutofit fontScale="93750" lnSpcReduction="10000"/>
          </a:bodyPr>
          <a:p>
            <a:pPr algn="ctr" lvl="0">
              <a:lnSpc>
                <a:spcPct val="130000"/>
              </a:lnSpc>
              <a:buClrTx/>
              <a:buSzTx/>
              <a:buFontTx/>
            </a:pPr>
            <a:r>
              <a:rPr altLang="en-US" b="1" dirty="0" sz="1600" lang="zh-CN" spc="150">
                <a:solidFill>
                  <a:schemeClr val="bg1"/>
                </a:solidFill>
                <a:latin typeface="+mn-ea"/>
                <a:sym typeface="+mn-ea"/>
              </a:rPr>
              <a:t>添加标题</a:t>
            </a:r>
            <a:endParaRPr altLang="en-US" b="1" dirty="0" sz="1600" lang="zh-CN" spc="150">
              <a:solidFill>
                <a:schemeClr val="bg1"/>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0" name="标题 2"/>
          <p:cNvSpPr>
            <a:spLocks noGrp="1"/>
          </p:cNvSpPr>
          <p:nvPr>
            <p:ph type="title" idx="2"/>
          </p:nvPr>
        </p:nvSpPr>
        <p:spPr/>
        <p:txBody>
          <a:bodyPr/>
          <a:p>
            <a:r>
              <a:rPr altLang="en-US" lang="zh-CN"/>
              <a:t>游戏化评价的要素和流程</a:t>
            </a:r>
            <a:endParaRPr altLang="en-US" lang="zh-CN"/>
          </a:p>
        </p:txBody>
      </p:sp>
      <p:sp>
        <p:nvSpPr>
          <p:cNvPr id="1049252" name="圆角矩形 21"/>
          <p:cNvSpPr/>
          <p:nvPr>
            <p:custDataLst>
              <p:tags r:id="rId1"/>
            </p:custDataLst>
          </p:nvPr>
        </p:nvSpPr>
        <p:spPr>
          <a:xfrm rot="16200000">
            <a:off x="5609718" y="-2503345"/>
            <a:ext cx="966378" cy="1096739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4" name="圆角矩形 22"/>
          <p:cNvSpPr/>
          <p:nvPr>
            <p:custDataLst>
              <p:tags r:id="rId2"/>
            </p:custDataLst>
          </p:nvPr>
        </p:nvSpPr>
        <p:spPr>
          <a:xfrm rot="16200000">
            <a:off x="198538" y="2907195"/>
            <a:ext cx="964787" cy="14475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6" name="圆角矩形 5"/>
          <p:cNvSpPr/>
          <p:nvPr>
            <p:custDataLst>
              <p:tags r:id="rId3"/>
            </p:custDataLst>
          </p:nvPr>
        </p:nvSpPr>
        <p:spPr>
          <a:xfrm rot="16200000">
            <a:off x="5610359" y="-925644"/>
            <a:ext cx="966378" cy="1096819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8" name="圆角矩形 6"/>
          <p:cNvSpPr/>
          <p:nvPr>
            <p:custDataLst>
              <p:tags r:id="rId4"/>
            </p:custDataLst>
          </p:nvPr>
        </p:nvSpPr>
        <p:spPr>
          <a:xfrm rot="16200000">
            <a:off x="199178" y="4486177"/>
            <a:ext cx="964787" cy="14475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60" name="文本框 3"/>
          <p:cNvSpPr txBox="1"/>
          <p:nvPr>
            <p:custDataLst>
              <p:tags r:id="rId5"/>
            </p:custDataLst>
          </p:nvPr>
        </p:nvSpPr>
        <p:spPr>
          <a:xfrm>
            <a:off x="1069346" y="2496763"/>
            <a:ext cx="10506874" cy="966378"/>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要素：目标、规则、反馈、自愿参与</a:t>
            </a:r>
            <a:endParaRPr altLang="en-US" dirty="0" sz="2400" lang="zh-CN">
              <a:latin typeface="+mn-ea"/>
              <a:ea typeface="+mn-ea"/>
            </a:endParaRPr>
          </a:p>
        </p:txBody>
      </p:sp>
      <p:sp>
        <p:nvSpPr>
          <p:cNvPr id="1049262" name="文本框 4"/>
          <p:cNvSpPr txBox="1"/>
          <p:nvPr>
            <p:custDataLst>
              <p:tags r:id="rId6"/>
            </p:custDataLst>
          </p:nvPr>
        </p:nvSpPr>
        <p:spPr>
          <a:xfrm>
            <a:off x="1069346" y="4076384"/>
            <a:ext cx="10506874" cy="965582"/>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流程：确定评价目标、设计游戏化评价方案、实施游戏化评价、收集和分析数据、反馈和改进</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6" name="标题 2"/>
          <p:cNvSpPr>
            <a:spLocks noGrp="1"/>
          </p:cNvSpPr>
          <p:nvPr>
            <p:ph type="title" idx="2"/>
          </p:nvPr>
        </p:nvSpPr>
        <p:spPr/>
        <p:txBody>
          <a:bodyPr/>
          <a:p>
            <a:r>
              <a:rPr altLang="en-US" lang="zh-CN"/>
              <a:t>游戏化评价的资源和工具</a:t>
            </a:r>
            <a:endParaRPr altLang="en-US" lang="zh-CN"/>
          </a:p>
        </p:txBody>
      </p:sp>
      <p:sp>
        <p:nvSpPr>
          <p:cNvPr id="1049298"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0"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02"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4"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06"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8"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0"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2"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4"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跨学科资源：整合多学科知识，为游戏化评价提供更丰富的内容和场景</a:t>
            </a:r>
            <a:endParaRPr altLang="en-US" dirty="0" sz="2400" lang="zh-CN">
              <a:latin typeface="+mn-ea"/>
              <a:ea typeface="+mn-ea"/>
            </a:endParaRPr>
          </a:p>
        </p:txBody>
      </p:sp>
      <p:sp>
        <p:nvSpPr>
          <p:cNvPr id="1049316"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社区资源：提供教师交流、分享游戏化评价经验和技巧的平台</a:t>
            </a:r>
            <a:endParaRPr altLang="en-US" dirty="0" sz="2400" lang="zh-CN">
              <a:latin typeface="+mn-ea"/>
              <a:ea typeface="+mn-ea"/>
            </a:endParaRPr>
          </a:p>
        </p:txBody>
      </p:sp>
      <p:sp>
        <p:nvSpPr>
          <p:cNvPr id="1049318"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游戏化评价软件：提供各种游戏化元素和工具，方便教师进行游戏化教学设计</a:t>
            </a:r>
            <a:endParaRPr altLang="en-US" dirty="0" sz="2400" lang="zh-CN">
              <a:latin typeface="+mn-ea"/>
              <a:ea typeface="+mn-ea"/>
            </a:endParaRPr>
          </a:p>
        </p:txBody>
      </p:sp>
      <p:sp>
        <p:nvSpPr>
          <p:cNvPr id="1049320"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数字化教育资源：提供各种教育游戏、互动课件等资源，支持游戏化评价的实施</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4" name="标题 2"/>
          <p:cNvSpPr>
            <a:spLocks noGrp="1"/>
          </p:cNvSpPr>
          <p:nvPr>
            <p:ph type="title" idx="2"/>
          </p:nvPr>
        </p:nvSpPr>
        <p:spPr/>
        <p:txBody>
          <a:bodyPr/>
          <a:p>
            <a:r>
              <a:rPr altLang="en-US" lang="zh-CN"/>
              <a:t>游戏化评价的实践案例</a:t>
            </a:r>
            <a:endParaRPr altLang="en-US" lang="zh-CN"/>
          </a:p>
        </p:txBody>
      </p:sp>
      <p:sp>
        <p:nvSpPr>
          <p:cNvPr id="1049356"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58"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0"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2"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64"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6"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8"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0"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2"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案例名称：学科知识竞赛</a:t>
            </a:r>
            <a:endParaRPr altLang="en-US" dirty="0" sz="2400" lang="zh-CN">
              <a:latin typeface="+mn-ea"/>
              <a:ea typeface="+mn-ea"/>
            </a:endParaRPr>
          </a:p>
        </p:txBody>
      </p:sp>
      <p:sp>
        <p:nvSpPr>
          <p:cNvPr id="1049374"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案例描述：结合学科知识点，开展知识竞赛活动，通过答题、抢答等方式，让学生在游戏中掌握学科知识，同时实现评价目标。</a:t>
            </a:r>
            <a:endParaRPr altLang="en-US" dirty="0" sz="2400" lang="zh-CN">
              <a:latin typeface="+mn-ea"/>
              <a:ea typeface="+mn-ea"/>
            </a:endParaRPr>
          </a:p>
        </p:txBody>
      </p:sp>
      <p:sp>
        <p:nvSpPr>
          <p:cNvPr id="1049376"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案例名称：课堂表现评价游戏</a:t>
            </a:r>
            <a:endParaRPr altLang="en-US" dirty="0" sz="2400" lang="zh-CN">
              <a:latin typeface="+mn-ea"/>
              <a:ea typeface="+mn-ea"/>
            </a:endParaRPr>
          </a:p>
        </p:txBody>
      </p:sp>
      <p:sp>
        <p:nvSpPr>
          <p:cNvPr id="1049378"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案例描述：通过积分、等级、徽章等形式，将学生的课堂表现转化为游戏化的评价方式，激励学生积极参与课堂活动。</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2" name="标题 1"/>
          <p:cNvSpPr>
            <a:spLocks noGrp="1"/>
          </p:cNvSpPr>
          <p:nvPr>
            <p:ph type="title" idx="5"/>
            <p:custDataLst>
              <p:tags r:id="rId1"/>
            </p:custDataLst>
          </p:nvPr>
        </p:nvSpPr>
        <p:spPr/>
        <p:txBody>
          <a:bodyPr/>
          <a:p>
            <a:r>
              <a:rPr altLang="en-US" dirty="0" lang="zh-CN"/>
              <a:t>游戏化评价的效果和影响</a:t>
            </a:r>
            <a:endParaRPr altLang="en-US" dirty="0" lang="zh-CN"/>
          </a:p>
        </p:txBody>
      </p:sp>
      <p:sp>
        <p:nvSpPr>
          <p:cNvPr id="1049414"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0" name="标题 2"/>
          <p:cNvSpPr>
            <a:spLocks noGrp="1"/>
          </p:cNvSpPr>
          <p:nvPr>
            <p:ph type="title" idx="2"/>
          </p:nvPr>
        </p:nvSpPr>
        <p:spPr/>
        <p:txBody>
          <a:bodyPr/>
          <a:p>
            <a:r>
              <a:rPr altLang="en-US" lang="zh-CN"/>
              <a:t>游戏化评价对学生学习的效果</a:t>
            </a:r>
            <a:endParaRPr altLang="en-US" lang="zh-CN"/>
          </a:p>
        </p:txBody>
      </p:sp>
      <p:sp>
        <p:nvSpPr>
          <p:cNvPr id="1049462"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64"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66"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68"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0"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增强学生自主学习和协作能力</a:t>
            </a:r>
            <a:endParaRPr altLang="en-US" sz="1400" lang="zh-CN" spc="150">
              <a:solidFill>
                <a:schemeClr val="tx1"/>
              </a:solidFill>
              <a:effectLst/>
              <a:latin typeface="+mn-ea"/>
              <a:sym typeface="+mn-ea"/>
            </a:endParaRPr>
          </a:p>
        </p:txBody>
      </p:sp>
      <p:sp>
        <p:nvSpPr>
          <p:cNvPr id="1049472"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提高学生学习兴趣和动力</a:t>
            </a:r>
            <a:endParaRPr altLang="en-US" dirty="0" sz="1400" lang="zh-CN" spc="150">
              <a:solidFill>
                <a:schemeClr val="tx1"/>
              </a:solidFill>
              <a:effectLst/>
              <a:latin typeface="+mn-ea"/>
              <a:sym typeface="+mn-ea"/>
            </a:endParaRPr>
          </a:p>
        </p:txBody>
      </p:sp>
      <p:sp>
        <p:nvSpPr>
          <p:cNvPr id="1049474"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促进学生创新思维和实践能力</a:t>
            </a:r>
            <a:endParaRPr altLang="en-US" sz="1400" lang="zh-CN" spc="150">
              <a:solidFill>
                <a:schemeClr val="tx1"/>
              </a:solidFill>
              <a:effectLst/>
              <a:latin typeface="+mn-ea"/>
              <a:sym typeface="+mn-ea"/>
            </a:endParaRPr>
          </a:p>
        </p:txBody>
      </p:sp>
      <p:sp>
        <p:nvSpPr>
          <p:cNvPr id="1049476"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提升学生问题解决和决策能力</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10" name="标题 2"/>
          <p:cNvSpPr>
            <a:spLocks noGrp="1"/>
          </p:cNvSpPr>
          <p:nvPr>
            <p:ph type="title" idx="2"/>
          </p:nvPr>
        </p:nvSpPr>
        <p:spPr/>
        <p:txBody>
          <a:bodyPr/>
          <a:p>
            <a:r>
              <a:rPr altLang="en-US" lang="zh-CN"/>
              <a:t>游戏化评价对教师教学的效果</a:t>
            </a:r>
            <a:endParaRPr altLang="en-US" lang="zh-CN"/>
          </a:p>
        </p:txBody>
      </p:sp>
      <p:sp>
        <p:nvSpPr>
          <p:cNvPr id="1049512"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4"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6"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8"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0"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增强学生的自主学习和合作学习能力</a:t>
            </a:r>
            <a:endParaRPr altLang="en-US" sz="1400" lang="zh-CN" spc="150">
              <a:solidFill>
                <a:schemeClr val="tx1"/>
              </a:solidFill>
              <a:effectLst/>
              <a:latin typeface="+mn-ea"/>
              <a:sym typeface="+mn-ea"/>
            </a:endParaRPr>
          </a:p>
        </p:txBody>
      </p:sp>
      <p:sp>
        <p:nvSpPr>
          <p:cNvPr id="1049522"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提高学生的学习兴趣和参与度</a:t>
            </a:r>
            <a:endParaRPr altLang="en-US" dirty="0" sz="1400" lang="zh-CN" spc="150">
              <a:solidFill>
                <a:schemeClr val="tx1"/>
              </a:solidFill>
              <a:effectLst/>
              <a:latin typeface="+mn-ea"/>
              <a:sym typeface="+mn-ea"/>
            </a:endParaRPr>
          </a:p>
        </p:txBody>
      </p:sp>
      <p:sp>
        <p:nvSpPr>
          <p:cNvPr id="1049524"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促进教师与学生的互动和交流</a:t>
            </a:r>
            <a:endParaRPr altLang="en-US" sz="1400" lang="zh-CN" spc="150">
              <a:solidFill>
                <a:schemeClr val="tx1"/>
              </a:solidFill>
              <a:effectLst/>
              <a:latin typeface="+mn-ea"/>
              <a:sym typeface="+mn-ea"/>
            </a:endParaRPr>
          </a:p>
        </p:txBody>
      </p:sp>
      <p:sp>
        <p:nvSpPr>
          <p:cNvPr id="1049526"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帮助教师更好地了解学生的学习情况和需求</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0" name="标题 2"/>
          <p:cNvSpPr>
            <a:spLocks noGrp="1"/>
          </p:cNvSpPr>
          <p:nvPr>
            <p:ph type="title" idx="2"/>
          </p:nvPr>
        </p:nvSpPr>
        <p:spPr/>
        <p:txBody>
          <a:bodyPr/>
          <a:p>
            <a:r>
              <a:rPr altLang="en-US" lang="zh-CN"/>
              <a:t>游戏化评价对学校发展的影响</a:t>
            </a:r>
            <a:endParaRPr altLang="en-US" lang="zh-CN"/>
          </a:p>
        </p:txBody>
      </p:sp>
      <p:sp>
        <p:nvSpPr>
          <p:cNvPr id="1049562"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4"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6"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8"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0"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3"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2"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4"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6"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5"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8"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7"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39"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0"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2"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4"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1"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6"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3"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8"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5"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0"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2"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4"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6"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8" name="正文"/>
          <p:cNvSpPr txBox="1"/>
          <p:nvPr>
            <p:custDataLst>
              <p:tags r:id="rId26"/>
            </p:custDataLst>
          </p:nvPr>
        </p:nvSpPr>
        <p:spPr>
          <a:xfrm>
            <a:off x="608330" y="368832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提高学生学习兴趣和参与度</a:t>
            </a:r>
            <a:endParaRPr altLang="en-US" dirty="0" sz="1200" lang="zh-CN" spc="150">
              <a:solidFill>
                <a:schemeClr val="tx1">
                  <a:lumMod val="65000"/>
                  <a:lumOff val="35000"/>
                </a:schemeClr>
              </a:solidFill>
              <a:latin typeface="+mn-ea"/>
              <a:sym typeface="+mn-ea"/>
            </a:endParaRPr>
          </a:p>
        </p:txBody>
      </p:sp>
      <p:sp>
        <p:nvSpPr>
          <p:cNvPr id="1049600" name="正文"/>
          <p:cNvSpPr txBox="1"/>
          <p:nvPr>
            <p:custDataLst>
              <p:tags r:id="rId27"/>
            </p:custDataLst>
          </p:nvPr>
        </p:nvSpPr>
        <p:spPr>
          <a:xfrm>
            <a:off x="9419336" y="3688321"/>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提升学校教育品牌形象和社会影响力</a:t>
            </a:r>
            <a:endParaRPr altLang="en-US" dirty="0" sz="1200" lang="zh-CN" spc="150">
              <a:solidFill>
                <a:schemeClr val="tx1">
                  <a:lumMod val="65000"/>
                  <a:lumOff val="35000"/>
                </a:schemeClr>
              </a:solidFill>
              <a:latin typeface="+mn-ea"/>
              <a:sym typeface="+mn-ea"/>
            </a:endParaRPr>
          </a:p>
        </p:txBody>
      </p:sp>
      <p:sp>
        <p:nvSpPr>
          <p:cNvPr id="1049602" name="正文"/>
          <p:cNvSpPr txBox="1"/>
          <p:nvPr>
            <p:custDataLst>
              <p:tags r:id="rId28"/>
            </p:custDataLst>
          </p:nvPr>
        </p:nvSpPr>
        <p:spPr>
          <a:xfrm>
            <a:off x="7063330" y="156497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增强学校教育信息化水平</a:t>
            </a:r>
            <a:endParaRPr altLang="en-US" dirty="0" sz="1200" lang="zh-CN" spc="150">
              <a:solidFill>
                <a:schemeClr val="tx1">
                  <a:lumMod val="65000"/>
                  <a:lumOff val="35000"/>
                </a:schemeClr>
              </a:solidFill>
              <a:latin typeface="+mn-ea"/>
              <a:sym typeface="+mn-ea"/>
            </a:endParaRPr>
          </a:p>
        </p:txBody>
      </p:sp>
      <p:sp>
        <p:nvSpPr>
          <p:cNvPr id="1049604" name="正文"/>
          <p:cNvSpPr txBox="1"/>
          <p:nvPr>
            <p:custDataLst>
              <p:tags r:id="rId29"/>
            </p:custDataLst>
          </p:nvPr>
        </p:nvSpPr>
        <p:spPr>
          <a:xfrm>
            <a:off x="2964336" y="156497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促进教师教学方法改进和教学质量提升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8" name="标题 2"/>
          <p:cNvSpPr>
            <a:spLocks noGrp="1"/>
          </p:cNvSpPr>
          <p:nvPr>
            <p:ph type="title" idx="2"/>
          </p:nvPr>
        </p:nvSpPr>
        <p:spPr/>
        <p:txBody>
          <a:bodyPr/>
          <a:p>
            <a:r>
              <a:rPr altLang="en-US" lang="zh-CN"/>
              <a:t>游戏化评价的长期效益和可持续性</a:t>
            </a:r>
            <a:endParaRPr altLang="en-US" lang="zh-CN"/>
          </a:p>
        </p:txBody>
      </p:sp>
      <p:sp>
        <p:nvSpPr>
          <p:cNvPr id="1049640"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2"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4"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6"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48"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0"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2"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4"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6"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促进创新能力和批判性思维的发展</a:t>
            </a:r>
            <a:endParaRPr altLang="en-US" dirty="0" sz="2400" lang="zh-CN">
              <a:latin typeface="+mn-ea"/>
              <a:ea typeface="+mn-ea"/>
            </a:endParaRPr>
          </a:p>
        </p:txBody>
      </p:sp>
      <p:sp>
        <p:nvSpPr>
          <p:cNvPr id="1049658"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增强团队合作和沟通协调能力</a:t>
            </a:r>
            <a:endParaRPr altLang="en-US" dirty="0" sz="2400" lang="zh-CN">
              <a:latin typeface="+mn-ea"/>
              <a:ea typeface="+mn-ea"/>
            </a:endParaRPr>
          </a:p>
        </p:txBody>
      </p:sp>
      <p:sp>
        <p:nvSpPr>
          <p:cNvPr id="1049660"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提升学生学习动力和兴趣</a:t>
            </a:r>
            <a:endParaRPr altLang="en-US" dirty="0" sz="2400" lang="zh-CN">
              <a:latin typeface="+mn-ea"/>
              <a:ea typeface="+mn-ea"/>
            </a:endParaRPr>
          </a:p>
        </p:txBody>
      </p:sp>
      <p:sp>
        <p:nvSpPr>
          <p:cNvPr id="1049662"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培养自主学习和终身学习的习惯</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96" name="标题 1"/>
          <p:cNvSpPr>
            <a:spLocks noGrp="1"/>
          </p:cNvSpPr>
          <p:nvPr>
            <p:ph type="title" idx="5"/>
            <p:custDataLst>
              <p:tags r:id="rId1"/>
            </p:custDataLst>
          </p:nvPr>
        </p:nvSpPr>
        <p:spPr/>
        <p:txBody>
          <a:bodyPr/>
          <a:p>
            <a:r>
              <a:rPr altLang="en-US" dirty="0" lang="zh-CN"/>
              <a:t>游戏化评价的未来展望和研究方向</a:t>
            </a:r>
            <a:endParaRPr altLang="en-US" dirty="0" lang="zh-CN"/>
          </a:p>
        </p:txBody>
      </p:sp>
      <p:sp>
        <p:nvSpPr>
          <p:cNvPr id="1049698"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4" name="标题 2"/>
          <p:cNvSpPr>
            <a:spLocks noGrp="1"/>
          </p:cNvSpPr>
          <p:nvPr>
            <p:ph type="title" idx="2"/>
          </p:nvPr>
        </p:nvSpPr>
        <p:spPr/>
        <p:txBody>
          <a:bodyPr/>
          <a:p>
            <a:r>
              <a:rPr altLang="en-US" lang="zh-CN"/>
              <a:t>游戏化评价的发展趋势和未来展望</a:t>
            </a:r>
            <a:endParaRPr altLang="en-US" lang="zh-CN"/>
          </a:p>
        </p:txBody>
      </p:sp>
      <p:sp>
        <p:nvSpPr>
          <p:cNvPr id="1049746" name="Freeform 21"/>
          <p:cNvSpPr>
            <a:spLocks noChangeArrowheads="1"/>
          </p:cNvSpPr>
          <p:nvPr>
            <p:custDataLst>
              <p:tags r:id="rId1"/>
            </p:custDataLst>
          </p:nvPr>
        </p:nvSpPr>
        <p:spPr bwMode="auto">
          <a:xfrm>
            <a:off x="608330" y="1793443"/>
            <a:ext cx="2149825" cy="1823359"/>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748" name="Freeform 22"/>
          <p:cNvSpPr>
            <a:spLocks noChangeArrowheads="1"/>
          </p:cNvSpPr>
          <p:nvPr>
            <p:custDataLst>
              <p:tags r:id="rId2"/>
            </p:custDataLst>
          </p:nvPr>
        </p:nvSpPr>
        <p:spPr bwMode="auto">
          <a:xfrm>
            <a:off x="608330" y="2877451"/>
            <a:ext cx="2149825" cy="182805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750" name="Freeform 26"/>
          <p:cNvSpPr>
            <a:spLocks noChangeArrowheads="1"/>
          </p:cNvSpPr>
          <p:nvPr>
            <p:custDataLst>
              <p:tags r:id="rId3"/>
            </p:custDataLst>
          </p:nvPr>
        </p:nvSpPr>
        <p:spPr bwMode="auto">
          <a:xfrm>
            <a:off x="608330" y="2879991"/>
            <a:ext cx="2149825" cy="736795"/>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752" name="Freeform 22"/>
          <p:cNvSpPr>
            <a:spLocks noChangeArrowheads="1"/>
          </p:cNvSpPr>
          <p:nvPr>
            <p:custDataLst>
              <p:tags r:id="rId4"/>
            </p:custDataLst>
          </p:nvPr>
        </p:nvSpPr>
        <p:spPr bwMode="auto">
          <a:xfrm>
            <a:off x="608330" y="3966539"/>
            <a:ext cx="2149825" cy="182805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754" name="Freeform 27"/>
          <p:cNvSpPr>
            <a:spLocks noChangeArrowheads="1"/>
          </p:cNvSpPr>
          <p:nvPr>
            <p:custDataLst>
              <p:tags r:id="rId5"/>
            </p:custDataLst>
          </p:nvPr>
        </p:nvSpPr>
        <p:spPr bwMode="auto">
          <a:xfrm>
            <a:off x="608330" y="5054992"/>
            <a:ext cx="2149825" cy="739202"/>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756" name="Freeform 26"/>
          <p:cNvSpPr>
            <a:spLocks noChangeArrowheads="1"/>
          </p:cNvSpPr>
          <p:nvPr>
            <p:custDataLst>
              <p:tags r:id="rId6"/>
            </p:custDataLst>
          </p:nvPr>
        </p:nvSpPr>
        <p:spPr bwMode="auto">
          <a:xfrm>
            <a:off x="608330" y="3969079"/>
            <a:ext cx="2149825" cy="736795"/>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758" name="正文"/>
          <p:cNvSpPr txBox="1"/>
          <p:nvPr>
            <p:custDataLst>
              <p:tags r:id="rId7"/>
            </p:custDataLst>
          </p:nvPr>
        </p:nvSpPr>
        <p:spPr>
          <a:xfrm>
            <a:off x="2836674" y="1705173"/>
            <a:ext cx="8741387" cy="838203"/>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发展趋势：随着技术的不断进步，游戏化评价将更加普及和个性化，评价方式将更加多元化和智能化。</a:t>
            </a:r>
            <a:endParaRPr altLang="en-US" sz="1600" lang="zh-CN" spc="150">
              <a:solidFill>
                <a:schemeClr val="tx1">
                  <a:lumMod val="65000"/>
                  <a:lumOff val="35000"/>
                </a:schemeClr>
              </a:solidFill>
              <a:latin typeface="+mn-ea"/>
            </a:endParaRPr>
          </a:p>
        </p:txBody>
      </p:sp>
      <p:sp>
        <p:nvSpPr>
          <p:cNvPr id="1049760" name="正文"/>
          <p:cNvSpPr txBox="1"/>
          <p:nvPr>
            <p:custDataLst>
              <p:tags r:id="rId8"/>
            </p:custDataLst>
          </p:nvPr>
        </p:nvSpPr>
        <p:spPr>
          <a:xfrm>
            <a:off x="2836674" y="2801882"/>
            <a:ext cx="8741387" cy="838203"/>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未来展望：游戏化评价将与教育领域深度融合，成为教育评价的重要手段之一，为教育改革和创新提供有力支持。</a:t>
            </a:r>
            <a:endParaRPr altLang="en-US" sz="1600" lang="zh-CN" spc="150">
              <a:solidFill>
                <a:schemeClr val="tx1">
                  <a:lumMod val="65000"/>
                  <a:lumOff val="35000"/>
                </a:schemeClr>
              </a:solidFill>
              <a:latin typeface="+mn-ea"/>
            </a:endParaRPr>
          </a:p>
        </p:txBody>
      </p:sp>
      <p:sp>
        <p:nvSpPr>
          <p:cNvPr id="1049762" name="正文"/>
          <p:cNvSpPr txBox="1"/>
          <p:nvPr>
            <p:custDataLst>
              <p:tags r:id="rId9"/>
            </p:custDataLst>
          </p:nvPr>
        </p:nvSpPr>
        <p:spPr>
          <a:xfrm>
            <a:off x="2836674" y="3898590"/>
            <a:ext cx="8741387" cy="838203"/>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研究方向：如何更好地将游戏化评价应用于不同学科和领域，如何提高游戏化评价的准确性和可靠性，如何解决游戏化评价中的技术难题和伦理问题等。</a:t>
            </a:r>
            <a:endParaRPr altLang="en-US" sz="1600" lang="zh-CN" spc="150">
              <a:solidFill>
                <a:schemeClr val="tx1">
                  <a:lumMod val="65000"/>
                  <a:lumOff val="35000"/>
                </a:schemeClr>
              </a:solidFill>
              <a:latin typeface="+mn-ea"/>
            </a:endParaRPr>
          </a:p>
        </p:txBody>
      </p:sp>
      <p:sp>
        <p:nvSpPr>
          <p:cNvPr id="1049764" name="正文"/>
          <p:cNvSpPr txBox="1"/>
          <p:nvPr>
            <p:custDataLst>
              <p:tags r:id="rId10"/>
            </p:custDataLst>
          </p:nvPr>
        </p:nvSpPr>
        <p:spPr>
          <a:xfrm>
            <a:off x="2836674" y="4995299"/>
            <a:ext cx="8741387" cy="838203"/>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实践应用：游戏化评价已经在多个学科和领域得到应用，如语言学习、数学教育、科学探究等，未来将有更多的教育机构和教师尝试使用游戏化评价来提高教育质量。</a:t>
            </a:r>
            <a:endParaRPr altLang="en-US" sz="1600" lang="zh-CN" spc="150">
              <a:solidFill>
                <a:schemeClr val="tx1">
                  <a:lumMod val="65000"/>
                  <a:lumOff val="35000"/>
                </a:schemeClr>
              </a:solidFill>
              <a:latin typeface="+mn-ea"/>
            </a:endParaRPr>
          </a:p>
        </p:txBody>
      </p:sp>
      <p:sp>
        <p:nvSpPr>
          <p:cNvPr id="1049766" name="Freeform 23"/>
          <p:cNvSpPr>
            <a:spLocks noChangeArrowheads="1"/>
          </p:cNvSpPr>
          <p:nvPr>
            <p:custDataLst>
              <p:tags r:id="rId11"/>
            </p:custDataLst>
          </p:nvPr>
        </p:nvSpPr>
        <p:spPr bwMode="auto">
          <a:xfrm>
            <a:off x="608330" y="1770582"/>
            <a:ext cx="2149825" cy="739202"/>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0" name="标题 2"/>
          <p:cNvSpPr>
            <a:spLocks noGrp="1"/>
          </p:cNvSpPr>
          <p:nvPr>
            <p:ph type="title" idx="2"/>
          </p:nvPr>
        </p:nvSpPr>
        <p:spPr/>
        <p:txBody>
          <a:bodyPr/>
          <a:p>
            <a:r>
              <a:rPr altLang="en-US" lang="zh-CN"/>
              <a:t>游戏化评价的研究方向和重点领域</a:t>
            </a:r>
            <a:endParaRPr altLang="en-US" lang="zh-CN"/>
          </a:p>
        </p:txBody>
      </p:sp>
      <p:sp>
        <p:nvSpPr>
          <p:cNvPr id="1049802" name="圆角矩形 26"/>
          <p:cNvSpPr/>
          <p:nvPr>
            <p:custDataLst>
              <p:tags r:id="rId1"/>
            </p:custDataLst>
          </p:nvPr>
        </p:nvSpPr>
        <p:spPr>
          <a:xfrm>
            <a:off x="1523230" y="1289050"/>
            <a:ext cx="4278220" cy="496162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04" name="圆角矩形 28"/>
          <p:cNvSpPr/>
          <p:nvPr>
            <p:custDataLst>
              <p:tags r:id="rId2"/>
            </p:custDataLst>
          </p:nvPr>
        </p:nvSpPr>
        <p:spPr>
          <a:xfrm>
            <a:off x="1527275" y="1289050"/>
            <a:ext cx="4270415" cy="26364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9806" name="圆角矩形 29"/>
          <p:cNvSpPr/>
          <p:nvPr>
            <p:custDataLst>
              <p:tags r:id="rId3"/>
            </p:custDataLst>
          </p:nvPr>
        </p:nvSpPr>
        <p:spPr>
          <a:xfrm>
            <a:off x="6384071" y="1289050"/>
            <a:ext cx="4278220" cy="496162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08" name="文本框 31"/>
          <p:cNvSpPr txBox="1"/>
          <p:nvPr>
            <p:custDataLst>
              <p:tags r:id="rId4"/>
            </p:custDataLst>
          </p:nvPr>
        </p:nvSpPr>
        <p:spPr>
          <a:xfrm>
            <a:off x="1839420" y="1926825"/>
            <a:ext cx="3646157" cy="3966005"/>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研究方向：如何将游戏化评价应用于不同学科领域，提高学生的学习积极性和参与度</a:t>
            </a:r>
            <a:endParaRPr altLang="en-US" dirty="0" sz="2400" lang="zh-CN" spc="200">
              <a:solidFill>
                <a:schemeClr val="tx1">
                  <a:lumMod val="85000"/>
                  <a:lumOff val="15000"/>
                </a:schemeClr>
              </a:solidFill>
              <a:latin typeface="+mn-ea"/>
              <a:sym typeface="+mn-ea"/>
            </a:endParaRPr>
          </a:p>
        </p:txBody>
      </p:sp>
      <p:sp>
        <p:nvSpPr>
          <p:cNvPr id="1049810" name="圆角矩形 32"/>
          <p:cNvSpPr/>
          <p:nvPr>
            <p:custDataLst>
              <p:tags r:id="rId5"/>
            </p:custDataLst>
          </p:nvPr>
        </p:nvSpPr>
        <p:spPr>
          <a:xfrm>
            <a:off x="6388790" y="1289050"/>
            <a:ext cx="4270415" cy="26364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9812" name="文本框 34"/>
          <p:cNvSpPr txBox="1"/>
          <p:nvPr>
            <p:custDataLst>
              <p:tags r:id="rId6"/>
            </p:custDataLst>
          </p:nvPr>
        </p:nvSpPr>
        <p:spPr>
          <a:xfrm>
            <a:off x="6701610" y="1926151"/>
            <a:ext cx="3645301" cy="3967842"/>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重点领域：游戏化评价的设计与实现、游戏化评价的效果评估与改进、游戏化评价在教育中的应用场景与案例分析</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46" name="标题 2"/>
          <p:cNvSpPr>
            <a:spLocks noGrp="1"/>
          </p:cNvSpPr>
          <p:nvPr>
            <p:ph type="title" idx="2"/>
          </p:nvPr>
        </p:nvSpPr>
        <p:spPr/>
        <p:txBody>
          <a:bodyPr/>
          <a:p>
            <a:r>
              <a:rPr altLang="en-US" lang="zh-CN"/>
              <a:t>游戏化评价在教育改革中的作用和价值</a:t>
            </a:r>
            <a:endParaRPr altLang="en-US" lang="zh-CN"/>
          </a:p>
        </p:txBody>
      </p:sp>
      <p:sp>
        <p:nvSpPr>
          <p:cNvPr id="1049848"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2"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提升学生学习兴趣和动力</a:t>
            </a:r>
            <a:endParaRPr altLang="en-US" dirty="0" sz="2000" lang="zh-CN" spc="150">
              <a:solidFill>
                <a:schemeClr val="tx1">
                  <a:lumMod val="85000"/>
                  <a:lumOff val="15000"/>
                </a:schemeClr>
              </a:solidFill>
              <a:latin typeface="+mn-ea"/>
              <a:sym typeface="+mn-ea"/>
            </a:endParaRPr>
          </a:p>
        </p:txBody>
      </p:sp>
      <p:sp>
        <p:nvSpPr>
          <p:cNvPr id="1049854"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8"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促进教育公平和质量提升</a:t>
            </a:r>
            <a:endParaRPr altLang="en-US" dirty="0" sz="2000" lang="zh-CN" spc="150">
              <a:solidFill>
                <a:schemeClr val="tx1">
                  <a:lumMod val="85000"/>
                  <a:lumOff val="15000"/>
                </a:schemeClr>
              </a:solidFill>
              <a:latin typeface="+mn-ea"/>
              <a:sym typeface="+mn-ea"/>
            </a:endParaRPr>
          </a:p>
        </p:txBody>
      </p:sp>
      <p:sp>
        <p:nvSpPr>
          <p:cNvPr id="1049860"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4"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培养学生创新能力和合作精神</a:t>
            </a:r>
            <a:endParaRPr altLang="en-US" dirty="0" sz="2000" lang="zh-CN" spc="150">
              <a:solidFill>
                <a:schemeClr val="tx1">
                  <a:lumMod val="85000"/>
                  <a:lumOff val="15000"/>
                </a:schemeClr>
              </a:solidFill>
              <a:latin typeface="+mn-ea"/>
              <a:sym typeface="+mn-ea"/>
            </a:endParaRPr>
          </a:p>
        </p:txBody>
      </p:sp>
      <p:sp>
        <p:nvSpPr>
          <p:cNvPr id="1049866"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8"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0"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推动教师专业发展和教育信息化进程</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04" name="标题 2"/>
          <p:cNvSpPr>
            <a:spLocks noGrp="1"/>
          </p:cNvSpPr>
          <p:nvPr>
            <p:ph type="title" idx="2"/>
          </p:nvPr>
        </p:nvSpPr>
        <p:spPr/>
        <p:txBody>
          <a:bodyPr/>
          <a:p>
            <a:r>
              <a:rPr altLang="en-US" lang="zh-CN"/>
              <a:t>游戏化评价的跨学科合作和创新发展</a:t>
            </a:r>
            <a:endParaRPr altLang="en-US" lang="zh-CN"/>
          </a:p>
        </p:txBody>
      </p:sp>
      <p:sp>
        <p:nvSpPr>
          <p:cNvPr id="1049906"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8"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0"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2"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4" name="文本框 3"/>
          <p:cNvSpPr txBox="1"/>
          <p:nvPr>
            <p:custDataLst>
              <p:tags r:id="rId5"/>
            </p:custDataLst>
          </p:nvPr>
        </p:nvSpPr>
        <p:spPr>
          <a:xfrm>
            <a:off x="3159565" y="4626381"/>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创新发展：随着技术的不断进步，游戏化评价将不断创新和发展，例如利用AI技术实现个性化评价、利用虚拟现实技术创建沉浸式评价场景等。</a:t>
            </a:r>
            <a:endParaRPr altLang="en-US" sz="1400" lang="zh-CN" spc="150">
              <a:solidFill>
                <a:schemeClr val="tx1"/>
              </a:solidFill>
              <a:effectLst/>
              <a:latin typeface="+mn-ea"/>
              <a:sym typeface="+mn-ea"/>
            </a:endParaRPr>
          </a:p>
        </p:txBody>
      </p:sp>
      <p:sp>
        <p:nvSpPr>
          <p:cNvPr id="1049916" name="文本框 6"/>
          <p:cNvSpPr txBox="1"/>
          <p:nvPr>
            <p:custDataLst>
              <p:tags r:id="rId6"/>
            </p:custDataLst>
          </p:nvPr>
        </p:nvSpPr>
        <p:spPr>
          <a:xfrm>
            <a:off x="608330" y="1539342"/>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跨学科合作：游戏化评价将与心理学、教育学、计算机科学等多个学科进行交叉融合，共同探究游戏化评价的理论基础和实践应用。</a:t>
            </a:r>
            <a:endParaRPr altLang="en-US" dirty="0" sz="1400" lang="zh-CN" spc="150">
              <a:solidFill>
                <a:schemeClr val="tx1"/>
              </a:solidFill>
              <a:effectLst/>
              <a:latin typeface="+mn-ea"/>
              <a:sym typeface="+mn-ea"/>
            </a:endParaRPr>
          </a:p>
        </p:txBody>
      </p:sp>
      <p:sp>
        <p:nvSpPr>
          <p:cNvPr id="1049918" name="文本框 7"/>
          <p:cNvSpPr txBox="1"/>
          <p:nvPr>
            <p:custDataLst>
              <p:tags r:id="rId7"/>
            </p:custDataLst>
          </p:nvPr>
        </p:nvSpPr>
        <p:spPr>
          <a:xfrm>
            <a:off x="5830652" y="1539342"/>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多元化评价：游戏化评价将不仅仅局限于传统的考试和测验，而是通过多种形式和手段进行评价，例如观察、作品评定、口头表达等。</a:t>
            </a:r>
            <a:endParaRPr altLang="en-US" sz="1400" lang="zh-CN" spc="150">
              <a:solidFill>
                <a:schemeClr val="tx1"/>
              </a:solidFill>
              <a:effectLst/>
              <a:latin typeface="+mn-ea"/>
              <a:sym typeface="+mn-ea"/>
            </a:endParaRPr>
          </a:p>
        </p:txBody>
      </p:sp>
      <p:sp>
        <p:nvSpPr>
          <p:cNvPr id="1049920" name="文本框 8"/>
          <p:cNvSpPr txBox="1"/>
          <p:nvPr>
            <p:custDataLst>
              <p:tags r:id="rId8"/>
            </p:custDataLst>
          </p:nvPr>
        </p:nvSpPr>
        <p:spPr>
          <a:xfrm>
            <a:off x="8441812" y="4626381"/>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评价标准制定：游戏化评价需要制定相应的评价标准，以确保评价的公正性和有效性。这需要教育工作者、游戏设计师和相关专家共同探讨和制定。</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54" name="文本占位符 4"/>
          <p:cNvSpPr>
            <a:spLocks noGrp="1"/>
          </p:cNvSpPr>
          <p:nvPr>
            <p:ph type="body" idx="2"/>
            <p:custDataLst>
              <p:tags r:id="rId1"/>
            </p:custDataLst>
          </p:nvPr>
        </p:nvSpPr>
        <p:spPr/>
        <p:txBody>
          <a:bodyPr/>
          <a:p>
            <a:r>
              <a:rPr altLang="en-US" lang="zh-CN"/>
              <a:t>汇报人：</a:t>
            </a:r>
            <a:r>
              <a:rPr altLang="zh-CN" lang="en-US"/>
              <a:t>xxx</a:t>
            </a:r>
            <a:endParaRPr altLang="en-US" dirty="0" lang="zh-CN"/>
          </a:p>
        </p:txBody>
      </p:sp>
      <p:sp>
        <p:nvSpPr>
          <p:cNvPr id="1049956"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4*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4*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36"/>
  <p:tag name="KSO_WM_UNIT_TYPE" val="l_h_a"/>
  <p:tag name="KSO_WM_UNIT_ID" val="custom20230280_4*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4*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36"/>
  <p:tag name="KSO_WM_UNIT_TYPE" val="l_h_a"/>
  <p:tag name="KSO_WM_UNIT_ID" val="custom20230280_4*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4*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36"/>
  <p:tag name="KSO_WM_UNIT_TYPE" val="l_h_a"/>
  <p:tag name="KSO_WM_UNIT_ID" val="custom20230280_4*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4*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36"/>
  <p:tag name="KSO_WM_UNIT_TYPE" val="l_h_a"/>
  <p:tag name="KSO_WM_UNIT_ID" val="custom20230280_4*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SLIDE_ID" val="custom20230280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4.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178.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250_1*l_h_i*1_1_1"/>
  <p:tag name="KSO_WM_TEMPLATE_CATEGORY" val="diagram"/>
  <p:tag name="KSO_WM_TEMPLATE_INDEX" val="20231250"/>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201.259765625,&quot;width&quot;:810.700012207031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8500000238418579},&quot;threeD&quot;:{&quot;curvedSurface&quot;:{&quot;brightness&quot;:0,&quot;colorType&quot;:2,&quot;rgb&quot;:&quot;#000000&quot;},&quot;depth&quot;:{&quot;colorType&quot;:0}}},&quot;text&quot;:{&quot;fill&quot;:{&quot;gradient&quot;:[{&quot;brightness&quot;:0,&quot;colorType&quot;:1,&quot;foreColorIndex&quot;:10,&quot;pos&quot;:0,&quot;transparency&quot;:0},{&quot;brightness&quot;:0.4000000059604645,&quot;colorType&quot;:1,&quot;foreColorIndex&quot;:10,&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250_1*l_h_i*1_2_1"/>
  <p:tag name="KSO_WM_TEMPLATE_CATEGORY" val="diagram"/>
  <p:tag name="KSO_WM_TEMPLATE_INDEX" val="20231250"/>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201.259765625,&quot;width&quot;:810.700012207031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8500000238418579},&quot;threeD&quot;:{&quot;curvedSurface&quot;:{&quot;brightness&quot;:0,&quot;colorType&quot;:2,&quot;rgb&quot;:&quot;#000000&quot;},&quot;depth&quot;:{&quot;colorType&quot;:0}}},&quot;text&quot;:{&quot;fill&quot;:{&quot;gradient&quot;:[{&quot;brightness&quot;:0,&quot;colorType&quot;:1,&quot;foreColorIndex&quot;:10,&quot;pos&quot;:0,&quot;transparency&quot;:0},{&quot;brightness&quot;:0.4000000059604645,&quot;colorType&quot;:1,&quot;foreColorIndex&quot;:10,&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250_1*l_h_f*1_1_1"/>
  <p:tag name="KSO_WM_TEMPLATE_CATEGORY" val="diagram"/>
  <p:tag name="KSO_WM_TEMPLATE_INDEX" val="20231250"/>
  <p:tag name="KSO_WM_UNIT_LAYERLEVEL" val="1_1_1"/>
  <p:tag name="KSO_WM_TAG_VERSION" val="3.0"/>
  <p:tag name="KSO_WM_BEAUTIFY_FLAG" val="#wm#"/>
  <p:tag name="KSO_WM_DIAGRAM_VERSION" val="3"/>
  <p:tag name="KSO_WM_DIAGRAM_COLOR_TRICK" val="1"/>
  <p:tag name="KSO_WM_DIAGRAM_COLOR_TEXT_CAN_REMOVE" val="n"/>
  <p:tag name="KSO_WM_UNIT_VALUE" val="84"/>
  <p:tag name="KSO_WM_UNIT_PRESET_TEXT" val="单击此处添加文本具体内容，简明扼要地阐述您的观点。根据需要可酌情增减文字，以便观者准确理解您的思想"/>
  <p:tag name="KSO_WM_UNIT_TEXT_FILL_FORE_SCHEMECOLOR_INDEX" val="1"/>
  <p:tag name="KSO_WM_UNIT_TEXT_FILL_TYPE" val="1"/>
  <p:tag name="KSO_WM_DIAGRAM_MAX_ITEMCNT" val="6"/>
  <p:tag name="KSO_WM_DIAGRAM_MIN_ITEMCNT" val="2"/>
  <p:tag name="KSO_WM_DIAGRAM_VIRTUALLY_FRAME" val="{&quot;height&quot;:201.259765625,&quot;width&quot;:810.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250_1*l_h_f*1_2_1"/>
  <p:tag name="KSO_WM_TEMPLATE_CATEGORY" val="diagram"/>
  <p:tag name="KSO_WM_TEMPLATE_INDEX" val="20231250"/>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以便观者准确理解您的思想"/>
  <p:tag name="KSO_WM_UNIT_TEXT_FILL_FORE_SCHEMECOLOR_INDEX" val="1"/>
  <p:tag name="KSO_WM_UNIT_TEXT_FILL_TYPE" val="1"/>
  <p:tag name="KSO_WM_DIAGRAM_MAX_ITEMCNT" val="6"/>
  <p:tag name="KSO_WM_DIAGRAM_MIN_ITEMCNT" val="2"/>
  <p:tag name="KSO_WM_DIAGRAM_VIRTUALLY_FRAME" val="{&quot;height&quot;:201.259765625,&quot;width&quot;:810.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250_1*l_h_a*1_1_1"/>
  <p:tag name="KSO_WM_TEMPLATE_CATEGORY" val="diagram"/>
  <p:tag name="KSO_WM_TEMPLATE_INDEX" val="20231250"/>
  <p:tag name="KSO_WM_UNIT_LAYERLEVEL" val="1_1_1"/>
  <p:tag name="KSO_WM_TAG_VERSION" val="3.0"/>
  <p:tag name="KSO_WM_BEAUTIFY_FLAG" val="#wm#"/>
  <p:tag name="KSO_WM_DIAGRAM_VERSION" val="3"/>
  <p:tag name="KSO_WM_DIAGRAM_COLOR_TRICK" val="1"/>
  <p:tag name="KSO_WM_DIAGRAM_COLOR_TEXT_CAN_REMOVE" val="n"/>
  <p:tag name="KSO_WM_UNIT_VALUE" val="7"/>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01.259765625,&quot;width&quot;:810.7000122070312}"/>
  <p:tag name="KSO_WM_DIAGRAM_COLOR_MATCH_VALUE" val="{&quot;shape&quot;:{&quot;fill&quot;:{&quot;gradient&quot;:[{&quot;brightness&quot;:0,&quot;colorType&quot;:1,&quot;foreColorIndex&quot;:5,&quot;pos&quot;:0,&quot;transparency&quot;:0},{&quot;brightness&quot;:0.4000000059604645,&quot;colorType&quot;:1,&quot;foreColorIndex&quot;:5,&quot;pos&quot;:1,&quot;transparency&quot;:0}],&quot;type&quot;:3},&quot;glow&quot;:{&quot;colorType&quot;:0},&quot;line&quot;:{&quot;type&quot;:0},&quot;shadow&quot;:{&quot;brightness&quot;:0,&quot;colorType&quot;:1,&quot;foreColorIndex&quot;:10,&quot;transparency&quot;:0.850000023841857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250_1*l_h_a*1_2_1"/>
  <p:tag name="KSO_WM_TEMPLATE_CATEGORY" val="diagram"/>
  <p:tag name="KSO_WM_TEMPLATE_INDEX" val="20231250"/>
  <p:tag name="KSO_WM_UNIT_LAYERLEVEL" val="1_1_1"/>
  <p:tag name="KSO_WM_TAG_VERSION" val="3.0"/>
  <p:tag name="KSO_WM_BEAUTIFY_FLAG" val="#wm#"/>
  <p:tag name="KSO_WM_DIAGRAM_VERSION" val="3"/>
  <p:tag name="KSO_WM_DIAGRAM_COLOR_TRICK" val="1"/>
  <p:tag name="KSO_WM_DIAGRAM_COLOR_TEXT_CAN_REMOVE" val="n"/>
  <p:tag name="KSO_WM_UNIT_VALUE" val="7"/>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01.259765625,&quot;width&quot;:810.7000122070312}"/>
  <p:tag name="KSO_WM_DIAGRAM_COLOR_MATCH_VALUE" val="{&quot;shape&quot;:{&quot;fill&quot;:{&quot;gradient&quot;:[{&quot;brightness&quot;:0,&quot;colorType&quot;:1,&quot;foreColorIndex&quot;:5,&quot;pos&quot;:0,&quot;transparency&quot;:0},{&quot;brightness&quot;:0.4000000059604645,&quot;colorType&quot;:1,&quot;foreColorIndex&quot;:5,&quot;pos&quot;:1,&quot;transparency&quot;:0}],&quot;type&quot;:3},&quot;glow&quot;:{&quot;colorType&quot;:0},&quot;line&quot;:{&quot;type&quot;:0},&quot;shadow&quot;:{&quot;brightness&quot;:0,&quot;colorType&quot;:1,&quot;foreColorIndex&quot;:10,&quot;transparency&quot;:0.850000023841857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UNIT_VALUE" val="8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217.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7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277.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3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317.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2023-12-31T16:57:07Z</dcterms:created>
  <dcterms:modified xsi:type="dcterms:W3CDTF">2023-12-31T16:57:07Z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d41935badb15462c974931b687c9c077_21</vt:lpwstr>
  </property>
</Properties>
</file>