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285" r:id="rId1"/>
    <p:sldMasterId id="2147508322" r:id="rId2"/>
  </p:sldMasterIdLst>
  <p:notesMasterIdLst>
    <p:notesMasterId r:id="rId3"/>
  </p:notesMasterIdLst>
  <p:sldIdLst>
    <p:sldId id="11046" r:id="rId4"/>
    <p:sldId id="11051" r:id="rId5"/>
    <p:sldId id="11056" r:id="rId6"/>
    <p:sldId id="11060" r:id="rId7"/>
    <p:sldId id="11063" r:id="rId8"/>
    <p:sldId id="11067" r:id="rId9"/>
    <p:sldId id="11071" r:id="rId10"/>
    <p:sldId id="11074" r:id="rId11"/>
    <p:sldId id="11077" r:id="rId12"/>
    <p:sldId id="11081" r:id="rId13"/>
    <p:sldId id="11085" r:id="rId14"/>
    <p:sldId id="11088" r:id="rId15"/>
    <p:sldId id="11091" r:id="rId16"/>
    <p:sldId id="11094" r:id="rId17"/>
    <p:sldId id="11098" r:id="rId18"/>
    <p:sldId id="11102" r:id="rId19"/>
    <p:sldId id="11105" r:id="rId20"/>
    <p:sldId id="11108" r:id="rId21"/>
    <p:sldId id="11112" r:id="rId22"/>
    <p:sldId id="11116" r:id="rId23"/>
    <p:sldId id="11119" r:id="rId24"/>
    <p:sldId id="11122" r:id="rId25"/>
    <p:sldId id="11126" r:id="rId26"/>
    <p:sldId id="11130" r:id="rId27"/>
    <p:sldId id="11133" r:id="rId28"/>
    <p:sldId id="11136" r:id="rId29"/>
    <p:sldId id="1114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286" r:id="rId1"/>
    <p:sldLayoutId id="2147508287" r:id="rId2"/>
    <p:sldLayoutId id="2147508288" r:id="rId3"/>
    <p:sldLayoutId id="2147508289" r:id="rId4"/>
    <p:sldLayoutId id="2147508290" r:id="rId5"/>
    <p:sldLayoutId id="2147508291" r:id="rId6"/>
    <p:sldLayoutId id="2147508292" r:id="rId7"/>
    <p:sldLayoutId id="2147508293" r:id="rId8"/>
    <p:sldLayoutId id="2147508294" r:id="rId9"/>
    <p:sldLayoutId id="2147508295" r:id="rId10"/>
    <p:sldLayoutId id="21475082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323" r:id="rId1"/>
    <p:sldLayoutId id="2147508324" r:id="rId2"/>
    <p:sldLayoutId id="2147508325" r:id="rId3"/>
    <p:sldLayoutId id="2147508326" r:id="rId4"/>
    <p:sldLayoutId id="2147508327" r:id="rId5"/>
    <p:sldLayoutId id="2147508328" r:id="rId6"/>
    <p:sldLayoutId id="2147508329" r:id="rId7"/>
    <p:sldLayoutId id="2147508330" r:id="rId8"/>
    <p:sldLayoutId id="2147508331" r:id="rId9"/>
    <p:sldLayoutId id="2147508332" r:id="rId10"/>
    <p:sldLayoutId id="214750833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学校双减倡导的思辨式学习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思辨式学习的概念和特点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学校双减倡导思辨式学习的实施方式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学校双减倡导思辨式学习的优势和挑战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学校双减倡导思辨式学习的案例分析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学校双减倡导思辨式学习的前景展望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2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目的：减轻学生作业负担，促进学生的全面发展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实施范围：全国范围内推行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8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减轻学生过重的作业负担，促进学生身心健康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推进教育改革，培养创新型人才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减轻学生校外培训负担，缓解家长焦虑情绪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思辨式学习的概念和特点</a:t>
            </a:r>
            <a:endParaRPr altLang="en-US" dirty="0" lang="zh-CN"/>
          </a:p>
        </p:txBody>
      </p:sp>
      <p:sp>
        <p:nvSpPr>
          <p:cNvPr id="10490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思辨式学习的定义</a:t>
            </a:r>
            <a:endParaRPr altLang="en-US" lang="zh-CN"/>
          </a:p>
        </p:txBody>
      </p:sp>
      <p:sp>
        <p:nvSpPr>
          <p:cNvPr id="104910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思辨式学习是一种基于批判性思维的学习方式，强调对知识和信息的分析、评价、推理和应用。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它注重培养学生的独立思考和判断能力，鼓励学生质疑、挑战和超越传统观念和权威。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思辨式学习强调学习的深度和广度，注重培养学生的综合素质和创新能力。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它需要教师引导学生发现问题、分析问题和解决问题，帮助学生掌握思辨式思维的方法和技巧。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思辨式学习的特点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注重思考：思辨式学习强调对知识的深入思考和理解，不满足于表面的信息。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批判性思维：思辨式学习鼓励学生对所学的知识进行质疑和批判，不盲目接受。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逻辑推理：思辨式学习注重培养学生的逻辑推理能力，通过推理和分析得出结论。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自主学习：思辨式学习强调学生的自主学习，鼓励学生主动探索和发现新知识。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思辨式学习的重要性</a:t>
            </a:r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培养批判性思维：思辨式学习注重分析、评价和判断，有助于培养学生的批判性思维能力。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提高解决问题能力：思辨式学习强调深入思考和探究，有助于提高学生解决问题的能力。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促进知识理解和应用：思辨式学习注重知识的理解和应用，有助于学生深入理解学科知识，并将其应用于实际情境中。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增强自主学习能力：思辨式学习鼓励学生自主探究和思考，有助于增强学生的自主学习能力。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学校双减倡导思辨式学习的实施方式</a:t>
            </a:r>
            <a:endParaRPr altLang="en-US" dirty="0" lang="zh-CN"/>
          </a:p>
        </p:txBody>
      </p:sp>
      <p:sp>
        <p:nvSpPr>
          <p:cNvPr id="10492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优化课程设置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整合学科知识，构建跨学科课程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增加实践课程，培养学生动手能力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引入校外资源，丰富课程内容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引入社会热点问题，引导学生关注现实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引入思辨式学习理念，注重培养学生的批判性思维和解决问题的能力。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开展主题式学习，鼓励学生自主学习、合作学习，提高学习效果。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引入项目式学习，让学生在实践中学习，提高学习的实用性和趣味性。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引入数字化学习工具，利用信息技术手段提高学习效率和教学质量。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强化自主学习</a:t>
            </a:r>
            <a:endParaRPr altLang="en-US" lang="zh-CN"/>
          </a:p>
        </p:txBody>
      </p:sp>
      <p:sp>
        <p:nvSpPr>
          <p:cNvPr id="104941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自主学习：学生主导，教师引导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自主探究：发现问题，解决问题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自主思考：独立思考，创新思维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自主评价：自我反思，改进提高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完善评价体系</a:t>
            </a:r>
            <a:endParaRPr altLang="en-US" lang="zh-CN"/>
          </a:p>
        </p:txBody>
      </p:sp>
      <p:sp>
        <p:nvSpPr>
          <p:cNvPr id="10494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提倡自我评价，引导学生自我反思和改进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建立评价标准，确保评价的公正性和客观性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建立多元评价体系，关注学生的综合素质和能力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强调过程评价，关注学生的学习过程和成长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学校双减倡导思辨式学习的优势和挑战</a:t>
            </a:r>
            <a:endParaRPr altLang="en-US" dirty="0" lang="zh-CN"/>
          </a:p>
        </p:txBody>
      </p:sp>
      <p:sp>
        <p:nvSpPr>
          <p:cNvPr id="10495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优势分析</a:t>
            </a:r>
            <a:endParaRPr altLang="en-US" lang="zh-CN"/>
          </a:p>
        </p:txBody>
      </p:sp>
      <p:sp>
        <p:nvSpPr>
          <p:cNvPr id="10495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提高学生思维能力：思辨式学习注重培养学生的逻辑思维和批判性思维，有助于提高学生的思维能力和创新能力。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增强学生自主学习能力：思辨式学习强调学生的主体地位，引导学生主动参与学习过程，增强学生自主学习的意识和能力。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促进教师专业发展：思辨式学习要求教师具备较高的专业素养和教学能力，从而促进教师的专业发展和教育教学水平的提高。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提升学校教育质量：思辨式学习注重学生的学习效果和学习体验，有助于提升学校的教育教学质量和办学水平。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挑战分析</a:t>
            </a:r>
            <a:endParaRPr altLang="en-US" lang="zh-CN"/>
          </a:p>
        </p:txBody>
      </p:sp>
      <p:sp>
        <p:nvSpPr>
          <p:cNvPr id="104963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传统教育观念的束缚：如何打破传统教育观念，推广思辨式学习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教育资源不均衡：如何确保所有学校都能获得足够的资源来实施思辨式学习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学生适应能力差：学生长期接受应试教育，难以适应新的学习方式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教师能力不足：教师需要具备较高的思辨能力和教学能力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如何应对挑战</a:t>
            </a:r>
            <a:endParaRPr altLang="en-US" lang="zh-CN"/>
          </a:p>
        </p:txBody>
      </p:sp>
      <p:sp>
        <p:nvSpPr>
          <p:cNvPr id="104971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制定合理的教学计划：针对双减政策，重新制定教学计划，确保学生在减轻负担的同时，能够获得全面的发展。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提升教师素质：加强教师培训，提高教师的专业素养和教育教学方法，以适应双减政策下的教学需求。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创新教学方式：采用多样化的教学方式，如项目式学习、合作学习等，激发学生的学习兴趣和主动性，提高学习效果。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加强家校合作：加强与家长的沟通和合作，让家长了解双减政策的目的和实施情况，共同促进学生的全面发展。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学校双减倡导思辨式学习的案例分析</a:t>
            </a:r>
            <a:endParaRPr altLang="en-US" dirty="0" lang="zh-CN"/>
          </a:p>
        </p:txBody>
      </p:sp>
      <p:sp>
        <p:nvSpPr>
          <p:cNvPr id="10497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81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案例一：某小学实施双减后，通过开展思辨式学习活动，提高了学生的思维能力，取得了显著的教学效果。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案例二：某初中在双减背景下，推行思辨式学习模式，不仅减轻了学生的学业负担，还培养了学生的自主学习和创新能力。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案例三：某高中在实施双减政策后，通过开展思辨式学习课程，有效提升了学生的综合素质，为学生的未来发展奠定了坚实基础。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案例四：某教育培训机构在双减政策下，转型为思辨式学习模式，不仅满足了学生的学习需求，还得到了广大家长的认可和支持。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8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案例三：某高中实施双减后，通过思辨式学习提升学生综合素质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案例四：某培训机构开展思辨式学习课程，提高学生学习兴趣和自主学习能力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案例一：某小学实施双减后，通过思辨式学习提高学生思维能力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案例二：某中学开展思辨式学习活动，培养学生批判性思维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案例启示</a:t>
            </a:r>
            <a:endParaRPr altLang="en-US" lang="zh-CN"/>
          </a:p>
        </p:txBody>
      </p:sp>
      <p:sp>
        <p:nvSpPr>
          <p:cNvPr id="1049934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6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案例背景：介绍案例发生的背景信息，如学校、学生情况等。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2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案例过程：详细描述案例的发生、发展过程，包括主要人物、事件等。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案例结果：介绍案例最终的结果或影响，如学生成绩提高、教师教学方法改进等。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案例分析：对案例进行深入分析，探讨案例的成功因素、存在的问题等。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学校双减倡导思辨式学习的前景展望</a:t>
            </a:r>
            <a:endParaRPr altLang="en-US" dirty="0" lang="zh-CN"/>
          </a:p>
        </p:txBody>
      </p:sp>
      <p:sp>
        <p:nvSpPr>
          <p:cNvPr id="10499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政策支持下的前景展望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政策推动：政府对双减政策的持续关注和支持，将为思辨式学习提供有力保障。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教育改革：双减政策将推动教育改革，为思辨式学习提供更广阔的发展空间。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教师素质提升：政策将促进教师素质提升，为思辨式学习提供更好的教学支持。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学生全面发展：思辨式学习将有助于学生全面发展，提高综合素质。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技术发展对思辨式学习的影响</a:t>
            </a:r>
            <a:endParaRPr altLang="en-US" lang="zh-CN"/>
          </a:p>
        </p:txBody>
      </p:sp>
      <p:sp>
        <p:nvSpPr>
          <p:cNvPr id="105009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在线学习平台：方便学生自主学习，打破地域限制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人工智能技术：提供个性化学习资源，提高学习效率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虚拟现实技术：增强学习体验，提高学习兴趣和参与度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大数据分析：精准评估学习效果，为教学改进提供依据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学校在思辨式学习中的角色和责任</a:t>
            </a:r>
            <a:endParaRPr altLang="en-US" lang="zh-CN"/>
          </a:p>
        </p:txBody>
      </p:sp>
      <p:sp>
        <p:nvSpPr>
          <p:cNvPr id="1050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培养创新思维：学校应注重培养学生的批判性思维和创新能力，以适应未来社会的发展需求。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引导自主学习：学校应引导学生自主学习、自主思考，培养其独立思考和解决问题的能力。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加强实践教学：学校应加强实践教学，通过实践让学生更好地理解和应用知识，提高其实践能力和创新能力。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促进教师专业发展：学校应注重教师的专业发展，提高教师的思辨能力和教学水平，为学生提供更好的思辨式学习环境和教学支持。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3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2024-01-05T05:19:30Z</dcterms:created>
  <dcterms:modified xsi:type="dcterms:W3CDTF">2024-01-05T05:19:30Z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776d411640d24bc0a5531552e5946182_21</vt:lpwstr>
  </property>
</Properties>
</file>