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906" r:id="rId1"/>
    <p:sldMasterId id="2147515943" r:id="rId2"/>
  </p:sldMasterIdLst>
  <p:notesMasterIdLst>
    <p:notesMasterId r:id="rId3"/>
  </p:notesMasterIdLst>
  <p:sldIdLst>
    <p:sldId id="14388" r:id="rId4"/>
    <p:sldId id="14393" r:id="rId5"/>
    <p:sldId id="14398" r:id="rId6"/>
    <p:sldId id="14402" r:id="rId7"/>
    <p:sldId id="14405" r:id="rId8"/>
    <p:sldId id="14408" r:id="rId9"/>
    <p:sldId id="14411" r:id="rId10"/>
    <p:sldId id="14415" r:id="rId11"/>
    <p:sldId id="14419" r:id="rId12"/>
    <p:sldId id="14422" r:id="rId13"/>
    <p:sldId id="14425" r:id="rId14"/>
    <p:sldId id="14428" r:id="rId15"/>
    <p:sldId id="14432" r:id="rId16"/>
    <p:sldId id="14436" r:id="rId17"/>
    <p:sldId id="14439" r:id="rId18"/>
    <p:sldId id="14442" r:id="rId19"/>
    <p:sldId id="14445" r:id="rId20"/>
    <p:sldId id="14449" r:id="rId21"/>
    <p:sldId id="14453" r:id="rId22"/>
    <p:sldId id="14456" r:id="rId23"/>
    <p:sldId id="14459" r:id="rId24"/>
    <p:sldId id="14462" r:id="rId25"/>
    <p:sldId id="1446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907" r:id="rId1"/>
    <p:sldLayoutId id="2147515908" r:id="rId2"/>
    <p:sldLayoutId id="2147515909" r:id="rId3"/>
    <p:sldLayoutId id="2147515910" r:id="rId4"/>
    <p:sldLayoutId id="2147515911" r:id="rId5"/>
    <p:sldLayoutId id="2147515912" r:id="rId6"/>
    <p:sldLayoutId id="2147515913" r:id="rId7"/>
    <p:sldLayoutId id="2147515914" r:id="rId8"/>
    <p:sldLayoutId id="2147515915" r:id="rId9"/>
    <p:sldLayoutId id="2147515916" r:id="rId10"/>
    <p:sldLayoutId id="21475159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944" r:id="rId1"/>
    <p:sldLayoutId id="2147515945" r:id="rId2"/>
    <p:sldLayoutId id="2147515946" r:id="rId3"/>
    <p:sldLayoutId id="2147515947" r:id="rId4"/>
    <p:sldLayoutId id="2147515948" r:id="rId5"/>
    <p:sldLayoutId id="2147515949" r:id="rId6"/>
    <p:sldLayoutId id="2147515950" r:id="rId7"/>
    <p:sldLayoutId id="2147515951" r:id="rId8"/>
    <p:sldLayoutId id="2147515952" r:id="rId9"/>
    <p:sldLayoutId id="2147515953" r:id="rId10"/>
    <p:sldLayoutId id="214751595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tags" Target="../tags/tag179.xml"/><Relationship Id="rId22" Type="http://schemas.openxmlformats.org/officeDocument/2006/relationships/tags" Target="../tags/tag180.xml"/><Relationship Id="rId23" Type="http://schemas.openxmlformats.org/officeDocument/2006/relationships/tags" Target="../tags/tag181.xml"/><Relationship Id="rId24" Type="http://schemas.openxmlformats.org/officeDocument/2006/relationships/tags" Target="../tags/tag182.xml"/><Relationship Id="rId25" Type="http://schemas.openxmlformats.org/officeDocument/2006/relationships/tags" Target="../tags/tag183.xml"/><Relationship Id="rId26" Type="http://schemas.openxmlformats.org/officeDocument/2006/relationships/tags" Target="../tags/tag184.xml"/><Relationship Id="rId27" Type="http://schemas.openxmlformats.org/officeDocument/2006/relationships/tags" Target="../tags/tag185.xml"/><Relationship Id="rId28" Type="http://schemas.openxmlformats.org/officeDocument/2006/relationships/tags" Target="../tags/tag186.xml"/><Relationship Id="rId29" Type="http://schemas.openxmlformats.org/officeDocument/2006/relationships/tags" Target="../tags/tag18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学校双减的背景与意义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双减政策的实施与建议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双减政策的背景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教育领域存在的问题</a:t>
            </a:r>
            <a:endParaRPr altLang="en-US" lang="zh-CN"/>
          </a:p>
        </p:txBody>
      </p:sp>
      <p:sp>
        <p:nvSpPr>
          <p:cNvPr id="104891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教育评价单一，过度追求分数和升学率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家庭教育负担过重，家长焦虑情绪严重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学生学习压力大，负担过重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教育资源不均衡，优质教育资源紧缺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国家教育政策的调整</a:t>
            </a:r>
            <a:endParaRPr altLang="en-US" lang="zh-CN"/>
          </a:p>
        </p:txBody>
      </p:sp>
      <p:sp>
        <p:nvSpPr>
          <p:cNvPr id="1048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904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教育焦虑：家长对孩子的教育期望过高，过度追求分数和升学率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学生压力：学生课业负担过重，身心健康受到威胁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教育资源不均衡：城乡、地区之间的教育资源差距较大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教育改革的需求：国家层面需要推进教育改革，提高教育质量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双减政策的意义</a:t>
            </a:r>
            <a:endParaRPr altLang="en-US" lang="zh-CN"/>
          </a:p>
        </p:txBody>
      </p:sp>
      <p:sp>
        <p:nvSpPr>
          <p:cNvPr id="104910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促进教育公平，维护社会和谐稳定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提高教育质量，增强人才培养竞争力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降低教育焦虑，营造良好教育生态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双减政策的意义</a:t>
            </a:r>
            <a:endParaRPr altLang="en-US" dirty="0" lang="zh-CN"/>
          </a:p>
        </p:txBody>
      </p:sp>
      <p:sp>
        <p:nvSpPr>
          <p:cNvPr id="10491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23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降低学习压力，减少作业量，让学生有更多时间进行课外活动和休息。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提高学生自主学习能力，培养创新精神和创造力。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促进教育公平，避免过度竞争和资源浪费。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减轻家庭经济负担，降低教育成本。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提高学生综合素质，促进学生全面发展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减轻家庭经济负担，提高家庭教育质量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减轻学生课业负担，保障学生身心健康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促进教育资源的均衡分配，缩小城乡教育差距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提高学生综合素质</a:t>
            </a:r>
            <a:endParaRPr altLang="en-US" lang="zh-CN"/>
          </a:p>
        </p:txBody>
      </p:sp>
      <p:sp>
        <p:nvSpPr>
          <p:cNvPr id="1049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减轻学生课业负担，增加学生课外活动时间，促进学生全面发展。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降低考试压力，减少考试次数，让学生有更多时间提升自己的兴趣和特长。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推动学校开展多样化的课程和活动，满足学生个性化发展的需求。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鼓励学生参与社会实践和志愿服务，增强学生的社会责任感和实践能力。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推动教育改革发展</a:t>
            </a:r>
            <a:endParaRPr altLang="en-US" lang="zh-CN"/>
          </a:p>
        </p:txBody>
      </p:sp>
      <p:sp>
        <p:nvSpPr>
          <p:cNvPr id="1049388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推动教师专业发展，提升教育教学水平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8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双减政策的影响</a:t>
            </a:r>
            <a:endParaRPr altLang="en-US" dirty="0" lang="zh-CN"/>
          </a:p>
        </p:txBody>
      </p:sp>
      <p:sp>
        <p:nvSpPr>
          <p:cNvPr id="10494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对学校的影响</a:t>
            </a:r>
            <a:endParaRPr altLang="en-US" lang="zh-CN"/>
          </a:p>
        </p:txBody>
      </p:sp>
      <p:sp>
        <p:nvSpPr>
          <p:cNvPr id="1049498" name="矩形 38"/>
          <p:cNvSpPr/>
          <p:nvPr>
            <p:custDataLst>
              <p:tags r:id="rId1"/>
            </p:custDataLst>
          </p:nvPr>
        </p:nvSpPr>
        <p:spPr>
          <a:xfrm rot="204112">
            <a:off x="1333904" y="1289050"/>
            <a:ext cx="4220707" cy="2203017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39"/>
          <p:cNvSpPr/>
          <p:nvPr>
            <p:custDataLst>
              <p:tags r:id="rId2"/>
            </p:custDataLst>
          </p:nvPr>
        </p:nvSpPr>
        <p:spPr>
          <a:xfrm>
            <a:off x="1338781" y="1289747"/>
            <a:ext cx="4220707" cy="220301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TextBox 2"/>
          <p:cNvSpPr txBox="1"/>
          <p:nvPr>
            <p:custDataLst>
              <p:tags r:id="rId3"/>
            </p:custDataLst>
          </p:nvPr>
        </p:nvSpPr>
        <p:spPr>
          <a:xfrm>
            <a:off x="1583329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04" name="矩形 100"/>
          <p:cNvSpPr/>
          <p:nvPr>
            <p:custDataLst>
              <p:tags r:id="rId4"/>
            </p:custDataLst>
          </p:nvPr>
        </p:nvSpPr>
        <p:spPr>
          <a:xfrm rot="204112">
            <a:off x="6625465" y="1289050"/>
            <a:ext cx="4220707" cy="2203017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101"/>
          <p:cNvSpPr/>
          <p:nvPr>
            <p:custDataLst>
              <p:tags r:id="rId5"/>
            </p:custDataLst>
          </p:nvPr>
        </p:nvSpPr>
        <p:spPr>
          <a:xfrm>
            <a:off x="6631038" y="1289747"/>
            <a:ext cx="4220707" cy="220301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TextBox 2"/>
          <p:cNvSpPr txBox="1"/>
          <p:nvPr>
            <p:custDataLst>
              <p:tags r:id="rId6"/>
            </p:custDataLst>
          </p:nvPr>
        </p:nvSpPr>
        <p:spPr>
          <a:xfrm>
            <a:off x="6876283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提高课堂教学质量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10" name="矩形 122"/>
          <p:cNvSpPr/>
          <p:nvPr>
            <p:custDataLst>
              <p:tags r:id="rId7"/>
            </p:custDataLst>
          </p:nvPr>
        </p:nvSpPr>
        <p:spPr>
          <a:xfrm rot="204112">
            <a:off x="1333904" y="4045956"/>
            <a:ext cx="4220707" cy="2203017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123"/>
          <p:cNvSpPr/>
          <p:nvPr>
            <p:custDataLst>
              <p:tags r:id="rId8"/>
            </p:custDataLst>
          </p:nvPr>
        </p:nvSpPr>
        <p:spPr>
          <a:xfrm>
            <a:off x="1338781" y="4046653"/>
            <a:ext cx="4220707" cy="220301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TextBox 2"/>
          <p:cNvSpPr txBox="1"/>
          <p:nvPr>
            <p:custDataLst>
              <p:tags r:id="rId9"/>
            </p:custDataLst>
          </p:nvPr>
        </p:nvSpPr>
        <p:spPr>
          <a:xfrm>
            <a:off x="1582632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加强学生综合素质教育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16" name="矩形 89"/>
          <p:cNvSpPr/>
          <p:nvPr>
            <p:custDataLst>
              <p:tags r:id="rId10"/>
            </p:custDataLst>
          </p:nvPr>
        </p:nvSpPr>
        <p:spPr>
          <a:xfrm rot="204112">
            <a:off x="6625465" y="4045956"/>
            <a:ext cx="4220707" cy="2203017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90"/>
          <p:cNvSpPr/>
          <p:nvPr>
            <p:custDataLst>
              <p:tags r:id="rId11"/>
            </p:custDataLst>
          </p:nvPr>
        </p:nvSpPr>
        <p:spPr>
          <a:xfrm>
            <a:off x="6631038" y="4046653"/>
            <a:ext cx="4220707" cy="220301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TextBox 2"/>
          <p:cNvSpPr txBox="1"/>
          <p:nvPr>
            <p:custDataLst>
              <p:tags r:id="rId12"/>
            </p:custDataLst>
          </p:nvPr>
        </p:nvSpPr>
        <p:spPr>
          <a:xfrm>
            <a:off x="6874889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促进学校教育改革发展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对教师的影响</a:t>
            </a:r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"/>
            </p:custDataLst>
          </p:nvPr>
        </p:nvSpPr>
        <p:spPr>
          <a:xfrm>
            <a:off x="621718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减轻教学压力：双减政策减轻了教师的教学压力，让他们能够更加专注于教学质量和教学方法的改进。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58" name="标题"/>
          <p:cNvSpPr txBox="1"/>
          <p:nvPr>
            <p:custDataLst>
              <p:tags r:id="rId2"/>
            </p:custDataLst>
          </p:nvPr>
        </p:nvSpPr>
        <p:spPr>
          <a:xfrm>
            <a:off x="608330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60" name="正文"/>
          <p:cNvSpPr txBox="1"/>
          <p:nvPr>
            <p:custDataLst>
              <p:tags r:id="rId3"/>
            </p:custDataLst>
          </p:nvPr>
        </p:nvSpPr>
        <p:spPr>
          <a:xfrm>
            <a:off x="3482786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提高教学质量：双减政策的实施，要求学校和教师提高教学质量，这促使教师们不断探索新的教学方法和手段，以更好地满足学生的学习需求。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62" name="标题"/>
          <p:cNvSpPr txBox="1"/>
          <p:nvPr>
            <p:custDataLst>
              <p:tags r:id="rId4"/>
            </p:custDataLst>
          </p:nvPr>
        </p:nvSpPr>
        <p:spPr>
          <a:xfrm>
            <a:off x="3469398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564" name="正文"/>
          <p:cNvSpPr txBox="1"/>
          <p:nvPr>
            <p:custDataLst>
              <p:tags r:id="rId5"/>
            </p:custDataLst>
          </p:nvPr>
        </p:nvSpPr>
        <p:spPr>
          <a:xfrm>
            <a:off x="6343855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促进教师专业发展：双减政策要求教师具备更高的专业素养和教学能力，这促使教师们不断学习和进修，提高自身的专业水平。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66" name="标题"/>
          <p:cNvSpPr txBox="1"/>
          <p:nvPr>
            <p:custDataLst>
              <p:tags r:id="rId6"/>
            </p:custDataLst>
          </p:nvPr>
        </p:nvSpPr>
        <p:spPr>
          <a:xfrm>
            <a:off x="6330466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68" name="正文"/>
          <p:cNvSpPr txBox="1"/>
          <p:nvPr>
            <p:custDataLst>
              <p:tags r:id="rId7"/>
            </p:custDataLst>
          </p:nvPr>
        </p:nvSpPr>
        <p:spPr>
          <a:xfrm>
            <a:off x="9204923" y="3357671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增强教师责任感：双减政策的实施，要求学校和教师增强责任感，关注学生的全面发展，这促使教师们更加注重学生的个性差异和特长发展。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8"/>
            </p:custDataLst>
          </p:nvPr>
        </p:nvSpPr>
        <p:spPr>
          <a:xfrm>
            <a:off x="9191535" y="2802059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对家长的影响</a:t>
            </a:r>
            <a:endParaRPr altLang="en-US" lang="zh-CN"/>
          </a:p>
        </p:txBody>
      </p:sp>
      <p:sp>
        <p:nvSpPr>
          <p:cNvPr id="104960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减轻家长负担：双减政策减轻了家长在孩子教育方面的经济负担和心理压力。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促进家庭教育：双减政策促使家长更加注重孩子的家庭教育，提高家庭教育的质量。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增强家长与孩子的互动：双减政策让家长有更多时间陪伴孩子，增强亲子关系。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培养孩子的自主能力：双减政策让孩子有更多自主发展的空间，培养孩子的自主能力和创新精神。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对社会的影响</a:t>
            </a:r>
            <a:endParaRPr altLang="en-US" lang="zh-CN"/>
          </a:p>
        </p:txBody>
      </p:sp>
      <p:sp>
        <p:nvSpPr>
          <p:cNvPr id="104966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推动教育改革，促进教育现代化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双减政策的实施与建议</a:t>
            </a:r>
            <a:endParaRPr altLang="en-US" dirty="0" lang="zh-CN"/>
          </a:p>
        </p:txBody>
      </p:sp>
      <p:sp>
        <p:nvSpPr>
          <p:cNvPr id="10497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实施过程中的问题与挑战</a:t>
            </a:r>
            <a:endParaRPr altLang="en-US" lang="zh-CN"/>
          </a:p>
        </p:txBody>
      </p:sp>
      <p:sp>
        <p:nvSpPr>
          <p:cNvPr id="104979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学校课后服务师资力量不足，课程质量参差不齐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学科类培训转为地下，难以监管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家长焦虑情绪未缓解，对学校教育质量担忧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校外非学科类培训兴起，存在乱收费、退费难等问题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完善政策的建议与措施</a:t>
            </a:r>
            <a:endParaRPr altLang="en-US" lang="zh-CN"/>
          </a:p>
        </p:txBody>
      </p:sp>
      <p:sp>
        <p:nvSpPr>
          <p:cNvPr id="10498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加强对学生和家长的宣传教育，提高对政策的认知度和支持度。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定期评估政策效果，及时调整和完善政策。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建立完善的监督机制，确保政策落实到位。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鼓励学校和教师创新教学方式，提高教学质量。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加强监督与评估的措施</a:t>
            </a:r>
            <a:endParaRPr altLang="en-US" lang="zh-CN"/>
          </a:p>
        </p:txBody>
      </p:sp>
      <p:sp>
        <p:nvSpPr>
          <p:cNvPr id="10499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建立完善的监督机制，确保双减政策的有效实施。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鼓励社会监督，接受家长和社会的意见和建议，不断改进双减政策的执行效果。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加强对学校和教师的培训，提高他们对双减政策的认识和理解，确保政策得到正确执行。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定期对学校进行评估，及时发现问题并采取措施进行整改。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推进双减政策的可持续发展</a:t>
            </a:r>
            <a:endParaRPr altLang="en-US" lang="zh-CN"/>
          </a:p>
        </p:txBody>
      </p:sp>
      <p:sp>
        <p:nvSpPr>
          <p:cNvPr id="10499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实施建议：加强学校教育主阵地作用，提高课堂教学质量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实施建议：规范校外培训行为，加强监管和引导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实施建议：推进教育评价改革，完善学生综合素质评价体系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实施建议：加强家校合作，形成教育合力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9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3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9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2024-01-05T06:12:13Z</dcterms:created>
  <dcterms:modified xsi:type="dcterms:W3CDTF">2024-01-05T06:12:13Z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b9fb3442407a44028724bd639744645f_21</vt:lpwstr>
  </property>
</Properties>
</file>