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40" r:id="rId1"/>
    <p:sldMasterId id="2147483877" r:id="rId2"/>
  </p:sldMasterIdLst>
  <p:notesMasterIdLst>
    <p:notesMasterId r:id="rId3"/>
  </p:notesMasterIdLst>
  <p:sldIdLst>
    <p:sldId id="352" r:id="rId4"/>
    <p:sldId id="356" r:id="rId5"/>
    <p:sldId id="361" r:id="rId6"/>
    <p:sldId id="365" r:id="rId7"/>
    <p:sldId id="368" r:id="rId8"/>
    <p:sldId id="371" r:id="rId9"/>
    <p:sldId id="375" r:id="rId10"/>
    <p:sldId id="379" r:id="rId11"/>
    <p:sldId id="382" r:id="rId12"/>
    <p:sldId id="385" r:id="rId13"/>
    <p:sldId id="388" r:id="rId14"/>
    <p:sldId id="392" r:id="rId15"/>
    <p:sldId id="396" r:id="rId16"/>
    <p:sldId id="399" r:id="rId17"/>
    <p:sldId id="402" r:id="rId18"/>
    <p:sldId id="405" r:id="rId19"/>
    <p:sldId id="409" r:id="rId20"/>
    <p:sldId id="413" r:id="rId21"/>
    <p:sldId id="416" r:id="rId22"/>
    <p:sldId id="419" r:id="rId23"/>
    <p:sldId id="422" r:id="rId24"/>
    <p:sldId id="425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tags" Target="../tags/tag157.xml"/><Relationship Id="rId18" Type="http://schemas.openxmlformats.org/officeDocument/2006/relationships/tags" Target="../tags/tag158.xml"/><Relationship Id="rId19" Type="http://schemas.openxmlformats.org/officeDocument/2006/relationships/tags" Target="../tags/tag159.xml"/><Relationship Id="rId20" Type="http://schemas.openxmlformats.org/officeDocument/2006/relationships/tags" Target="../tags/tag160.xml"/><Relationship Id="rId21" Type="http://schemas.openxmlformats.org/officeDocument/2006/relationships/tags" Target="../tags/tag161.xml"/><Relationship Id="rId22" Type="http://schemas.openxmlformats.org/officeDocument/2006/relationships/tags" Target="../tags/tag162.xml"/><Relationship Id="rId23" Type="http://schemas.openxmlformats.org/officeDocument/2006/relationships/tags" Target="../tags/tag163.xml"/><Relationship Id="rId24" Type="http://schemas.openxmlformats.org/officeDocument/2006/relationships/tags" Target="../tags/tag164.xml"/><Relationship Id="rId25" Type="http://schemas.openxmlformats.org/officeDocument/2006/relationships/tags" Target="../tags/tag165.xml"/><Relationship Id="rId26" Type="http://schemas.openxmlformats.org/officeDocument/2006/relationships/tags" Target="../tags/tag166.xml"/><Relationship Id="rId27" Type="http://schemas.openxmlformats.org/officeDocument/2006/relationships/tags" Target="../tags/tag167.xml"/><Relationship Id="rId28" Type="http://schemas.openxmlformats.org/officeDocument/2006/relationships/tags" Target="../tags/tag168.xml"/><Relationship Id="rId29" Type="http://schemas.openxmlformats.org/officeDocument/2006/relationships/tags" Target="../tags/tag169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2024年健康与保健行业市场前景展望与投资策略分析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4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4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健康与保健行业概述</a:t>
            </a:r>
            <a:endParaRPr altLang="en-US" b="1" dirty="0" sz="25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714606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09878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4020542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4020542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健康与保健行业市场分析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6589424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97359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6895360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6895360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健康与保健行业投资策略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9464242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984841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977017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977017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健康与保健行业未来展望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健康与保健行业概述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91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健康与保健行业定义：提供预防、保健、治疗等健康服务的产业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行业分类：医疗保健、保健品、健康管理、健身休闲等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行业特点：多元化、个性化、科技化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行业发展趋势：健康与保健行业将逐渐成为全球经济增长的重要动力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895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全球健康与保健市场规模持续增长，预计到2024年将达到XXXX亿美元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亚太地区成为全球健康与保健市场增长最快地区，中国市场潜力巨大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健康与保健行业细分领域众多，包括营养补充、功能食品、医疗器械等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健康与保健行业受益于科技进步和消费升级，未来市场前景广阔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89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跨界合作与创新：健康与保健行业与其他领域的合作将更加紧密，推动产品和服务创新。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数字化转型：利用大数据、人工智能等技术提升健康与保健行业的智能化水平。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个性化健康管理：针对不同人群提供定制化的健康管理方案，满足个性化需求。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预防为主：注重预防保健，提高公众的健康意识和自我保健能力。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健康与保健行业市场分析</a:t>
            </a:r>
            <a:endParaRPr altLang="en-US" dirty="0" lang="zh-CN"/>
          </a:p>
        </p:txBody>
      </p:sp>
      <p:sp>
        <p:nvSpPr>
          <p:cNvPr id="10490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10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消费者对健康与保健的意识日益增强，推动市场需求的增长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人口老龄化趋势加剧，对健康与保健产品的需求持续增长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互联网技术的发展，为健康与保健行业提供了新的销售渠道和市场需求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政策支持力度加大，为健康与保健行业的发展提供了有力保障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消费者行为分析</a:t>
            </a:r>
            <a:endParaRPr altLang="en-US" lang="zh-CN"/>
          </a:p>
        </p:txBody>
      </p:sp>
      <p:sp>
        <p:nvSpPr>
          <p:cNvPr id="104915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健康意识增强：消费者越来越重视健康，愿意为健康消费买单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健康旅游兴起：消费者对健康旅游的需求增加，健康旅游市场前景广阔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健康科技产品热销：智能健康设备、健康管理软件等科技产品受到消费者青睐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保健品市场崛起：保健品市场持续增长，成为健康产业的重要组成部分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2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价格竞争格局：价格战成为竞争的重要手段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健康与保健行业市场规模持续扩大，竞争激烈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品牌竞争格局：知名品牌占据市场份额较大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渠道竞争格局：线上渠道成为竞争的新战场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市场潜力评估</a:t>
            </a:r>
            <a:endParaRPr altLang="en-US" lang="zh-CN"/>
          </a:p>
        </p:txBody>
      </p:sp>
      <p:sp>
        <p:nvSpPr>
          <p:cNvPr id="104930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科技进步推动健康与保健行业创新发展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人口老龄化趋势加剧，对健康与保健需求持续增长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政策支持力度加大，为健康与保健行业提供有力保障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健康意识提高，消费者对健康与保健产品需求多样化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健康与保健行业投资策略</a:t>
            </a:r>
            <a:endParaRPr altLang="en-US" dirty="0" lang="zh-CN"/>
          </a:p>
        </p:txBody>
      </p:sp>
      <p:sp>
        <p:nvSpPr>
          <p:cNvPr id="10493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493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政策风险：政策变化可能对行业产生重大影响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市场风险：市场需求波动可能导致投资回报不稳定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技术风险：新兴技术发展可能对传统保健行业造成冲击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竞争风险：行业内竞争激烈，投资需谨慎评估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45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健康与保健行业投资机会概述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健康与保健行业投资策略分析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健康与保健行业投资风险评估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健康与保健行业投资机会与挑战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4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合作共赢：寻求与国内外优秀企业的合作，共同开发市场和资源，降低风险。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关注市场需求：了解消费者对健康与保健的需求和趋势，投资符合市场需求的项目。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创新驱动：加大研发和创新投入，开发具有自主知识产权的高新技术产品。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风险管理：建立健全风险管理体系，制定应对措施，确保投资安全。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投资案例分析</a:t>
            </a:r>
            <a:endParaRPr altLang="en-US" lang="zh-CN"/>
          </a:p>
        </p:txBody>
      </p:sp>
      <p:sp>
        <p:nvSpPr>
          <p:cNvPr id="104956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案例名称：健康科技公司A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投资时间：XXXX年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投资金额：XX亿美元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投资原因：该公司利用大数据和人工智能技术提供个性化健康管理方案，市场前景广阔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健康与保健行业未来展望</a:t>
            </a:r>
            <a:endParaRPr altLang="en-US" dirty="0" lang="zh-CN"/>
          </a:p>
        </p:txBody>
      </p:sp>
      <p:sp>
        <p:nvSpPr>
          <p:cNvPr id="10496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技术创新推动行业发展</a:t>
            </a:r>
            <a:endParaRPr altLang="en-US" lang="zh-CN"/>
          </a:p>
        </p:txBody>
      </p:sp>
      <p:sp>
        <p:nvSpPr>
          <p:cNvPr id="10496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人工智能在健康管理中的应用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基因编辑技术的突破与个性化医疗的发展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远程医疗技术的普及与提高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智能穿戴设备在健康监测中的创新应用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政策环境对行业的影响</a:t>
            </a:r>
            <a:endParaRPr altLang="en-US" lang="zh-CN"/>
          </a:p>
        </p:txBody>
      </p:sp>
      <p:sp>
        <p:nvSpPr>
          <p:cNvPr id="104970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政策支持：政府出台相关政策，鼓励健康与保健行业的发展，为行业提供资金、技术等方面的支持。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监管加强：政府加强对健康与保健行业的监管，制定更加严格的标准和规范，促进行业健康发展。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市场竞争：随着政策的支持和监管的加强，健康与保健行业的市场竞争将更加激烈，企业需要不断提升自身实力和品牌影响力。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科技创新：政府鼓励科技创新，推动健康与保健行业的数字化、智能化发展，为行业发展注入新的动力。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全球健康与保健市场趋势</a:t>
            </a:r>
            <a:endParaRPr altLang="en-US" lang="zh-CN"/>
          </a:p>
        </p:txBody>
      </p:sp>
      <p:sp>
        <p:nvSpPr>
          <p:cNvPr id="104976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数字化医疗的崛起：随着技术的进步，远程医疗、智能健康监测等数字化医疗服务将越来越普及。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个性化健康管理：基于大数据和人工智能，针对个人需求的个性化健康管理将逐渐成为主流。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预防保健意识的提高：随着人们对健康问题的认识加深，预防保健的重要性将逐渐被大众所认识和接受。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健康食品和营养补充剂的需求增长：随着生活质量的提高，人们对于健康食品和营养补充剂的需求将不断增长。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中国健康与保健市场前景</a:t>
            </a:r>
            <a:endParaRPr altLang="en-US" lang="zh-CN"/>
          </a:p>
        </p:txBody>
      </p:sp>
      <p:sp>
        <p:nvSpPr>
          <p:cNvPr id="10498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0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人口老龄化驱动市场需求增长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1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科技进步引领行业创新发展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2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政策支持为行业发展提供有力保障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2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2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健康意识提升促进消费升级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6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986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4986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4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4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4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4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4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4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4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4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4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4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4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4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4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4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4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4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4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SLIDE_ID" val="custom20230986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280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2024-01-06T01:29:20Z</dcterms:created>
  <dcterms:modified xsi:type="dcterms:W3CDTF">2024-01-06T01:29:20Z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5e99c0c64fe54ec5a8bb91bb98f2487f_21</vt:lpwstr>
  </property>
</Properties>
</file>