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073" r:id="rId1"/>
    <p:sldMasterId id="2147487110" r:id="rId2"/>
  </p:sldMasterIdLst>
  <p:notesMasterIdLst>
    <p:notesMasterId r:id="rId3"/>
  </p:notesMasterIdLst>
  <p:sldIdLst>
    <p:sldId id="1879" r:id="rId4"/>
    <p:sldId id="1883" r:id="rId5"/>
    <p:sldId id="1888" r:id="rId6"/>
    <p:sldId id="1893" r:id="rId7"/>
    <p:sldId id="1900" r:id="rId9"/>
    <p:sldId id="1903" r:id="rId10"/>
    <p:sldId id="1906" r:id="rId11"/>
    <p:sldId id="1909" r:id="rId12"/>
    <p:sldId id="1913" r:id="rId13"/>
    <p:sldId id="1920" r:id="rId15"/>
    <p:sldId id="1923" r:id="rId16"/>
    <p:sldId id="1926" r:id="rId17"/>
    <p:sldId id="1929" r:id="rId18"/>
    <p:sldId id="1933" r:id="rId19"/>
    <p:sldId id="1940" r:id="rId21"/>
    <p:sldId id="1943" r:id="rId22"/>
    <p:sldId id="1946" r:id="rId23"/>
    <p:sldId id="1949" r:id="rId24"/>
    <p:sldId id="1953" r:id="rId25"/>
    <p:sldId id="1960" r:id="rId27"/>
    <p:sldId id="1963" r:id="rId28"/>
    <p:sldId id="1966" r:id="rId29"/>
    <p:sldId id="1969" r:id="rId30"/>
    <p:sldId id="1973" r:id="rId31"/>
    <p:sldId id="1980" r:id="rId33"/>
    <p:sldId id="1983" r:id="rId34"/>
    <p:sldId id="1986" r:id="rId35"/>
    <p:sldId id="1989" r:id="rId36"/>
    <p:sldId id="1993" r:id="rId37"/>
    <p:sldId id="2000" r:id="rId39"/>
    <p:sldId id="2003" r:id="rId40"/>
    <p:sldId id="2006" r:id="rId41"/>
    <p:sldId id="2009" r:id="rId42"/>
    <p:sldId id="2012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74" r:id="rId1"/>
    <p:sldLayoutId id="2147487075" r:id="rId2"/>
    <p:sldLayoutId id="2147487076" r:id="rId3"/>
    <p:sldLayoutId id="2147487077" r:id="rId4"/>
    <p:sldLayoutId id="2147487078" r:id="rId5"/>
    <p:sldLayoutId id="2147487079" r:id="rId6"/>
    <p:sldLayoutId id="2147487080" r:id="rId7"/>
    <p:sldLayoutId id="2147487081" r:id="rId8"/>
    <p:sldLayoutId id="2147487082" r:id="rId9"/>
    <p:sldLayoutId id="2147487083" r:id="rId10"/>
    <p:sldLayoutId id="21474870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11" r:id="rId1"/>
    <p:sldLayoutId id="2147487112" r:id="rId2"/>
    <p:sldLayoutId id="2147487113" r:id="rId3"/>
    <p:sldLayoutId id="2147487114" r:id="rId4"/>
    <p:sldLayoutId id="2147487115" r:id="rId5"/>
    <p:sldLayoutId id="2147487116" r:id="rId6"/>
    <p:sldLayoutId id="2147487117" r:id="rId7"/>
    <p:sldLayoutId id="2147487118" r:id="rId8"/>
    <p:sldLayoutId id="2147487119" r:id="rId9"/>
    <p:sldLayoutId id="2147487120" r:id="rId10"/>
    <p:sldLayoutId id="21474871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tags" Target="../tags/tag339.xml"/><Relationship Id="rId22" Type="http://schemas.openxmlformats.org/officeDocument/2006/relationships/tags" Target="../tags/tag340.xml"/><Relationship Id="rId23" Type="http://schemas.openxmlformats.org/officeDocument/2006/relationships/tags" Target="../tags/tag341.xml"/><Relationship Id="rId24" Type="http://schemas.openxmlformats.org/officeDocument/2006/relationships/tags" Target="../tags/tag342.xml"/><Relationship Id="rId25" Type="http://schemas.openxmlformats.org/officeDocument/2006/relationships/tags" Target="../tags/tag343.xml"/><Relationship Id="rId26" Type="http://schemas.openxmlformats.org/officeDocument/2006/relationships/tags" Target="../tags/tag344.xml"/><Relationship Id="rId27" Type="http://schemas.openxmlformats.org/officeDocument/2006/relationships/tags" Target="../tags/tag345.xml"/><Relationship Id="rId28" Type="http://schemas.openxmlformats.org/officeDocument/2006/relationships/tags" Target="../tags/tag346.xml"/><Relationship Id="rId29" Type="http://schemas.openxmlformats.org/officeDocument/2006/relationships/tags" Target="../tags/tag347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tags" Target="../tags/tag387.xml"/><Relationship Id="rId18" Type="http://schemas.openxmlformats.org/officeDocument/2006/relationships/tags" Target="../tags/tag388.xml"/><Relationship Id="rId19" Type="http://schemas.openxmlformats.org/officeDocument/2006/relationships/tags" Target="../tags/tag389.xml"/><Relationship Id="rId20" Type="http://schemas.openxmlformats.org/officeDocument/2006/relationships/tags" Target="../tags/tag390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2024年度工作总结与发展规划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发展规划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团队建设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市场拓展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技术创新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2024年度工作目标与计划</a:t>
            </a:r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目标：提高工作效率，提升产品质量，降低成本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计划：制定详细的工作计划，明确各项任务的责任人和完成时间，加强团队协作和沟通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实施：按照计划逐步推进各项工作，确保按时完成目标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评估：对工作成果进行评估，总结经验教训，为下一年的工作提供参考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工作完成情况与成果</a:t>
            </a:r>
            <a:endParaRPr altLang="en-US" lang="zh-CN"/>
          </a:p>
        </p:txBody>
      </p:sp>
      <p:sp>
        <p:nvSpPr>
          <p:cNvPr id="10490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完成项目及任务：列出本年度完成的项目和任务，包括时间、进度、成果等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工作亮点：总结本年度工作的亮点和突出表现，如创新、效率、质量等方面的提升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团队协作：强调团队成员之间的协作和配合，以及团队整体的工作效率和成果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客户反馈：收集客户对本年度工作的反馈意见，包括满意程度、建议和意见等，以便改进和提升服务质量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工作中遇到的问题与解决方案</a:t>
            </a:r>
            <a:endParaRPr altLang="en-US" lang="zh-CN"/>
          </a:p>
        </p:txBody>
      </p:sp>
      <p:sp>
        <p:nvSpPr>
          <p:cNvPr id="10490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解决方案：加强项目管理、优化预算控制、提高团队协作效率等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工作中遇到的问题：项目延期、预算超支、团队协作不畅等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经验教训：总结问题原因，避免类似问题再次发生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改进措施：针对问题制定改进计划，持续优化工作流程和管理制度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经验教训与改进措施</a:t>
            </a:r>
            <a:endParaRPr altLang="en-US" lang="zh-CN"/>
          </a:p>
        </p:txBody>
      </p:sp>
      <p:sp>
        <p:nvSpPr>
          <p:cNvPr id="10491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经验教训：总结过去一年的工作，分析成功和失败的原因，提炼经验教训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改进措施：针对经验教训，提出具体的改进措施，包括流程优化、团队协作、技能提升等方面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实施计划：明确改进措施的执行计划和时间表，确保改进措施的有效实施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效果评估：对改进措施的实施效果进行评估，及时调整和优化方案，确保改进效果的最大化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发展规划</a:t>
            </a:r>
            <a:endParaRPr altLang="en-US" dirty="0" lang="zh-CN"/>
          </a:p>
        </p:txBody>
      </p:sp>
      <p:sp>
        <p:nvSpPr>
          <p:cNvPr id="10492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2025年度工作目标与计划</a:t>
            </a:r>
            <a:endParaRPr altLang="en-US" lang="zh-CN"/>
          </a:p>
        </p:txBody>
      </p:sp>
      <p:sp>
        <p:nvSpPr>
          <p:cNvPr id="10492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目标：提高公司销售额，扩大市场份额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计划：制定营销策略，加强产品推广，拓展新客户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实施时间：2025年1月至2025年12月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负责人：XXX经理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重点工作方向与策略</a:t>
            </a:r>
            <a:endParaRPr altLang="en-US" lang="zh-CN"/>
          </a:p>
        </p:txBody>
      </p:sp>
      <p:sp>
        <p:nvSpPr>
          <p:cNvPr id="10493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推动技术创新与研发能力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提升产品质量与竞争力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加强市场营销与品牌建设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优化组织架构与人才发展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资源投入与配置计划</a:t>
            </a:r>
            <a:endParaRPr altLang="en-US" lang="zh-CN"/>
          </a:p>
        </p:txBody>
      </p:sp>
      <p:sp>
        <p:nvSpPr>
          <p:cNvPr id="1049386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人力资源：明确各岗位所需人员数量、素质要求及招聘渠道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物力资源：列出所需设备、工具、场地等，确保满足生产需求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财力资源：预算各项开支，包括研发、生产、销售等环节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技术资源：引进或自主研发新技术，提高产品竞争力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信息资源：建立信息共享平台，提高工作效率和决策水平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时间资源：合理安排工作时间，确保项目按时完成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风险评估与应对措施</a:t>
            </a:r>
            <a:endParaRPr altLang="en-US" lang="zh-CN"/>
          </a:p>
        </p:txBody>
      </p:sp>
      <p:sp>
        <p:nvSpPr>
          <p:cNvPr id="10494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识别潜在风险：对项目或业务进行全面的风险识别，包括市场风险、技术风险、财务风险等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评估风险等级：对识别出的风险进行评估，确定其可能性和影响程度，从而确定风险等级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制定应对措施：针对不同等级的风险，制定相应的应对措施，包括预防措施、缓解措施、应急措施等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监控与调整：对实施应对措施的过程进行监控，并根据实际情况进行调整，确保应对措施的有效性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团队建设</a:t>
            </a:r>
            <a:endParaRPr altLang="en-US" dirty="0" lang="zh-CN"/>
          </a:p>
        </p:txBody>
      </p:sp>
      <p:sp>
        <p:nvSpPr>
          <p:cNvPr id="10494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团队现状分析</a:t>
            </a:r>
            <a:endParaRPr altLang="en-US" lang="zh-CN"/>
          </a:p>
        </p:txBody>
      </p:sp>
      <p:sp>
        <p:nvSpPr>
          <p:cNvPr id="10495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团队规模与构成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团队成员能力与特长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团队氛围与沟通情况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团队存在的问题与挑战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团队能力提升计划</a:t>
            </a:r>
            <a:endParaRPr altLang="en-US" lang="zh-CN"/>
          </a:p>
        </p:txBody>
      </p:sp>
      <p:sp>
        <p:nvSpPr>
          <p:cNvPr id="10496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团队协作：加强团队成员之间的沟通与协作，促进信息共享和经验交流，提高团队整体效率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培训与学习：定期组织内部培训，提高团队成员的专业技能和知识水平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激励与考核：建立激励机制，鼓励团队成员积极进取，同时设立考核标准，确保团队成员的工作质量和效率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团队文化：培养积极向上的团队文化，增强团队凝聚力和向心力，提高团队成员的归属感和责任感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团队文化培育与建设</a:t>
            </a:r>
            <a:endParaRPr altLang="en-US" lang="zh-CN"/>
          </a:p>
        </p:txBody>
      </p:sp>
      <p:sp>
        <p:nvSpPr>
          <p:cNvPr id="10496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团队文化定义：强调团队价值观、使命和愿景，形成共同认知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团队文化培育：通过培训、活动等方式，提高团队凝聚力和向心力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团队文化实践：在工作中践行团队文化，提高工作效率和质量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团队文化与业务发展：将团队文化与业务发展相结合，推动公司持续发展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团队激励与考核机制</a:t>
            </a:r>
            <a:endParaRPr altLang="en-US" lang="zh-CN"/>
          </a:p>
        </p:txBody>
      </p:sp>
      <p:sp>
        <p:nvSpPr>
          <p:cNvPr id="10497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培训与发展：提供培训和发展机会，提升团队成员的专业素养和综合能力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激励措施：设立奖励制度，激发团队成员的积极性和创造力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考核机制：建立科学的考核体系，对团队成员进行客观、公正的评价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团队文化：营造积极向上、团结协作的团队文化，增强团队凝聚力和向心力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市场拓展</a:t>
            </a:r>
            <a:endParaRPr altLang="en-US" dirty="0" lang="zh-CN"/>
          </a:p>
        </p:txBody>
      </p:sp>
      <p:sp>
        <p:nvSpPr>
          <p:cNvPr id="10498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市场现状分析</a:t>
            </a:r>
            <a:endParaRPr altLang="en-US" lang="zh-CN"/>
          </a:p>
        </p:txBody>
      </p:sp>
      <p:sp>
        <p:nvSpPr>
          <p:cNvPr id="10498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行业趋势：分析当前市场的发展趋势和未来走向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目标客户：明确目标客户群体，包括客户的需求和特点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市场机会：分析市场机会，包括市场空白和潜在需求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竞争对手：了解竞争对手的情况，包括产品、价格、渠道等方面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目标市场定位与拓展策略</a:t>
            </a:r>
            <a:endParaRPr altLang="en-US" lang="zh-CN"/>
          </a:p>
        </p:txBody>
      </p:sp>
      <p:sp>
        <p:nvSpPr>
          <p:cNvPr id="10499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目标市场定位：明确目标客户群体，了解客户需求和行业趋势，为产品或服务制定精准的市场定位。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拓展策略：制定具体的市场拓展计划，包括拓展渠道、营销策略、合作伙伴等，以实现市场占有率的提升。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市场调研与分析：进行市场调研，了解竞争对手、市场规模、客户需求等信息，为市场拓展提供有力支持。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品牌建设与推广：加强品牌建设和推广，提高品牌知名度和美誉度，吸引更多潜在客户。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营销手段与渠道拓展计划</a:t>
            </a:r>
            <a:endParaRPr altLang="en-US" lang="zh-CN"/>
          </a:p>
        </p:txBody>
      </p:sp>
      <p:sp>
        <p:nvSpPr>
          <p:cNvPr id="10499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渠道拓展计划：拓展线上销售渠道、线下实体店合作、代理商招募等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营销手段：广告宣传、促销活动、社交媒体推广等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目标市场：明确目标市场和潜在客户群体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实施计划：制定具体的营销和渠道拓展计划，包括时间表、预算和人员分工等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市场风险评估与应对措施</a:t>
            </a:r>
            <a:endParaRPr altLang="en-US" lang="zh-CN"/>
          </a:p>
        </p:txBody>
      </p:sp>
      <p:sp>
        <p:nvSpPr>
          <p:cNvPr id="10500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应对措施：制定相应的应对措施，如调整市场策略、加强产品研发等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市场风险识别：识别潜在的市场风险，如政策变化、竞争加剧等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风险评估：对识别出的风险进行评估，确定其可能性和影响程度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监控与调整：对市场风险进行持续监控，并根据实际情况调整应对措施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技术创新</a:t>
            </a:r>
            <a:endParaRPr altLang="en-US" dirty="0" lang="zh-CN"/>
          </a:p>
        </p:txBody>
      </p:sp>
      <p:sp>
        <p:nvSpPr>
          <p:cNvPr id="10501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技术现状分析</a:t>
            </a:r>
            <a:endParaRPr altLang="en-US" lang="zh-CN"/>
          </a:p>
        </p:txBody>
      </p:sp>
      <p:sp>
        <p:nvSpPr>
          <p:cNvPr id="10501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当前技术水平及发展趋势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行业内技术竞争状况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公司技术实力及优势分析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未来技术发展方向预测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技术研发方向与重点任务</a:t>
            </a:r>
            <a:endParaRPr altLang="en-US" lang="zh-CN"/>
          </a:p>
        </p:txBody>
      </p:sp>
      <p:sp>
        <p:nvSpPr>
          <p:cNvPr id="10502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研发方向：人工智能、大数据、云计算等前沿技术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合作与交流：加强与高校、科研机构等的合作，共同推动技术创新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技术研发团队建设：加强人才引进和培养，提高团队整体技术水平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重点任务：推动技术创新，提高产品竞争力，实现业务增长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技术合作与交流计划</a:t>
            </a:r>
            <a:endParaRPr altLang="en-US" lang="zh-CN"/>
          </a:p>
        </p:txBody>
      </p:sp>
      <p:sp>
        <p:nvSpPr>
          <p:cNvPr id="105032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合作伙伴：与国内外知名企业、科研机构建立合作关系，共同开展技术研发和创新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交流活动：定期组织技术交流会议、研讨会等活动，分享最新技术成果和经验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人才培养：加强技术人才队伍建设，提高技术人员的专业素养和创新能力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知识产权保护：加强知识产权保护，确保技术创新成果的合法性和安全性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技术风险评估与应对措施</a:t>
            </a:r>
            <a:endParaRPr altLang="en-US" lang="zh-CN"/>
          </a:p>
        </p:txBody>
      </p:sp>
      <p:sp>
        <p:nvSpPr>
          <p:cNvPr id="10503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风险评估：对识别出的技术风险进行评估，确定其可能性和影响程度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技术风险识别：对可能存在的技术风险进行全面识别和分析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应对措施制定：针对识别出的技术风险，制定相应的应对措施和预案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应对措施实施：在项目实施过程中，对制定的应对措施进行及时有效的实施，确保项目的顺利进行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社会责任</a:t>
            </a:r>
            <a:endParaRPr altLang="en-US" dirty="0" lang="zh-CN"/>
          </a:p>
        </p:txBody>
      </p:sp>
      <p:sp>
        <p:nvSpPr>
          <p:cNvPr id="10504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社会责任履行情况回顾</a:t>
            </a:r>
            <a:endParaRPr altLang="en-US" lang="zh-CN"/>
          </a:p>
        </p:txBody>
      </p:sp>
      <p:sp>
        <p:nvSpPr>
          <p:cNvPr id="10505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2024年度社会责任目标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公益事业投入及影响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社会责任实践总结与展望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环保措施及成果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未来社会责任规划与目标</a:t>
            </a:r>
            <a:endParaRPr altLang="en-US" lang="zh-CN"/>
          </a:p>
        </p:txBody>
      </p:sp>
      <p:sp>
        <p:nvSpPr>
          <p:cNvPr id="1050576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明确社会责任目标：结合公司战略，制定未来社会责任目标，包括环保、公益、可持续发展等方面。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80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82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推动社会责任实践：积极开展社会责任实践活动，包括环保行动、公益活动、志愿者服务等，提高员工和社会公众对公司的认同感和满意度。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制定社会责任计划：为实现社会责任目标，制定具体可行的社会责任计划，包括项目、时间表、责任人等。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88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90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加强社会责任管理：建立完善的社会责任管理体系，确保社会责任计划的顺利实施和有效监督。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公益事业参与计划</a:t>
            </a:r>
            <a:endParaRPr altLang="en-US" lang="zh-CN"/>
          </a:p>
        </p:txBody>
      </p:sp>
      <p:sp>
        <p:nvSpPr>
          <p:cNvPr id="10506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参与公益组织的计划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6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参与公益活动的计划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6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参与公益宣传的计划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6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参与公益培训的计划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社会贡献评估与报告</a:t>
            </a:r>
            <a:endParaRPr altLang="en-US" lang="zh-CN"/>
          </a:p>
        </p:txBody>
      </p:sp>
      <p:sp>
        <p:nvSpPr>
          <p:cNvPr id="10506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社会责任目标：明确企业社会责任目标，包括经济、环境、社会等方面的目标。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社会责任实践：介绍企业在社会责任方面的具体实践，包括在环境保护、公益事业、员工福利等方面的具体行动。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社会责任绩效：评估企业在社会责任方面的绩效，包括经济、环境、社会等方面的绩效评估，以及与行业平均水平的比较。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社会责任报告：发布企业社会责任报告，向社会公众展示企业在社会责任方面的具体实践和绩效。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4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74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74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7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27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2023-12-17T09:06:44Z</dcterms:created>
  <dcterms:modified xsi:type="dcterms:W3CDTF">2023-12-17T09:06:44Z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815a8727ae15448fa908891638e0fd5c_21</vt:lpwstr>
  </property>
</Properties>
</file>