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345" r:id="rId1"/>
    <p:sldMasterId id="2147509382" r:id="rId2"/>
  </p:sldMasterIdLst>
  <p:notesMasterIdLst>
    <p:notesMasterId r:id="rId3"/>
  </p:notesMasterIdLst>
  <p:sldIdLst>
    <p:sldId id="12136" r:id="rId4"/>
    <p:sldId id="12140" r:id="rId5"/>
    <p:sldId id="12145" r:id="rId6"/>
    <p:sldId id="12149" r:id="rId7"/>
    <p:sldId id="12152" r:id="rId8"/>
    <p:sldId id="12155" r:id="rId9"/>
    <p:sldId id="12158" r:id="rId10"/>
    <p:sldId id="12162" r:id="rId11"/>
    <p:sldId id="12166" r:id="rId12"/>
    <p:sldId id="12169" r:id="rId13"/>
    <p:sldId id="12172" r:id="rId14"/>
    <p:sldId id="12175" r:id="rId15"/>
    <p:sldId id="12179" r:id="rId16"/>
    <p:sldId id="12183" r:id="rId17"/>
    <p:sldId id="12186" r:id="rId18"/>
    <p:sldId id="12189" r:id="rId19"/>
    <p:sldId id="12192" r:id="rId20"/>
    <p:sldId id="12196" r:id="rId21"/>
    <p:sldId id="12200" r:id="rId22"/>
    <p:sldId id="12203" r:id="rId23"/>
    <p:sldId id="12206" r:id="rId24"/>
    <p:sldId id="12209" r:id="rId25"/>
    <p:sldId id="12213" r:id="rId26"/>
    <p:sldId id="12217" r:id="rId27"/>
    <p:sldId id="12220" r:id="rId28"/>
    <p:sldId id="12223" r:id="rId29"/>
    <p:sldId id="12226" r:id="rId30"/>
    <p:sldId id="1222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346" r:id="rId1"/>
    <p:sldLayoutId id="2147509347" r:id="rId2"/>
    <p:sldLayoutId id="2147509348" r:id="rId3"/>
    <p:sldLayoutId id="2147509349" r:id="rId4"/>
    <p:sldLayoutId id="2147509350" r:id="rId5"/>
    <p:sldLayoutId id="2147509351" r:id="rId6"/>
    <p:sldLayoutId id="2147509352" r:id="rId7"/>
    <p:sldLayoutId id="2147509353" r:id="rId8"/>
    <p:sldLayoutId id="2147509354" r:id="rId9"/>
    <p:sldLayoutId id="2147509355" r:id="rId10"/>
    <p:sldLayoutId id="21475093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383" r:id="rId1"/>
    <p:sldLayoutId id="2147509384" r:id="rId2"/>
    <p:sldLayoutId id="2147509385" r:id="rId3"/>
    <p:sldLayoutId id="2147509386" r:id="rId4"/>
    <p:sldLayoutId id="2147509387" r:id="rId5"/>
    <p:sldLayoutId id="2147509388" r:id="rId6"/>
    <p:sldLayoutId id="2147509389" r:id="rId7"/>
    <p:sldLayoutId id="2147509390" r:id="rId8"/>
    <p:sldLayoutId id="2147509391" r:id="rId9"/>
    <p:sldLayoutId id="2147509392" r:id="rId10"/>
    <p:sldLayoutId id="214750939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tags" Target="../tags/tag131.xml"/><Relationship Id="rId23" Type="http://schemas.openxmlformats.org/officeDocument/2006/relationships/tags" Target="../tags/tag132.xml"/><Relationship Id="rId24" Type="http://schemas.openxmlformats.org/officeDocument/2006/relationships/tags" Target="../tags/tag133.xml"/><Relationship Id="rId25" Type="http://schemas.openxmlformats.org/officeDocument/2006/relationships/tags" Target="../tags/tag134.xml"/><Relationship Id="rId26" Type="http://schemas.openxmlformats.org/officeDocument/2006/relationships/tags" Target="../tags/tag135.xml"/><Relationship Id="rId27" Type="http://schemas.openxmlformats.org/officeDocument/2006/relationships/tags" Target="../tags/tag136.xml"/><Relationship Id="rId28" Type="http://schemas.openxmlformats.org/officeDocument/2006/relationships/tags" Target="../tags/tag137.xml"/><Relationship Id="rId29" Type="http://schemas.openxmlformats.org/officeDocument/2006/relationships/tags" Target="../tags/tag138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2024年农业现代化进展及规划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农业现代化进展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农业现代化规划</a:t>
            </a:r>
            <a:endParaRPr altLang="en-US" b="1" dirty="0" sz="25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农业现代化面临的挑战与机遇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农业现代化政策支持与保障措施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农业现代化发展目标与展望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农业现代化进展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农业技术应用</a:t>
            </a:r>
            <a:endParaRPr altLang="en-US" lang="zh-CN"/>
          </a:p>
        </p:txBody>
      </p:sp>
      <p:sp>
        <p:nvSpPr>
          <p:cNvPr id="10489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农业物联网技术：实现智能化管理，提高生产效率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农业机械技术：减轻劳动强度，提高生产效率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农业生物技术：培育新品种，提高农产品品质和产量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农业大数据技术：为决策提供科学依据，优化资源配置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农业机械化水平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农作物耕种收综合机械化率达到72%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设施农业、畜牧养殖、水产养殖机械化率分别达到42%、40%、30%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2024年农业机械化率达到71%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农机装备总量突破2亿千瓦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农业信息化发展</a:t>
            </a:r>
            <a:endParaRPr altLang="en-US" lang="zh-CN"/>
          </a:p>
        </p:txBody>
      </p:sp>
      <p:sp>
        <p:nvSpPr>
          <p:cNvPr id="10490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农业信息化技术应用：如大数据、物联网、人工智能等在农业领域的应用，提高农业生产效率和农产品质量。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农业信息化基础设施建设：包括农村网络覆盖、农业遥感监测等方面的建设，为农业信息化提供基础保障。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农业信息化服务体系建设：建立完善的农业信息化服务体系，包括农业科技信息服务平台、农业电子商务平台等，为农民提供便捷的信息服务。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农业信息化人才培养：加强农业信息化人才队伍建设，提高农民的信息技术应用能力，推动农业信息化发展。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农业科技创新成果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农业科技研究：突破性进展，提高农业生产效率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农业科技政策：政府支持，鼓励创新和研发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农业科技推广：培训和指导，提升农民技能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农业技术应用：智能化、自动化技术普及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农业现代化规划</a:t>
            </a:r>
            <a:endParaRPr altLang="en-US" dirty="0" lang="zh-CN"/>
          </a:p>
        </p:txBody>
      </p:sp>
      <p:sp>
        <p:nvSpPr>
          <p:cNvPr id="1049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农业产业结构调整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加强农业科技创新，提高农业现代化水平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推进农业产业化经营，促进农业与二三产业融合发展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优化农业产业结构，提高农业产值和效益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发展特色农业，培育优势产业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农业基础设施建设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投资重点：加强农田水利建设，提高农业抗旱抗涝能力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建设目标：提高耕地质量，推进土地整治和农业生态修复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实施计划：加大投入力度，加强农村道路、桥梁、电网等基础设施建设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效益分析：改善农业生产条件，提高农业综合生产能力，促进农民增收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农业生态环境保护</a:t>
            </a:r>
            <a:endParaRPr altLang="en-US" lang="zh-CN"/>
          </a:p>
        </p:txBody>
      </p:sp>
      <p:sp>
        <p:nvSpPr>
          <p:cNvPr id="10493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农业现代化规划中强调生态保护，确保可持续发展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促进生态农业和有机农业发展，提高农产品质量与安全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加强土壤和水资源保护，提高农业抗灾能力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推广绿色生产技术，减少化肥和农药使用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农业人才培养与引进</a:t>
            </a:r>
            <a:endParaRPr altLang="en-US" lang="zh-CN"/>
          </a:p>
        </p:txBody>
      </p:sp>
      <p:sp>
        <p:nvSpPr>
          <p:cNvPr id="10494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建立农业人才库，为农业现代化提供人才保障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培养新型职业农民，提高农民素质和能力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加强农业科技人才队伍建设，引进高层次人才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鼓励社会资本投入农业领域，吸引更多人才投身农业现代化建设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农业现代化面临的挑战与机遇</a:t>
            </a:r>
            <a:endParaRPr altLang="en-US" dirty="0" lang="zh-CN"/>
          </a:p>
        </p:txBody>
      </p:sp>
      <p:sp>
        <p:nvSpPr>
          <p:cNvPr id="10494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气候变化对农业的影响</a:t>
            </a:r>
            <a:endParaRPr altLang="en-US" lang="zh-CN"/>
          </a:p>
        </p:txBody>
      </p:sp>
      <p:sp>
        <p:nvSpPr>
          <p:cNvPr id="10495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气温升高导致农作物生长周期缩短，影响产量和质量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极端气候事件增多，如洪涝、干旱等，对农业生产造成巨大损失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气候变化影响农作物种植结构，部分地区需要调整种植品种和方式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气候变化对农业生态环境造成影响，需要采取措施保护土壤、水资源等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农产品市场需求变化</a:t>
            </a:r>
            <a:endParaRPr altLang="en-US" lang="zh-CN"/>
          </a:p>
        </p:txBody>
      </p:sp>
      <p:sp>
        <p:nvSpPr>
          <p:cNvPr id="1049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农产品价格波动大，影响农民收益和生产积极性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消费者对农产品品质和安全性的要求提高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农产品电商平台的兴起，对传统销售渠道带来挑战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农产品国际贸易保护主义抬头，出口压力增大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国际农业贸易竞争与合作</a:t>
            </a:r>
            <a:endParaRPr altLang="en-US" lang="zh-CN"/>
          </a:p>
        </p:txBody>
      </p:sp>
      <p:sp>
        <p:nvSpPr>
          <p:cNvPr id="10496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农业知识产权保护：加强知识产权保护，鼓励农业科技创新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农业贸易自由化：各国降低关税和非关税壁垒，促进农产品自由流通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农产品质量安全标准：各国制定不同的质量安全标准，需要加强国际合作与协调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农业资源环境保护：应对气候变化、保护生态环境，实现农业可持续发展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农业科技革命带来的机遇与挑战</a:t>
            </a:r>
            <a:endParaRPr altLang="en-US" lang="zh-CN"/>
          </a:p>
        </p:txBody>
      </p:sp>
      <p:sp>
        <p:nvSpPr>
          <p:cNvPr id="104973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3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3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3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3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农业科技革命概述：介绍农业科技革命的概念、发展历程和主要技术。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4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农业科技革命带来的机遇：分析农业科技革命如何提高农业生产效率、改善农产品质量、增强农业竞争力等方面的机遇。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5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农业科技革命带来的挑战：探讨农业科技革命在环境保护、食品安全、劳动力就业等方面带来的挑战。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5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应对农业科技革命的策略与建议：提出政府、企业和农民应采取的措施和策略，以应对农业科技革命带来的机遇与挑战。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农业现代化政策支持与保障措施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财政支持政策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农业现代化发展专项资金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农业科技推广和成果转化资金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农业基础设施建设资金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农业保险保费补贴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金融支持政策</a:t>
            </a:r>
            <a:endParaRPr altLang="en-US" lang="zh-CN"/>
          </a:p>
        </p:txBody>
      </p:sp>
      <p:sp>
        <p:nvSpPr>
          <p:cNvPr id="10499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农业担保政策：为农业企业提供信用担保，帮助企业获得银行贷款等融资支持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农业贷款优惠政策：为农业企业提供低利率贷款支持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农业保险政策：为农业生产提供风险保障，降低自然灾害等风险损失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农业投资引导政策：引导社会资本投入农业领域，促进农业现代化发展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土地政策与农村改革</a:t>
            </a:r>
            <a:endParaRPr altLang="en-US" lang="zh-CN"/>
          </a:p>
        </p:txBody>
      </p:sp>
      <p:sp>
        <p:nvSpPr>
          <p:cNvPr id="10499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土地流转政策：促进土地适度规模经营，提高农业生产效率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农村集体产权制度改革：增加农民财产性收入，激发农村经济活力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农业补贴政策：加大对农业的支持保护力度，提高农民生产积极性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农业保险政策：降低农业生产风险，保障农民收益稳定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农业保险与风险管理措施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农业保险政策：提供多种农业保险产品，保障农民收益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风险管理措施：建立农业风险预警机制，提高抗灾能力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政策支持：加大财政支持力度，降低农业风险损失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保障措施：完善农业保险法律法规，规范市场秩序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农业现代化发展目标与展望</a:t>
            </a:r>
            <a:endParaRPr altLang="en-US" dirty="0" lang="zh-CN"/>
          </a:p>
        </p:txBody>
      </p:sp>
      <p:sp>
        <p:nvSpPr>
          <p:cNvPr id="1050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提高农业生产效率与农民收入水平</a:t>
            </a:r>
            <a:endParaRPr altLang="en-US" lang="zh-CN"/>
          </a:p>
        </p:txBody>
      </p:sp>
      <p:sp>
        <p:nvSpPr>
          <p:cNvPr id="10501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预期成果：农业生产效率显著提高，农民收入持续增长，农村经济发展水平不断提升。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展望：未来农业现代化将继续深入推进，农业生产效率和农民收入水平将进一步提升，为全面建设社会主义现代化国家奠定坚实基础。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目标：通过农业现代化技术手段，提高农业生产效率，降低生产成本，增加农民收入。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措施：推广智能农业装备，加强农业科技创新，优化农业产业结构，推进农业产业化经营。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建设美丽乡村与生态农业</a:t>
            </a:r>
            <a:endParaRPr altLang="en-US" lang="zh-CN"/>
          </a:p>
        </p:txBody>
      </p:sp>
      <p:sp>
        <p:nvSpPr>
          <p:cNvPr id="10501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绿色发展：推进农业绿色发展，降低农业污染，实现农业与生态环境的和谐共生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展望：未来农业现代化将更加注重生态环保，实现农业与生态环境的良性循环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农业现代化发展目标：建设美丽乡村，提高农村环境质量和生活水平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生态农业：促进农业可持续发展，保护生态环境，提高农产品质量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促进农村一二三产业融合发展</a:t>
            </a:r>
            <a:endParaRPr altLang="en-US" lang="zh-CN"/>
          </a:p>
        </p:txBody>
      </p:sp>
      <p:sp>
        <p:nvSpPr>
          <p:cNvPr id="105024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农业现代化发展目标：提高农业生产效率，增加农民收入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农村一二三产业融合发展：促进农业与工业、服务业的深度融合，形成产业链条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展望：通过政策支持和技术创新，推动农村一二三产业融合发展的进程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意义：提升农业综合效益，促进农村经济持续健康发展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提升我国农业国际竞争力与影响力</a:t>
            </a:r>
            <a:endParaRPr altLang="en-US" lang="zh-CN"/>
          </a:p>
        </p:txBody>
      </p:sp>
      <p:sp>
        <p:nvSpPr>
          <p:cNvPr id="1050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提升农业科技创新水平：加强农业科技研发、推广和应用，提高农业生产效率和农产品质量。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推进农业标准化生产：制定和实施农业标准，加强农产品质量安全监管，提高农产品品质和安全水平。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加强农业品牌建设：培育和推广农业品牌，提高农产品知名度和美誉度，增强农业产业软实力。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拓展农业国际合作：积极参与国际农业交流与合作，引进国外先进农业技术和管理经验，提高我国农业的国际地位和影响力。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5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3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2024-01-05T11:09:31Z</dcterms:created>
  <dcterms:modified xsi:type="dcterms:W3CDTF">2024-01-05T11:09:31Z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feb5a9b0f71041fc9dcdbbfa8dda4437_21</vt:lpwstr>
  </property>
</Properties>
</file>