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131" r:id="rId1"/>
    <p:sldMasterId id="2147485168" r:id="rId2"/>
  </p:sldMasterIdLst>
  <p:notesMasterIdLst>
    <p:notesMasterId r:id="rId3"/>
  </p:notesMasterIdLst>
  <p:sldIdLst>
    <p:sldId id="939" r:id="rId4"/>
    <p:sldId id="943" r:id="rId5"/>
    <p:sldId id="946" r:id="rId6"/>
    <p:sldId id="949" r:id="rId7"/>
    <p:sldId id="955" r:id="rId9"/>
    <p:sldId id="958" r:id="rId10"/>
    <p:sldId id="961" r:id="rId11"/>
    <p:sldId id="964" r:id="rId12"/>
    <p:sldId id="970" r:id="rId14"/>
    <p:sldId id="973" r:id="rId15"/>
    <p:sldId id="976" r:id="rId16"/>
    <p:sldId id="979" r:id="rId17"/>
    <p:sldId id="982" r:id="rId18"/>
    <p:sldId id="988" r:id="rId20"/>
    <p:sldId id="991" r:id="rId21"/>
    <p:sldId id="994" r:id="rId22"/>
    <p:sldId id="997" r:id="rId23"/>
    <p:sldId id="1000" r:id="rId24"/>
    <p:sldId id="1006" r:id="rId26"/>
    <p:sldId id="1009" r:id="rId27"/>
    <p:sldId id="1012" r:id="rId28"/>
    <p:sldId id="1015" r:id="rId29"/>
    <p:sldId id="1021" r:id="rId31"/>
    <p:sldId id="1024" r:id="rId32"/>
    <p:sldId id="1027" r:id="rId33"/>
    <p:sldId id="1030" r:id="rId34"/>
    <p:sldId id="1036" r:id="rId36"/>
    <p:sldId id="1039" r:id="rId37"/>
    <p:sldId id="1042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132" r:id="rId1"/>
    <p:sldLayoutId id="2147485133" r:id="rId2"/>
    <p:sldLayoutId id="2147485134" r:id="rId3"/>
    <p:sldLayoutId id="2147485135" r:id="rId4"/>
    <p:sldLayoutId id="2147485136" r:id="rId5"/>
    <p:sldLayoutId id="2147485137" r:id="rId6"/>
    <p:sldLayoutId id="2147485138" r:id="rId7"/>
    <p:sldLayoutId id="2147485139" r:id="rId8"/>
    <p:sldLayoutId id="2147485140" r:id="rId9"/>
    <p:sldLayoutId id="2147485141" r:id="rId10"/>
    <p:sldLayoutId id="214748514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5169" r:id="rId1"/>
    <p:sldLayoutId id="2147485170" r:id="rId2"/>
    <p:sldLayoutId id="2147485171" r:id="rId3"/>
    <p:sldLayoutId id="2147485172" r:id="rId4"/>
    <p:sldLayoutId id="2147485173" r:id="rId5"/>
    <p:sldLayoutId id="2147485174" r:id="rId6"/>
    <p:sldLayoutId id="2147485175" r:id="rId7"/>
    <p:sldLayoutId id="2147485176" r:id="rId8"/>
    <p:sldLayoutId id="2147485177" r:id="rId9"/>
    <p:sldLayoutId id="2147485178" r:id="rId10"/>
    <p:sldLayoutId id="214748517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tags" Target="../tags/tag236.xml"/><Relationship Id="rId18" Type="http://schemas.openxmlformats.org/officeDocument/2006/relationships/tags" Target="../tags/tag237.xml"/><Relationship Id="rId19" Type="http://schemas.openxmlformats.org/officeDocument/2006/relationships/tags" Target="../tags/tag238.xml"/><Relationship Id="rId20" Type="http://schemas.openxmlformats.org/officeDocument/2006/relationships/tags" Target="../tags/tag239.xml"/><Relationship Id="rId21" Type="http://schemas.openxmlformats.org/officeDocument/2006/relationships/tags" Target="../tags/tag240.xml"/><Relationship Id="rId22" Type="http://schemas.openxmlformats.org/officeDocument/2006/relationships/tags" Target="../tags/tag241.xml"/><Relationship Id="rId23" Type="http://schemas.openxmlformats.org/officeDocument/2006/relationships/tags" Target="../tags/tag242.xml"/><Relationship Id="rId24" Type="http://schemas.openxmlformats.org/officeDocument/2006/relationships/tags" Target="../tags/tag243.xml"/><Relationship Id="rId25" Type="http://schemas.openxmlformats.org/officeDocument/2006/relationships/tags" Target="../tags/tag244.xml"/><Relationship Id="rId26" Type="http://schemas.openxmlformats.org/officeDocument/2006/relationships/tags" Target="../tags/tag245.xml"/><Relationship Id="rId27" Type="http://schemas.openxmlformats.org/officeDocument/2006/relationships/tags" Target="../tags/tag246.xml"/><Relationship Id="rId28" Type="http://schemas.openxmlformats.org/officeDocument/2006/relationships/tags" Target="../tags/tag247.xml"/><Relationship Id="rId29" Type="http://schemas.openxmlformats.org/officeDocument/2006/relationships/tags" Target="../tags/tag248.xml"/><Relationship Id="rId30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tags" Target="../tags/tag294.xml"/><Relationship Id="rId17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tags" Target="../tags/tag311.xml"/><Relationship Id="rId18" Type="http://schemas.openxmlformats.org/officeDocument/2006/relationships/tags" Target="../tags/tag312.xml"/><Relationship Id="rId19" Type="http://schemas.openxmlformats.org/officeDocument/2006/relationships/tags" Target="../tags/tag313.xml"/><Relationship Id="rId20" Type="http://schemas.openxmlformats.org/officeDocument/2006/relationships/tags" Target="../tags/tag314.xml"/><Relationship Id="rId21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1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slideLayout" Target="../slideLayouts/slideLayout14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tags" Target="../tags/tag361.xml"/><Relationship Id="rId14" Type="http://schemas.openxmlformats.org/officeDocument/2006/relationships/tags" Target="../tags/tag362.xml"/><Relationship Id="rId15" Type="http://schemas.openxmlformats.org/officeDocument/2006/relationships/tags" Target="../tags/tag363.xml"/><Relationship Id="rId16" Type="http://schemas.openxmlformats.org/officeDocument/2006/relationships/tags" Target="../tags/tag364.xml"/><Relationship Id="rId17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tags" Target="../tags/tag377.xml"/><Relationship Id="rId14" Type="http://schemas.openxmlformats.org/officeDocument/2006/relationships/tags" Target="../tags/tag378.xml"/><Relationship Id="rId15" Type="http://schemas.openxmlformats.org/officeDocument/2006/relationships/tags" Target="../tags/tag379.xml"/><Relationship Id="rId16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slideLayout" Target="../slideLayouts/slideLayout14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tags" Target="../tags/tag391.xml"/><Relationship Id="rId6" Type="http://schemas.openxmlformats.org/officeDocument/2006/relationships/tags" Target="../tags/tag392.xml"/><Relationship Id="rId7" Type="http://schemas.openxmlformats.org/officeDocument/2006/relationships/tags" Target="../tags/tag393.xml"/><Relationship Id="rId8" Type="http://schemas.openxmlformats.org/officeDocument/2006/relationships/tags" Target="../tags/tag394.xml"/><Relationship Id="rId9" Type="http://schemas.openxmlformats.org/officeDocument/2006/relationships/tags" Target="../tags/tag395.xml"/><Relationship Id="rId10" Type="http://schemas.openxmlformats.org/officeDocument/2006/relationships/tags" Target="../tags/tag396.xml"/><Relationship Id="rId11" Type="http://schemas.openxmlformats.org/officeDocument/2006/relationships/tags" Target="../tags/tag397.xml"/><Relationship Id="rId12" Type="http://schemas.openxmlformats.org/officeDocument/2006/relationships/tags" Target="../tags/tag398.xml"/><Relationship Id="rId13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tags" Target="../tags/tag403.xml"/><Relationship Id="rId6" Type="http://schemas.openxmlformats.org/officeDocument/2006/relationships/tags" Target="../tags/tag404.xml"/><Relationship Id="rId7" Type="http://schemas.openxmlformats.org/officeDocument/2006/relationships/tags" Target="../tags/tag405.xml"/><Relationship Id="rId8" Type="http://schemas.openxmlformats.org/officeDocument/2006/relationships/tags" Target="../tags/tag406.xml"/><Relationship Id="rId9" Type="http://schemas.openxmlformats.org/officeDocument/2006/relationships/tags" Target="../tags/tag407.xml"/><Relationship Id="rId10" Type="http://schemas.openxmlformats.org/officeDocument/2006/relationships/tags" Target="../tags/tag408.xml"/><Relationship Id="rId11" Type="http://schemas.openxmlformats.org/officeDocument/2006/relationships/tags" Target="../tags/tag409.xml"/><Relationship Id="rId12" Type="http://schemas.openxmlformats.org/officeDocument/2006/relationships/tags" Target="../tags/tag410.xml"/><Relationship Id="rId13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利用数字技术提高学生信息技术素养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0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20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0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数字技术在信息技术素养培养中的应用</a:t>
            </a:r>
            <a:endParaRPr altLang="en-US" dirty="0" sz="20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0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数字技术对学生信息技术素养的积极影响</a:t>
            </a:r>
            <a:endParaRPr altLang="en-US" dirty="0" sz="20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 fontScale="73571"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利用数字技术培养学生信息技术素养的具体措施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 fontScale="73571"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利用数字技术培养学生信息技术素养的挑战与对策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 fontScale="73571"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案例分析：成功利用数字技术提高学生信息技术素养的实践探索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数字技术在信息技术素养培养中的应用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数字技术的定义和特点</a:t>
            </a:r>
            <a:endParaRPr altLang="en-US" lang="zh-CN"/>
          </a:p>
        </p:txBody>
      </p:sp>
      <p:sp>
        <p:nvSpPr>
          <p:cNvPr id="1049080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在信息技术素养培养中的应用：数字技术可以提供更加丰富的学习资源和学习方式，帮助学生更好地掌握信息技术知识和技能，提高信息技术素养。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定义：数字技术是一种基于计算机技术的信息处理技术，通过将信息转换为数字形式进行存储、传输和处理。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特点：数字技术具有高效、便捷、准确、可存储、可传输、可编辑等特点，可以应用于各个领域，包括教育领域。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具体应用方式：数字技术可以通过在线课程、虚拟实验室、数字化教学资源库等方式，为学生提供更加生动、形象、有趣的学习体验。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信息技术素养的内涵和重要性</a:t>
            </a:r>
            <a:endParaRPr altLang="en-US" lang="zh-CN"/>
          </a:p>
        </p:txBody>
      </p:sp>
      <p:sp>
        <p:nvSpPr>
          <p:cNvPr id="1049158" name="矩形: 圆角 1"/>
          <p:cNvSpPr/>
          <p:nvPr>
            <p:custDataLst>
              <p:tags r:id="rId1"/>
            </p:custDataLst>
          </p:nvPr>
        </p:nvSpPr>
        <p:spPr>
          <a:xfrm>
            <a:off x="654755" y="242273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160" name="Freeform 7"/>
          <p:cNvSpPr/>
          <p:nvPr>
            <p:custDataLst>
              <p:tags r:id="rId2"/>
            </p:custDataLst>
          </p:nvPr>
        </p:nvSpPr>
        <p:spPr bwMode="auto">
          <a:xfrm flipV="1">
            <a:off x="779780" y="256108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62" name="标题"/>
          <p:cNvSpPr txBox="1"/>
          <p:nvPr>
            <p:custDataLst>
              <p:tags r:id="rId3"/>
            </p:custDataLst>
          </p:nvPr>
        </p:nvSpPr>
        <p:spPr>
          <a:xfrm>
            <a:off x="779780" y="2519199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64" name="正文"/>
          <p:cNvSpPr txBox="1"/>
          <p:nvPr>
            <p:custDataLst>
              <p:tags r:id="rId4"/>
            </p:custDataLst>
          </p:nvPr>
        </p:nvSpPr>
        <p:spPr>
          <a:xfrm>
            <a:off x="2215981" y="242400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信息技术素养的定义：指个体在信息获取、处理、分析、评价、创造、传递和应用等方面的能力，以及在信息化社会中应有的道德、意识、知识、技能等方面的素养。</a:t>
            </a:r>
            <a:endParaRPr altLang="en-US" dirty="0" sz="1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166" name="矩形: 圆角 19"/>
          <p:cNvSpPr/>
          <p:nvPr>
            <p:custDataLst>
              <p:tags r:id="rId5"/>
            </p:custDataLst>
          </p:nvPr>
        </p:nvSpPr>
        <p:spPr>
          <a:xfrm>
            <a:off x="6205358" y="242273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168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324037" y="255981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70" name="标题"/>
          <p:cNvSpPr txBox="1"/>
          <p:nvPr>
            <p:custDataLst>
              <p:tags r:id="rId7"/>
            </p:custDataLst>
          </p:nvPr>
        </p:nvSpPr>
        <p:spPr>
          <a:xfrm>
            <a:off x="6324037" y="2518564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72" name="正文"/>
          <p:cNvSpPr txBox="1"/>
          <p:nvPr>
            <p:custDataLst>
              <p:tags r:id="rId8"/>
            </p:custDataLst>
          </p:nvPr>
        </p:nvSpPr>
        <p:spPr>
          <a:xfrm>
            <a:off x="7760872" y="242527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信息技术素养的重要性：随着信息技术的快速发展，信息技术素养已成为现代人必备的素质之一。它不仅有助于提高个体的综合素质，还能够促进社会的发展和进步。</a:t>
            </a:r>
            <a:endParaRPr altLang="en-US" dirty="0" sz="1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174" name="矩形: 圆角 28"/>
          <p:cNvSpPr/>
          <p:nvPr>
            <p:custDataLst>
              <p:tags r:id="rId9"/>
            </p:custDataLst>
          </p:nvPr>
        </p:nvSpPr>
        <p:spPr>
          <a:xfrm>
            <a:off x="654755" y="406519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176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779780" y="420354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78" name="标题"/>
          <p:cNvSpPr txBox="1"/>
          <p:nvPr>
            <p:custDataLst>
              <p:tags r:id="rId11"/>
            </p:custDataLst>
          </p:nvPr>
        </p:nvSpPr>
        <p:spPr>
          <a:xfrm>
            <a:off x="779780" y="416166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80" name="正文"/>
          <p:cNvSpPr txBox="1"/>
          <p:nvPr>
            <p:custDataLst>
              <p:tags r:id="rId12"/>
            </p:custDataLst>
          </p:nvPr>
        </p:nvSpPr>
        <p:spPr>
          <a:xfrm>
            <a:off x="2215981" y="4066463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信息技术素养的培养途径：通过学校教育、社会实践、自我学习等多种途径，不断提高个体的信息技术素养。</a:t>
            </a:r>
            <a:endParaRPr altLang="en-US" dirty="0" sz="1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182" name="矩形: 圆角 24"/>
          <p:cNvSpPr/>
          <p:nvPr>
            <p:custDataLst>
              <p:tags r:id="rId13"/>
            </p:custDataLst>
          </p:nvPr>
        </p:nvSpPr>
        <p:spPr>
          <a:xfrm>
            <a:off x="6205358" y="406519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184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324037" y="4202277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86" name="标题"/>
          <p:cNvSpPr txBox="1"/>
          <p:nvPr>
            <p:custDataLst>
              <p:tags r:id="rId15"/>
            </p:custDataLst>
          </p:nvPr>
        </p:nvSpPr>
        <p:spPr>
          <a:xfrm>
            <a:off x="6324037" y="416039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88" name="正文"/>
          <p:cNvSpPr txBox="1"/>
          <p:nvPr>
            <p:custDataLst>
              <p:tags r:id="rId16"/>
            </p:custDataLst>
          </p:nvPr>
        </p:nvSpPr>
        <p:spPr>
          <a:xfrm>
            <a:off x="7760872" y="4067098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77143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数字技术在信息技术素养培养中的应用：数字技术为信息技术素养的培养提供了更加便捷、高效、灵活的途径。例如，通过在线课程、虚拟实验室、数字图书馆等数字技术手段，可以更加方便地获取知识和技能，提高个体的信息技术素养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数字技术在信息技术素养培养中的应用场景</a:t>
            </a:r>
            <a:endParaRPr altLang="en-US" lang="zh-CN"/>
          </a:p>
        </p:txBody>
      </p:sp>
      <p:sp>
        <p:nvSpPr>
          <p:cNvPr id="10492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38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虚拟实验室：通过虚拟现实技术，让学生在虚拟环境中进行实验操作，提高实践能力和学习兴趣。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44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在线教育平台：利用在线教育平台，为学生提供丰富的学习资源和互动交流的机会，促进自主学习和合作学习。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0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数字化图书馆：通过数字化技术，将图书馆资源转化为电子资源，方便学生查阅和获取知识，提高信息获取能力。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2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6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数字化校园：通过数字化技术，将校园资源整合到一个平台上，方便学生获取各种服务和信息，提高生活便利性和学习效率。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数字技术对学生信息技术素养的积极影响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提高信息获取能力</a:t>
            </a:r>
            <a:endParaRPr altLang="en-US" lang="zh-CN"/>
          </a:p>
        </p:txBody>
      </p:sp>
      <p:sp>
        <p:nvSpPr>
          <p:cNvPr id="1049410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4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8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2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6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数字技术使学生能够获取更广泛的信息资源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8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数字技术使学生能够更好地筛选和鉴别信息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0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数字技术使学生能够更方便地获取信息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2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数字技术提高了学生的信息检索效率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增强信息分析能力</a:t>
            </a:r>
            <a:endParaRPr altLang="en-US" lang="zh-CN"/>
          </a:p>
        </p:txBody>
      </p:sp>
      <p:sp>
        <p:nvSpPr>
          <p:cNvPr id="1049480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数字技术可以帮助学生提高信息获取和筛选的能力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0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数字技术可以帮助学生提高信息分析和处理的能力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数字技术可以帮助学生提高信息评价和利用的能力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数字技术可以帮助学生提高信息创新和创造的能力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提升信息创新能力</a:t>
            </a:r>
            <a:endParaRPr altLang="en-US" lang="zh-CN"/>
          </a:p>
        </p:txBody>
      </p:sp>
      <p:sp>
        <p:nvSpPr>
          <p:cNvPr id="10495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数字技术能够帮助学生提高信息获取、处理和分析能力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数字技术能够培养学生的创新思维和解决问题的能力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数字技术能够提供更多的实践机会，提高学生的动手能力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数字技术能够促进学生的自主学习和终身学习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拓展信息技术的应用能力</a:t>
            </a:r>
            <a:endParaRPr altLang="en-US" lang="zh-CN"/>
          </a:p>
        </p:txBody>
      </p:sp>
      <p:sp>
        <p:nvSpPr>
          <p:cNvPr id="1049620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2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4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6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8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0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2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4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6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8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0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2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4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6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8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0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2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4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6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数字技术可以帮助学生提高信息获取能力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数字技术可以帮助学生提高信息创新能力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数字技术可以帮助学生提高信息交流能力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数字技术可以帮助学生提高信息处理能力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1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利用数字技术培养学生信息技术素养的具体措施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加强数字技术基础设施建设</a:t>
            </a:r>
            <a:endParaRPr altLang="en-US" lang="zh-CN"/>
          </a:p>
        </p:txBody>
      </p:sp>
      <p:sp>
        <p:nvSpPr>
          <p:cNvPr id="1049814" name="圆角矩形 26"/>
          <p:cNvSpPr/>
          <p:nvPr>
            <p:custDataLst>
              <p:tags r:id="rId1"/>
            </p:custDataLst>
          </p:nvPr>
        </p:nvSpPr>
        <p:spPr>
          <a:xfrm>
            <a:off x="654755" y="193631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6" name="圆角矩形 28"/>
          <p:cNvSpPr/>
          <p:nvPr>
            <p:custDataLst>
              <p:tags r:id="rId2"/>
            </p:custDataLst>
          </p:nvPr>
        </p:nvSpPr>
        <p:spPr>
          <a:xfrm>
            <a:off x="657299" y="193631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18" name="文本框 31"/>
          <p:cNvSpPr txBox="1"/>
          <p:nvPr>
            <p:custDataLst>
              <p:tags r:id="rId3"/>
            </p:custDataLst>
          </p:nvPr>
        </p:nvSpPr>
        <p:spPr>
          <a:xfrm>
            <a:off x="739349" y="2358006"/>
            <a:ext cx="1825900" cy="345498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建设校园网络：实现校园网络全覆盖，提高网络速度和稳定性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圆角矩形 29"/>
          <p:cNvSpPr/>
          <p:nvPr>
            <p:custDataLst>
              <p:tags r:id="rId4"/>
            </p:custDataLst>
          </p:nvPr>
        </p:nvSpPr>
        <p:spPr>
          <a:xfrm>
            <a:off x="2898715" y="193631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2" name="圆角矩形 32"/>
          <p:cNvSpPr/>
          <p:nvPr>
            <p:custDataLst>
              <p:tags r:id="rId5"/>
            </p:custDataLst>
          </p:nvPr>
        </p:nvSpPr>
        <p:spPr>
          <a:xfrm>
            <a:off x="2901259" y="193631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24" name="文本框 34"/>
          <p:cNvSpPr txBox="1"/>
          <p:nvPr>
            <p:custDataLst>
              <p:tags r:id="rId6"/>
            </p:custDataLst>
          </p:nvPr>
        </p:nvSpPr>
        <p:spPr>
          <a:xfrm>
            <a:off x="2983309" y="235800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建设数字化教室：配备多媒体设备、计算机等数字化教学工具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圆角矩形 3"/>
          <p:cNvSpPr/>
          <p:nvPr>
            <p:custDataLst>
              <p:tags r:id="rId7"/>
            </p:custDataLst>
          </p:nvPr>
        </p:nvSpPr>
        <p:spPr>
          <a:xfrm>
            <a:off x="5142675" y="193631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8" name="圆角矩形 4"/>
          <p:cNvSpPr/>
          <p:nvPr>
            <p:custDataLst>
              <p:tags r:id="rId8"/>
            </p:custDataLst>
          </p:nvPr>
        </p:nvSpPr>
        <p:spPr>
          <a:xfrm>
            <a:off x="5144584" y="193631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0" name="文本框 5"/>
          <p:cNvSpPr txBox="1"/>
          <p:nvPr>
            <p:custDataLst>
              <p:tags r:id="rId9"/>
            </p:custDataLst>
          </p:nvPr>
        </p:nvSpPr>
        <p:spPr>
          <a:xfrm>
            <a:off x="5226633" y="235800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建设数字化图书馆：提供电子书籍、期刊等数字化资源，方便学生查阅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圆角矩形 8"/>
          <p:cNvSpPr/>
          <p:nvPr>
            <p:custDataLst>
              <p:tags r:id="rId10"/>
            </p:custDataLst>
          </p:nvPr>
        </p:nvSpPr>
        <p:spPr>
          <a:xfrm>
            <a:off x="7386636" y="193631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4" name="圆角矩形 9"/>
          <p:cNvSpPr/>
          <p:nvPr>
            <p:custDataLst>
              <p:tags r:id="rId11"/>
            </p:custDataLst>
          </p:nvPr>
        </p:nvSpPr>
        <p:spPr>
          <a:xfrm>
            <a:off x="7388544" y="193631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6" name="文本框 10"/>
          <p:cNvSpPr txBox="1"/>
          <p:nvPr>
            <p:custDataLst>
              <p:tags r:id="rId12"/>
            </p:custDataLst>
          </p:nvPr>
        </p:nvSpPr>
        <p:spPr>
          <a:xfrm>
            <a:off x="7470593" y="235800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建设数字化实验室：提供数字化实验设备和软件，支持学生进行实验操作和数据分析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圆角矩形 6"/>
          <p:cNvSpPr/>
          <p:nvPr>
            <p:custDataLst>
              <p:tags r:id="rId13"/>
            </p:custDataLst>
          </p:nvPr>
        </p:nvSpPr>
        <p:spPr>
          <a:xfrm>
            <a:off x="9630596" y="1937582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0" name="圆角矩形 7"/>
          <p:cNvSpPr/>
          <p:nvPr>
            <p:custDataLst>
              <p:tags r:id="rId14"/>
            </p:custDataLst>
          </p:nvPr>
        </p:nvSpPr>
        <p:spPr>
          <a:xfrm>
            <a:off x="9632504" y="1937582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2" name="文本框 11"/>
          <p:cNvSpPr txBox="1"/>
          <p:nvPr>
            <p:custDataLst>
              <p:tags r:id="rId15"/>
            </p:custDataLst>
          </p:nvPr>
        </p:nvSpPr>
        <p:spPr>
          <a:xfrm>
            <a:off x="9714554" y="2359915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加强网络安全保障：采取多种措施保障校园网络和数字化设备的安全性和稳定性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创新信息技术教学方式方法</a:t>
            </a:r>
            <a:endParaRPr altLang="en-US" lang="zh-CN"/>
          </a:p>
        </p:txBody>
      </p:sp>
      <p:sp>
        <p:nvSpPr>
          <p:cNvPr id="1049890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4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引入项目式学习：通过实际项目让学生掌握信息技术知识，提高实践能力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开展在线教学：利用网络平台，实现远程教学，方便学生学习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6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结合游戏化教学：将信息技术知识以游戏形式展现，提高学生学习兴趣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2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强化实践教学：通过实验、实践等方式，让学生深入理解信息技术知识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开展信息技术实践活动</a:t>
            </a:r>
            <a:endParaRPr altLang="en-US" lang="zh-CN"/>
          </a:p>
        </p:txBody>
      </p:sp>
      <p:sp>
        <p:nvSpPr>
          <p:cNvPr id="1049960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建立信息技术兴趣小组：鼓励学生自发组织兴趣小组，开展各种信息技术研究活动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组织编程竞赛：通过编程竞赛，提高学生的编程能力和创新意识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开展网络信息安全教育：通过讲座、案例分析等方式，增强学生的网络信息安全意识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举办信息技术展览：展示学生的信息技术作品，提高学生的自信心和兴趣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完善信息技术评价体系</a:t>
            </a:r>
            <a:endParaRPr altLang="en-US" lang="zh-CN"/>
          </a:p>
        </p:txBody>
      </p:sp>
      <p:sp>
        <p:nvSpPr>
          <p:cNvPr id="10500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建立科学合理的信息技术评价体系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引入多元化的评价方式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加强对教师评价能力的培训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注重过程性评价与终结性评价相结合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12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利用数字技术培养学生信息技术素养的挑战与对策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50228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0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2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数字技术应用能力不足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6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8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信息技术素养培养资源匮乏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2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4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传统教育观念的束缚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8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0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缺乏有效的评估和反馈机制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对策建议</a:t>
            </a:r>
            <a:endParaRPr altLang="en-US" lang="zh-CN"/>
          </a:p>
        </p:txBody>
      </p:sp>
      <p:sp>
        <p:nvSpPr>
          <p:cNvPr id="10502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加强教师培训，提高教师数字技术应用能力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完善数字技术教育资源，满足学生个性化需求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创新教学方式方法，激发学生的学习兴趣和主动性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建立有效的评估机制，及时了解学生信息技术素养水平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未来发展趋势</a:t>
            </a:r>
            <a:endParaRPr altLang="en-US" lang="zh-CN"/>
          </a:p>
        </p:txBody>
      </p:sp>
      <p:sp>
        <p:nvSpPr>
          <p:cNvPr id="1050368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数字技术不断发展，将为学生信息技术素养的培养提供更多可能性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0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未来教育将更加注重学生的实践能力和创新思维的培养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信息技术素养将成为未来人才的基本素质之一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未来教育将更加注重个性化教学，为学生提供更加灵活的学习方式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42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案例分析：成功利用数字技术提高学生信息技术素养的实践探索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案例背景介绍</a:t>
            </a:r>
            <a:endParaRPr altLang="en-US" lang="zh-CN"/>
          </a:p>
        </p:txBody>
      </p:sp>
      <p:sp>
        <p:nvSpPr>
          <p:cNvPr id="1050526" name="Rectangle 6"/>
          <p:cNvSpPr/>
          <p:nvPr>
            <p:custDataLst>
              <p:tags r:id="rId1"/>
            </p:custDataLst>
          </p:nvPr>
        </p:nvSpPr>
        <p:spPr>
          <a:xfrm>
            <a:off x="856923" y="1862222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528" name="Rectangle 6"/>
          <p:cNvSpPr/>
          <p:nvPr>
            <p:custDataLst>
              <p:tags r:id="rId2"/>
            </p:custDataLst>
          </p:nvPr>
        </p:nvSpPr>
        <p:spPr>
          <a:xfrm>
            <a:off x="856923" y="2997668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530" name="Rectangle 6"/>
          <p:cNvSpPr/>
          <p:nvPr>
            <p:custDataLst>
              <p:tags r:id="rId3"/>
            </p:custDataLst>
          </p:nvPr>
        </p:nvSpPr>
        <p:spPr>
          <a:xfrm>
            <a:off x="856923" y="4133750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532" name="Rectangle 6"/>
          <p:cNvSpPr/>
          <p:nvPr>
            <p:custDataLst>
              <p:tags r:id="rId4"/>
            </p:custDataLst>
          </p:nvPr>
        </p:nvSpPr>
        <p:spPr>
          <a:xfrm>
            <a:off x="856923" y="5269196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534" name="矩形: 圆角 26"/>
          <p:cNvSpPr/>
          <p:nvPr>
            <p:custDataLst>
              <p:tags r:id="rId5"/>
            </p:custDataLst>
          </p:nvPr>
        </p:nvSpPr>
        <p:spPr>
          <a:xfrm>
            <a:off x="654755" y="2995125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536" name="矩形: 圆角 27"/>
          <p:cNvSpPr/>
          <p:nvPr>
            <p:custDataLst>
              <p:tags r:id="rId6"/>
            </p:custDataLst>
          </p:nvPr>
        </p:nvSpPr>
        <p:spPr>
          <a:xfrm>
            <a:off x="654755" y="1859679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538" name="矩形: 圆角 28"/>
          <p:cNvSpPr/>
          <p:nvPr>
            <p:custDataLst>
              <p:tags r:id="rId7"/>
            </p:custDataLst>
          </p:nvPr>
        </p:nvSpPr>
        <p:spPr>
          <a:xfrm>
            <a:off x="654755" y="5266018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540" name="矩形: 圆角 29"/>
          <p:cNvSpPr/>
          <p:nvPr>
            <p:custDataLst>
              <p:tags r:id="rId8"/>
            </p:custDataLst>
          </p:nvPr>
        </p:nvSpPr>
        <p:spPr>
          <a:xfrm>
            <a:off x="654755" y="4130571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542" name="正文"/>
          <p:cNvSpPr txBox="1"/>
          <p:nvPr>
            <p:custDataLst>
              <p:tags r:id="rId9"/>
            </p:custDataLst>
          </p:nvPr>
        </p:nvSpPr>
        <p:spPr>
          <a:xfrm>
            <a:off x="2839822" y="1866672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案例名称：成功利用数字技术提高学生信息技术素养的实践探索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44" name="标题"/>
          <p:cNvSpPr txBox="1"/>
          <p:nvPr>
            <p:custDataLst>
              <p:tags r:id="rId10"/>
            </p:custDataLst>
          </p:nvPr>
        </p:nvSpPr>
        <p:spPr>
          <a:xfrm>
            <a:off x="758382" y="1866672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46" name="正文"/>
          <p:cNvSpPr txBox="1"/>
          <p:nvPr>
            <p:custDataLst>
              <p:tags r:id="rId11"/>
            </p:custDataLst>
          </p:nvPr>
        </p:nvSpPr>
        <p:spPr>
          <a:xfrm>
            <a:off x="2839822" y="3002118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案例目标：通过数字技术提高学生的信息技术素养，培养学生的创新能力和解决问题的能力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48" name="标题"/>
          <p:cNvSpPr txBox="1"/>
          <p:nvPr>
            <p:custDataLst>
              <p:tags r:id="rId12"/>
            </p:custDataLst>
          </p:nvPr>
        </p:nvSpPr>
        <p:spPr>
          <a:xfrm>
            <a:off x="758382" y="3002118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50" name="正文"/>
          <p:cNvSpPr txBox="1"/>
          <p:nvPr>
            <p:custDataLst>
              <p:tags r:id="rId13"/>
            </p:custDataLst>
          </p:nvPr>
        </p:nvSpPr>
        <p:spPr>
          <a:xfrm>
            <a:off x="2839822" y="4137565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案例背景：随着数字技术的不断发展，越来越多的学校开始注重学生的信息技术素养培养。本案例旨在探索如何利用数字技术提高学生的信息技术素养，并为学生提供更好的学习体验。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52" name="标题"/>
          <p:cNvSpPr txBox="1"/>
          <p:nvPr>
            <p:custDataLst>
              <p:tags r:id="rId14"/>
            </p:custDataLst>
          </p:nvPr>
        </p:nvSpPr>
        <p:spPr>
          <a:xfrm>
            <a:off x="758382" y="4137565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54" name="正文"/>
          <p:cNvSpPr txBox="1"/>
          <p:nvPr>
            <p:custDataLst>
              <p:tags r:id="rId15"/>
            </p:custDataLst>
          </p:nvPr>
        </p:nvSpPr>
        <p:spPr>
          <a:xfrm>
            <a:off x="2839822" y="5273011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实施：通过采用多种数字技术手段，如在线课程、虚拟实验室、互动游戏等，为学生提供更加生动、有趣的学习体验。同时，注重学生的实践操作能力培养，通过项目实践、课程设计等方式，让学生在实际操作中掌握信息技术技能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56" name="标题"/>
          <p:cNvSpPr txBox="1"/>
          <p:nvPr>
            <p:custDataLst>
              <p:tags r:id="rId16"/>
            </p:custDataLst>
          </p:nvPr>
        </p:nvSpPr>
        <p:spPr>
          <a:xfrm>
            <a:off x="758382" y="5273011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案例实施过程及方法</a:t>
            </a:r>
            <a:endParaRPr altLang="en-US" lang="zh-CN"/>
          </a:p>
        </p:txBody>
      </p:sp>
      <p:sp>
        <p:nvSpPr>
          <p:cNvPr id="1050604" name="圆角矩形 3"/>
          <p:cNvSpPr/>
          <p:nvPr>
            <p:custDataLst>
              <p:tags r:id="rId1"/>
            </p:custDataLst>
          </p:nvPr>
        </p:nvSpPr>
        <p:spPr>
          <a:xfrm rot="16200000">
            <a:off x="5748914" y="-2267707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6" name="圆角矩形 4"/>
          <p:cNvSpPr/>
          <p:nvPr>
            <p:custDataLst>
              <p:tags r:id="rId2"/>
            </p:custDataLst>
          </p:nvPr>
        </p:nvSpPr>
        <p:spPr>
          <a:xfrm rot="16200000">
            <a:off x="602809" y="287904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08" name="圆角矩形 5"/>
          <p:cNvSpPr/>
          <p:nvPr>
            <p:custDataLst>
              <p:tags r:id="rId3"/>
            </p:custDataLst>
          </p:nvPr>
        </p:nvSpPr>
        <p:spPr>
          <a:xfrm rot="16200000">
            <a:off x="5748914" y="-3261965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0" name="圆角矩形 6"/>
          <p:cNvSpPr/>
          <p:nvPr>
            <p:custDataLst>
              <p:tags r:id="rId4"/>
            </p:custDataLst>
          </p:nvPr>
        </p:nvSpPr>
        <p:spPr>
          <a:xfrm rot="16200000">
            <a:off x="602809" y="188414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12" name="圆角矩形 11"/>
          <p:cNvSpPr/>
          <p:nvPr>
            <p:custDataLst>
              <p:tags r:id="rId5"/>
            </p:custDataLst>
          </p:nvPr>
        </p:nvSpPr>
        <p:spPr>
          <a:xfrm rot="16200000">
            <a:off x="5748914" y="-27854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4" name="圆角矩形 12"/>
          <p:cNvSpPr/>
          <p:nvPr>
            <p:custDataLst>
              <p:tags r:id="rId6"/>
            </p:custDataLst>
          </p:nvPr>
        </p:nvSpPr>
        <p:spPr>
          <a:xfrm rot="16200000">
            <a:off x="602809" y="486820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16" name="圆角矩形 9"/>
          <p:cNvSpPr/>
          <p:nvPr>
            <p:custDataLst>
              <p:tags r:id="rId7"/>
            </p:custDataLst>
          </p:nvPr>
        </p:nvSpPr>
        <p:spPr>
          <a:xfrm rot="16200000">
            <a:off x="5748914" y="-1272806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8" name="圆角矩形 10"/>
          <p:cNvSpPr/>
          <p:nvPr>
            <p:custDataLst>
              <p:tags r:id="rId8"/>
            </p:custDataLst>
          </p:nvPr>
        </p:nvSpPr>
        <p:spPr>
          <a:xfrm rot="16200000">
            <a:off x="602809" y="387330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20" name="圆角矩形 7"/>
          <p:cNvSpPr/>
          <p:nvPr>
            <p:custDataLst>
              <p:tags r:id="rId9"/>
            </p:custDataLst>
          </p:nvPr>
        </p:nvSpPr>
        <p:spPr>
          <a:xfrm rot="16200000">
            <a:off x="5748914" y="71506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2" name="圆角矩形 8"/>
          <p:cNvSpPr/>
          <p:nvPr>
            <p:custDataLst>
              <p:tags r:id="rId10"/>
            </p:custDataLst>
          </p:nvPr>
        </p:nvSpPr>
        <p:spPr>
          <a:xfrm rot="16200000">
            <a:off x="602809" y="5861816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24" name="文本框 14"/>
          <p:cNvSpPr txBox="1"/>
          <p:nvPr>
            <p:custDataLst>
              <p:tags r:id="rId11"/>
            </p:custDataLst>
          </p:nvPr>
        </p:nvSpPr>
        <p:spPr>
          <a:xfrm>
            <a:off x="1361838" y="5541751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效果评估：对实施效果进行评估，总结经验教训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626" name="文本框 15"/>
          <p:cNvSpPr txBox="1"/>
          <p:nvPr>
            <p:custDataLst>
              <p:tags r:id="rId12"/>
            </p:custDataLst>
          </p:nvPr>
        </p:nvSpPr>
        <p:spPr>
          <a:xfrm>
            <a:off x="1362481" y="3551949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制定实施计划：制定详细的实施计划，包括时间表、人员分工等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628" name="文本框 16"/>
          <p:cNvSpPr txBox="1"/>
          <p:nvPr>
            <p:custDataLst>
              <p:tags r:id="rId13"/>
            </p:custDataLst>
          </p:nvPr>
        </p:nvSpPr>
        <p:spPr>
          <a:xfrm>
            <a:off x="1361838" y="4547493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实施过程：按照计划逐步实施，确保每个环节都得到有效执行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630" name="文本框 17"/>
          <p:cNvSpPr txBox="1"/>
          <p:nvPr>
            <p:custDataLst>
              <p:tags r:id="rId14"/>
            </p:custDataLst>
          </p:nvPr>
        </p:nvSpPr>
        <p:spPr>
          <a:xfrm>
            <a:off x="1362481" y="1562790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确定目标：明确数字技术提高学生信息技术素养的目标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632" name="文本框 18"/>
          <p:cNvSpPr txBox="1"/>
          <p:nvPr>
            <p:custDataLst>
              <p:tags r:id="rId15"/>
            </p:custDataLst>
          </p:nvPr>
        </p:nvSpPr>
        <p:spPr>
          <a:xfrm>
            <a:off x="1361838" y="2558334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选择合适的数字技术：根据目标选择适合的数字技术工具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案例效果评估及反思</a:t>
            </a:r>
            <a:endParaRPr altLang="en-US" lang="zh-CN"/>
          </a:p>
        </p:txBody>
      </p:sp>
      <p:sp>
        <p:nvSpPr>
          <p:cNvPr id="1050680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评估方法：采用问卷调查、访谈、观察等多种方法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2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评估结果：学生的信息技术素养得到显著提高，数字技术的使用效果良好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4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反思：数字技术对于提高学生信息技术素养具有积极作用，但也需要结合实际情况进行合理应用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6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改进措施：进一步完善数字技术应用方案，加强教师培训，提高教学效果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73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结论与展望：利用数字技术提高学生信息技术素养的重要性和前景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研究结论总结</a:t>
            </a:r>
            <a:endParaRPr altLang="en-US" lang="zh-CN"/>
          </a:p>
        </p:txBody>
      </p:sp>
      <p:sp>
        <p:nvSpPr>
          <p:cNvPr id="10508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840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42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数字技术对学生信息技术素养有显著影响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8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846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48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数字技术能够提高学生的信息获取、处理和分析能力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8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852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数字技术能够培养学生的创新思维和解决问题的能力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854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858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60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数字技术能够提高学生的自主学习和终身学习能力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研究不足与展望</a:t>
            </a:r>
            <a:endParaRPr altLang="en-US" lang="zh-CN"/>
          </a:p>
        </p:txBody>
      </p:sp>
      <p:sp>
        <p:nvSpPr>
          <p:cNvPr id="1050908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10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12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研究样本数量不足：需要更多学校和教师参与研究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14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16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18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研究方法不够完善：需要进一步改进研究方法和手段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20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22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24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数字技术应用范围有限：需要拓展数字技术的应用领域和范围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26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28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30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未来展望：随着数字技术的不断发展，将为学生信息技术素养的提升带来更多机遇和挑战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7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97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8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51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17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48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8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1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13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2023-12-15T20:52:05Z</dcterms:created>
  <dcterms:modified xsi:type="dcterms:W3CDTF">2023-12-15T20:52:05Z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4bbff996cf8040ca86ec164cb8df1d93_21</vt:lpwstr>
  </property>
</Properties>
</file>