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13" r:id="rId1"/>
    <p:sldMasterId id="2147490750" r:id="rId2"/>
  </p:sldMasterIdLst>
  <p:notesMasterIdLst>
    <p:notesMasterId r:id="rId3"/>
  </p:notesMasterIdLst>
  <p:sldIdLst>
    <p:sldId id="3370" r:id="rId4"/>
    <p:sldId id="3373" r:id="rId5"/>
    <p:sldId id="3376" r:id="rId6"/>
    <p:sldId id="3379" r:id="rId7"/>
    <p:sldId id="3382" r:id="rId8"/>
    <p:sldId id="3385" r:id="rId9"/>
    <p:sldId id="3388" r:id="rId10"/>
    <p:sldId id="3391" r:id="rId11"/>
    <p:sldId id="3394" r:id="rId12"/>
    <p:sldId id="3397" r:id="rId13"/>
    <p:sldId id="3400" r:id="rId14"/>
    <p:sldId id="3403" r:id="rId15"/>
    <p:sldId id="3406" r:id="rId16"/>
    <p:sldId id="3409" r:id="rId17"/>
    <p:sldId id="3412" r:id="rId18"/>
    <p:sldId id="3415" r:id="rId19"/>
    <p:sldId id="3418" r:id="rId20"/>
    <p:sldId id="3421" r:id="rId21"/>
    <p:sldId id="3424" r:id="rId22"/>
    <p:sldId id="3427" r:id="rId23"/>
    <p:sldId id="3430" r:id="rId24"/>
    <p:sldId id="3433" r:id="rId25"/>
    <p:sldId id="3436" r:id="rId26"/>
    <p:sldId id="3439" r:id="rId27"/>
    <p:sldId id="3442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14" r:id="rId1"/>
    <p:sldLayoutId id="2147490715" r:id="rId2"/>
    <p:sldLayoutId id="2147490716" r:id="rId3"/>
    <p:sldLayoutId id="2147490717" r:id="rId4"/>
    <p:sldLayoutId id="2147490718" r:id="rId5"/>
    <p:sldLayoutId id="2147490719" r:id="rId6"/>
    <p:sldLayoutId id="2147490720" r:id="rId7"/>
    <p:sldLayoutId id="2147490721" r:id="rId8"/>
    <p:sldLayoutId id="2147490722" r:id="rId9"/>
    <p:sldLayoutId id="2147490723" r:id="rId10"/>
    <p:sldLayoutId id="214749072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51" r:id="rId1"/>
    <p:sldLayoutId id="2147490752" r:id="rId2"/>
    <p:sldLayoutId id="2147490753" r:id="rId3"/>
    <p:sldLayoutId id="2147490754" r:id="rId4"/>
    <p:sldLayoutId id="2147490755" r:id="rId5"/>
    <p:sldLayoutId id="2147490756" r:id="rId6"/>
    <p:sldLayoutId id="2147490757" r:id="rId7"/>
    <p:sldLayoutId id="2147490758" r:id="rId8"/>
    <p:sldLayoutId id="2147490759" r:id="rId9"/>
    <p:sldLayoutId id="2147490760" r:id="rId10"/>
    <p:sldLayoutId id="214749076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tags" Target="../tags/tag268.xml"/><Relationship Id="rId22" Type="http://schemas.openxmlformats.org/officeDocument/2006/relationships/tags" Target="../tags/tag269.xml"/><Relationship Id="rId23" Type="http://schemas.openxmlformats.org/officeDocument/2006/relationships/tags" Target="../tags/tag270.xml"/><Relationship Id="rId24" Type="http://schemas.openxmlformats.org/officeDocument/2006/relationships/tags" Target="../tags/tag271.xml"/><Relationship Id="rId25" Type="http://schemas.openxmlformats.org/officeDocument/2006/relationships/tags" Target="../tags/tag272.xml"/><Relationship Id="rId26" Type="http://schemas.openxmlformats.org/officeDocument/2006/relationships/tags" Target="../tags/tag273.xml"/><Relationship Id="rId27" Type="http://schemas.openxmlformats.org/officeDocument/2006/relationships/tags" Target="../tags/tag274.xml"/><Relationship Id="rId28" Type="http://schemas.openxmlformats.org/officeDocument/2006/relationships/tags" Target="../tags/tag275.xml"/><Relationship Id="rId29" Type="http://schemas.openxmlformats.org/officeDocument/2006/relationships/tags" Target="../tags/tag276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2024小学教育的科学教育模式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科学教育模式的背景和意义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科学教育模式的构成要素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科学教育模式的实施策略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科学教育模式的实践案例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科学教育模式的挑战与展望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科学教育模式的背景和意义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当前小学科学教育的现状和问题</a:t>
            </a:r>
            <a:endParaRPr altLang="en-US" lang="zh-CN"/>
          </a:p>
        </p:txBody>
      </p:sp>
      <p:sp>
        <p:nvSpPr>
          <p:cNvPr id="104884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科学教育在小学阶段的重要性日益凸显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当前小学科学教育存在的主要问题：课程设置不够完善、师资力量薄弱、教学资源匮乏等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科学教育模式改革的重要性和必要性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针对现状和问题的改进措施和未来发展方向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科学教育模式在小学教育中的重要性</a:t>
            </a:r>
            <a:endParaRPr altLang="en-US" lang="zh-CN"/>
          </a:p>
        </p:txBody>
      </p:sp>
      <p:sp>
        <p:nvSpPr>
          <p:cNvPr id="104890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促进全面发展：科学教育模式能够促进学生的全面发展，培养他们的观察力、思维能力和动手能力。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培养科学素养：科学教育模式有助于培养学生的科学素养，提高他们对科学知识的兴趣和好奇心。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适应社会需求：随着科技的发展，科学教育模式能够适应社会对人才的需求，为未来的科技发展和创新提供有力支持。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提高教育质量：科学教育模式能够提高小学教育的质量，增强教学效果，为学生的未来发展奠定坚实基础。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科学教育模式的发展趋势</a:t>
            </a:r>
            <a:endParaRPr altLang="en-US" lang="zh-CN"/>
          </a:p>
        </p:txBody>
      </p:sp>
      <p:sp>
        <p:nvSpPr>
          <p:cNvPr id="104895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科学教育模式的意义和价值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科学教育模式的定义和背景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科学教育模式的实践和应用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科学教育模式的未来发展趋势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科学教育模式的构成要素</a:t>
            </a:r>
            <a:endParaRPr altLang="en-US" dirty="0" lang="zh-CN"/>
          </a:p>
        </p:txBody>
      </p:sp>
      <p:sp>
        <p:nvSpPr>
          <p:cNvPr id="10490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课程设置与教材开发</a:t>
            </a:r>
            <a:endParaRPr altLang="en-US" lang="zh-CN"/>
          </a:p>
        </p:txBody>
      </p:sp>
      <p:sp>
        <p:nvSpPr>
          <p:cNvPr id="104903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课程设置：根据学生年龄和认知水平设置科学课程，注重跨学科整合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教材开发：结合科学教育目标和教学实践，编写符合学生需求的教材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内容选择：选取贴近学生生活、具有趣味性和启发性的科学内容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教学方法：采用探究式、实验式、互动式等多种教学方法，激发学生学习兴趣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教学方法与手段</a:t>
            </a:r>
            <a:endParaRPr altLang="en-US" lang="zh-CN"/>
          </a:p>
        </p:txBody>
      </p:sp>
      <p:sp>
        <p:nvSpPr>
          <p:cNvPr id="104909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教学方法：探究式、实验式、案例分析等多样化教学方法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教学手段：利用多媒体、网络等现代化教学手段，提高教学效果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实践环节：加强实践环节，提高学生的动手能力和创新能力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教师素质：提高教师的科学素养和教学能力，确保教学质量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教师队伍建设与培训</a:t>
            </a:r>
            <a:endParaRPr altLang="en-US" lang="zh-CN"/>
          </a:p>
        </p:txBody>
      </p:sp>
      <p:sp>
        <p:nvSpPr>
          <p:cNvPr id="104913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定期的教师培训和进修机制，以提升教师的科学素养和教学技能。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教师的专业素养和教学能力是科学教育模式的关键要素。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鼓励教师开展科学教育研究和创新，不断探索科学教育的新方法和新途径。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加强教师之间的合作与交流，共同提升科学教育的质量。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评价与反馈机制</a:t>
            </a:r>
            <a:endParaRPr altLang="en-US" lang="zh-CN"/>
          </a:p>
        </p:txBody>
      </p:sp>
      <p:sp>
        <p:nvSpPr>
          <p:cNvPr id="104918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评价目的：对学生的学习成果进行评估，及时调整教学策略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评价方式：考试、作品评定、口头表达等多元化评价方式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反馈内容：针对学生的学习情况，提供具体的指导和建议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反馈形式：口头、书面、个别或集体指导等多种形式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科学教育模式的实施策略</a:t>
            </a:r>
            <a:endParaRPr altLang="en-US" dirty="0" lang="zh-CN"/>
          </a:p>
        </p:txBody>
      </p:sp>
      <p:sp>
        <p:nvSpPr>
          <p:cNvPr id="10492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激发学生学习兴趣的策略</a:t>
            </a:r>
            <a:endParaRPr altLang="en-US" lang="zh-CN"/>
          </a:p>
        </p:txBody>
      </p:sp>
      <p:sp>
        <p:nvSpPr>
          <p:cNvPr id="10492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创设情境：通过创设生动有趣的情境，吸引学生的注意力，激发他们的学习兴趣。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实验探究：让学生通过实验探究的方式，亲身体验科学知识的发现过程，增强学习的趣味性。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鼓励创新：鼓励学生发挥创造力，自己设计实验，探究科学问题，培养他们的创新意识和实践能力。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多元评价：采用多种评价方式，如观察、口头表达、作品展示等，全面了解学生的学习情况，激发他们的学习热情。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培养学生创新能力的策略</a:t>
            </a:r>
            <a:endParaRPr altLang="en-US" lang="zh-CN"/>
          </a:p>
        </p:txBody>
      </p:sp>
      <p:sp>
        <p:nvSpPr>
          <p:cNvPr id="10493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创设问题情境，引导学生主动探究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开展探究式学习，让学生在实践中发现和解决问题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注重个性差异，因材施教，激发每个学生的潜能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鼓励质疑和批判性思维，培养独立思考能力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强化实践操作的策略</a:t>
            </a:r>
            <a:endParaRPr altLang="en-US" lang="zh-CN"/>
          </a:p>
        </p:txBody>
      </p:sp>
      <p:sp>
        <p:nvSpPr>
          <p:cNvPr id="104940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增加实验课程，让学生亲自动手操作，培养实践能力和探究精神。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开展科学实践活动，如科学竞赛、创新比赛等，鼓励学生参与。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加强校企合作，利用企业资源为学生提供实践机会，促进产学研结合。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完善实践操作的评价机制，注重过程评价和成果评价的有机结合。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家校共育的策略</a:t>
            </a:r>
            <a:endParaRPr altLang="en-US" lang="zh-CN"/>
          </a:p>
        </p:txBody>
      </p:sp>
      <p:sp>
        <p:nvSpPr>
          <p:cNvPr id="104944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开展家校共育活动，加强家长和学校的互动与合作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建立家校共育评价机制，及时反馈和改进科学教育模式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建立家校共育理念，明确科学教育目标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制定家校共育计划，明确家长和学校的责任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科学教育模式的实践案例</a:t>
            </a:r>
            <a:endParaRPr altLang="en-US" dirty="0" lang="zh-CN"/>
          </a:p>
        </p:txBody>
      </p:sp>
      <p:sp>
        <p:nvSpPr>
          <p:cNvPr id="10495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优秀小学的科学教育模式实践案例</a:t>
            </a:r>
            <a:endParaRPr altLang="en-US" lang="zh-CN"/>
          </a:p>
        </p:txBody>
      </p:sp>
      <p:sp>
        <p:nvSpPr>
          <p:cNvPr id="104952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案例名称：XX小学科学教育模式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案例简介：XX小学在科学教育方面采取了一系列创新措施，如开展科学实验课程、建立科学探究实验室等，旨在培养学生的科学素养和实践能力。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案例效果：通过实施科学教育模式，XX小学的学生在科学素养、实践能力、创新思维等方面得到了显著提升，学校也因此在当地获得了良好的口碑。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案例启示：XX小学的科学教育模式可以为其他小学提供有益的借鉴，促进小学科学教育的进一步发展。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实践案例的成效与影响</a:t>
            </a:r>
            <a:endParaRPr altLang="en-US" lang="zh-CN"/>
          </a:p>
        </p:txBody>
      </p:sp>
      <p:sp>
        <p:nvSpPr>
          <p:cNvPr id="1049586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推动学校科学发展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6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促进教师专业发展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培养创新精神和实践能力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08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提高学生科学素养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实践案例的反思与改进</a:t>
            </a:r>
            <a:endParaRPr altLang="en-US" lang="zh-CN"/>
          </a:p>
        </p:txBody>
      </p:sp>
      <p:sp>
        <p:nvSpPr>
          <p:cNvPr id="104964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案例选择：选择具有代表性的实践案例，确保其具有可行性和可复制性。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实施过程：详细记录实践过程中的问题和挑战，以及应对措施和解决方案。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效果评估：对实践案例的效果进行科学评估，明确其优点和不足。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反思与改进：基于效果评估，对实践案例进行深入反思，提出改进措施和优化建议。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科学教育模式的挑战与展望</a:t>
            </a:r>
            <a:endParaRPr altLang="en-US" dirty="0" lang="zh-CN"/>
          </a:p>
        </p:txBody>
      </p:sp>
      <p:sp>
        <p:nvSpPr>
          <p:cNvPr id="10497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实施科学教育模式面临的挑战</a:t>
            </a:r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师资力量不足：缺乏具备科学素养和教学能力的教师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教材与资源：教材内容老化，缺乏与时俱进的科技内容，实验器材等资源不足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教育观念：部分教师和家长对科学教育的重视程度不够，过于注重应试成绩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教学方法：传统的教学方法难以满足科学教育的需求，需要创新教学方式和手段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应对挑战的策略与措施</a:t>
            </a:r>
            <a:endParaRPr altLang="en-US" lang="zh-CN"/>
          </a:p>
        </p:txBody>
      </p:sp>
      <p:sp>
        <p:nvSpPr>
          <p:cNvPr id="104977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创新教育理念：注重培养学生的创新思维和科学精神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丰富教学手段：利用信息技术手段，开展多元化、互动式的教学活动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提高教师素质：加强教师培训，提高教师的科学素养和教学能力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完善课程设置：结合学科特点和学生需求，优化课程结构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科学教育模式的未来展望</a:t>
            </a:r>
            <a:endParaRPr altLang="en-US" lang="zh-CN"/>
          </a:p>
        </p:txBody>
      </p:sp>
      <p:sp>
        <p:nvSpPr>
          <p:cNvPr id="10498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人工智能与科技整合：利用先进技术提升教学效果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培养创新思维与实践能力：注重学生的主动探索与实践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跨学科融合：打破传统学科界限，促进多领域知识融合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个性化教育：关注学生个体差异，提供定制化教学方案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1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91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2024-01-03T15:20:24Z</dcterms:created>
  <dcterms:modified xsi:type="dcterms:W3CDTF">2024-01-03T15:20:24Z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de726983b61f4de2b50847fa39363c9a_21</vt:lpwstr>
  </property>
</Properties>
</file>