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394" r:id="rId1"/>
    <p:sldMasterId id="2147497431" r:id="rId2"/>
  </p:sldMasterIdLst>
  <p:notesMasterIdLst>
    <p:notesMasterId r:id="rId3"/>
  </p:notesMasterIdLst>
  <p:sldIdLst>
    <p:sldId id="6525" r:id="rId4"/>
    <p:sldId id="6529" r:id="rId5"/>
    <p:sldId id="6532" r:id="rId6"/>
    <p:sldId id="6535" r:id="rId7"/>
    <p:sldId id="6538" r:id="rId8"/>
    <p:sldId id="6541" r:id="rId9"/>
    <p:sldId id="6544" r:id="rId10"/>
    <p:sldId id="6547" r:id="rId11"/>
    <p:sldId id="6550" r:id="rId12"/>
    <p:sldId id="6553" r:id="rId13"/>
    <p:sldId id="6556" r:id="rId14"/>
    <p:sldId id="6559" r:id="rId15"/>
    <p:sldId id="6562" r:id="rId16"/>
    <p:sldId id="6565" r:id="rId17"/>
    <p:sldId id="6568" r:id="rId18"/>
    <p:sldId id="6571" r:id="rId19"/>
    <p:sldId id="6574" r:id="rId20"/>
    <p:sldId id="6577" r:id="rId21"/>
    <p:sldId id="6580" r:id="rId22"/>
    <p:sldId id="6583" r:id="rId23"/>
    <p:sldId id="6586" r:id="rId24"/>
    <p:sldId id="6589" r:id="rId25"/>
    <p:sldId id="6592" r:id="rId26"/>
    <p:sldId id="6595" r:id="rId27"/>
    <p:sldId id="6598" r:id="rId28"/>
    <p:sldId id="6601" r:id="rId29"/>
    <p:sldId id="6604" r:id="rId30"/>
    <p:sldId id="6607" r:id="rId31"/>
    <p:sldId id="6610" r:id="rId32"/>
    <p:sldId id="6613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395" r:id="rId1"/>
    <p:sldLayoutId id="2147497396" r:id="rId2"/>
    <p:sldLayoutId id="2147497397" r:id="rId3"/>
    <p:sldLayoutId id="2147497398" r:id="rId4"/>
    <p:sldLayoutId id="2147497399" r:id="rId5"/>
    <p:sldLayoutId id="2147497400" r:id="rId6"/>
    <p:sldLayoutId id="2147497401" r:id="rId7"/>
    <p:sldLayoutId id="2147497402" r:id="rId8"/>
    <p:sldLayoutId id="2147497403" r:id="rId9"/>
    <p:sldLayoutId id="2147497404" r:id="rId10"/>
    <p:sldLayoutId id="21474974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7432" r:id="rId1"/>
    <p:sldLayoutId id="2147497433" r:id="rId2"/>
    <p:sldLayoutId id="2147497434" r:id="rId3"/>
    <p:sldLayoutId id="2147497435" r:id="rId4"/>
    <p:sldLayoutId id="2147497436" r:id="rId5"/>
    <p:sldLayoutId id="2147497437" r:id="rId6"/>
    <p:sldLayoutId id="2147497438" r:id="rId7"/>
    <p:sldLayoutId id="2147497439" r:id="rId8"/>
    <p:sldLayoutId id="2147497440" r:id="rId9"/>
    <p:sldLayoutId id="2147497441" r:id="rId10"/>
    <p:sldLayoutId id="214749744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14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2024年环境保护和可持续发展方案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环境保护的重要性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2024年环境保护方案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可持续发展的关键要素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实施方案和时间表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保障措施和政策支持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结论与展望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环境保护的重要性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当前环境问题</a:t>
            </a:r>
            <a:endParaRPr altLang="en-US" lang="zh-CN"/>
          </a:p>
        </p:txBody>
      </p:sp>
      <p:sp>
        <p:nvSpPr>
          <p:cNvPr id="10489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空气污染：工业排放、汽车尾气等导致空气质量下降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水污染：工业废水、农业化肥等污染水源，影响人类健康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土壤污染：重金属、化学品等污染土壤，影响农作物生长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气候变化：全球气温上升、极端天气事件增多等对人类生存和发展造成威胁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环境保护的紧迫性</a:t>
            </a:r>
            <a:endParaRPr altLang="en-US" lang="zh-CN"/>
          </a:p>
        </p:txBody>
      </p:sp>
      <p:sp>
        <p:nvSpPr>
          <p:cNvPr id="104904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生物多样性丧失：生态平衡受到破坏，许多物种濒临灭绝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污染与环境卫生：空气、水体和土壤污染严重，影响人类健康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全球气候变化：环境问题加剧，极端天气事件增多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资源枯竭：不可再生资源过度消耗，威胁可持续发展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环境保护与可持续发展的关系</a:t>
            </a:r>
            <a:endParaRPr altLang="en-US" lang="zh-CN"/>
          </a:p>
        </p:txBody>
      </p:sp>
      <p:sp>
        <p:nvSpPr>
          <p:cNvPr id="1049116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环境保护是可持续发展的重要组成部分，旨在保护自然资源和生态环境，促进经济、社会和环境的协调发展。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可持续发展强调在满足当代需求的同时，不损害未来世代的需求，而环境保护则是实现这一目标的关键措施。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环境保护与可持续发展相互促进，通过采取有效的环境保护措施，可以促进经济、社会和环境的可持续发展。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可持续发展为环境保护提供了新的思路和方法，有助于推动环境保护事业的创新和发展，为人类创造更加美好的未来。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2024年环境保护方案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空气质量改善计划</a:t>
            </a:r>
            <a:endParaRPr altLang="en-US" lang="zh-CN"/>
          </a:p>
        </p:txBody>
      </p:sp>
      <p:sp>
        <p:nvSpPr>
          <p:cNvPr id="104925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增加绿地植被：通过城市绿化、植树造林等方式提高城市空气质量。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减少工业排放：制定严格的标准和监管措施，鼓励企业采用清洁生产技术。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推广新能源汽车：鼓励市民使用电动汽车、混合动力汽车等低碳排放交通工具。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限制露天烧烤：禁止在市区露天烧烤，减少油烟对空气质量的影响。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水资源保护和治理方案</a:t>
            </a:r>
            <a:endParaRPr altLang="en-US" lang="zh-CN"/>
          </a:p>
        </p:txBody>
      </p:sp>
      <p:sp>
        <p:nvSpPr>
          <p:cNvPr id="10493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建立水资源保护和治理的法律法规，加强监管力度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推广节水技术和节水器具，提高水资源利用效率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加强水污染治理，减少污水排放，保护水源地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建立水资源监测体系，及时掌握水资源状况，采取应对措施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土壤污染防治措施</a:t>
            </a:r>
            <a:endParaRPr altLang="en-US" lang="zh-CN"/>
          </a:p>
        </p:txBody>
      </p:sp>
      <p:sp>
        <p:nvSpPr>
          <p:cNvPr id="10493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建立土壤污染监测和预警系统，实时监测土壤质量，及时发现污染源。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制定严格的土壤污染防治法规，加强土壤污染源的监管和控制。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推广环保农业技术，减少化肥、农药等污染物对土壤的污染。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开展土壤污染修复工程，对已经污染的土壤进行治理和修复。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固体废物处理和资源化方案</a:t>
            </a:r>
            <a:endParaRPr altLang="en-US" lang="zh-CN"/>
          </a:p>
        </p:txBody>
      </p:sp>
      <p:sp>
        <p:nvSpPr>
          <p:cNvPr id="1049468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方案目标：减少固体废物的产生，提高资源利用率，降低环境污染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方案内容：推行垃圾分类制度，建设垃圾焚烧发电厂，鼓励企业开展废物回收利用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实施措施：加强宣传教育，提高公众环保意识，制定相关政策法规，强化监管力度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预期效果：减少固体废物对环境的污染，提高资源利用效率，促进经济可持续发展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可持续发展的关键要素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能源可持续利用</a:t>
            </a:r>
            <a:endParaRPr altLang="en-US" lang="zh-CN"/>
          </a:p>
        </p:txBody>
      </p:sp>
      <p:sp>
        <p:nvSpPr>
          <p:cNvPr id="10496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能源转型：从化石能源转向可再生能源，减少碳排放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能源多元化：发展多种形式的可再生能源，如太阳能、风能等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能源储存和智能电网：提高能源储存技术和智能电网建设，保障能源稳定供应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提高能源效率：通过技术进步和产业升级，降低能源消耗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绿色产业和循环经济</a:t>
            </a:r>
            <a:endParaRPr altLang="en-US" lang="zh-CN"/>
          </a:p>
        </p:txBody>
      </p:sp>
      <p:sp>
        <p:nvSpPr>
          <p:cNvPr id="1049688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绿色产业：利用可再生资源，减少对环境的负面影响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循环经济：资源循环利用，实现经济和环境的双重效益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政策支持：政府出台相关政策，鼓励绿色产业和循环经济的发展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技术创新：通过技术手段降低能耗和排放，提高资源利用效率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生态保护和修复</a:t>
            </a:r>
            <a:endParaRPr altLang="en-US" lang="zh-CN"/>
          </a:p>
        </p:txBody>
      </p:sp>
      <p:sp>
        <p:nvSpPr>
          <p:cNvPr id="10497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关键要素：保护自然生态系统，减少人类活动对环境的破坏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措施：实施生态修复工程，提高生态系统的稳定性和恢复力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目标：实现生态平衡，保障地球生态安全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意义：促进可持续发展，维护人类生存与发展的基础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低碳生活和绿色出行</a:t>
            </a:r>
            <a:endParaRPr altLang="en-US" lang="zh-CN"/>
          </a:p>
        </p:txBody>
      </p:sp>
      <p:sp>
        <p:nvSpPr>
          <p:cNvPr id="1049828" name="矩形: 圆角 4"/>
          <p:cNvSpPr/>
          <p:nvPr>
            <p:custDataLst>
              <p:tags r:id="rId1"/>
            </p:custDataLst>
          </p:nvPr>
        </p:nvSpPr>
        <p:spPr>
          <a:xfrm>
            <a:off x="654755" y="344263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30" name="正文"/>
          <p:cNvSpPr txBox="1"/>
          <p:nvPr>
            <p:custDataLst>
              <p:tags r:id="rId2"/>
            </p:custDataLst>
          </p:nvPr>
        </p:nvSpPr>
        <p:spPr>
          <a:xfrm>
            <a:off x="1180545" y="357725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低碳生活：减少碳排放，节约能源，降低生活消耗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32" name="矩形: 圆角 4"/>
          <p:cNvSpPr/>
          <p:nvPr>
            <p:custDataLst>
              <p:tags r:id="rId3"/>
            </p:custDataLst>
          </p:nvPr>
        </p:nvSpPr>
        <p:spPr>
          <a:xfrm>
            <a:off x="6520997" y="344263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4"/>
            </p:custDataLst>
          </p:nvPr>
        </p:nvSpPr>
        <p:spPr>
          <a:xfrm>
            <a:off x="6968046" y="357725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绿色出行：鼓励使用公共交通、骑行或步行，减少私家车出行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实施方案和时间表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实施主体和责任分工</a:t>
            </a:r>
            <a:endParaRPr altLang="en-US" lang="zh-CN"/>
          </a:p>
        </p:txBody>
      </p:sp>
      <p:sp>
        <p:nvSpPr>
          <p:cNvPr id="104994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公众：提高环保意识，参与环保活动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政府：制定政策，提供资金支持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企业：承担社会责任，参与环保项目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科研机构：开展环保技术研究，提供技术支持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方案实施的时间表和阶段性目标</a:t>
            </a:r>
            <a:endParaRPr altLang="en-US" lang="zh-CN"/>
          </a:p>
        </p:txBody>
      </p:sp>
      <p:sp>
        <p:nvSpPr>
          <p:cNvPr id="105002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2024年第三季度：评估方案实施效果，调整优化方案，加强国际合作与交流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2024年第一季度：制定详细的环境保护和可持续发展方案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2024年第二季度：启动方案实施，重点推进节能减排和资源循环利用项目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2024年第四季度：总结全年工作，制定下一年的工作计划和目标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监测与评估机制</a:t>
            </a:r>
            <a:endParaRPr altLang="en-US" lang="zh-CN"/>
          </a:p>
        </p:txBody>
      </p:sp>
      <p:sp>
        <p:nvSpPr>
          <p:cNvPr id="1050102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监测指标：空气质量、水质、土壤状况等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8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评估标准：环保法律法规、行业标准、国际公约等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4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评估周期：季度、半年、年度等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0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评估结果：公开透明，及时反馈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方案调整和改进机制</a:t>
            </a:r>
            <a:endParaRPr altLang="en-US" lang="zh-CN"/>
          </a:p>
        </p:txBody>
      </p:sp>
      <p:sp>
        <p:nvSpPr>
          <p:cNvPr id="105017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方案调整：根据实施情况和反馈，对方案进行适时调整，确保其可行性和有效性。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改进机制：建立持续改进机制，鼓励团队成员提出改进意见和建议，不断完善和优化方案。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监测与评估：对方案的实施过程和效果进行监测和评估，及时发现问题并进行整改。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资源整合：整合内外部资源，为方案的实施提供有力支持，确保方案顺利推进。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保障措施和政策支持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法律法规保障</a:t>
            </a:r>
            <a:endParaRPr altLang="en-US" lang="zh-CN"/>
          </a:p>
        </p:txBody>
      </p:sp>
      <p:sp>
        <p:nvSpPr>
          <p:cNvPr id="1050306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制定严格的环保法律法规，加大对违法行为的惩罚力度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完善环保监管体系，加强执法力度，确保法律法规的有效执行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建立健全环保信息披露制度，加强环境信息公开和公众参与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加强国际合作，共同应对全球环境问题，推动全球环保法律法规的完善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政策支持措施</a:t>
            </a:r>
            <a:endParaRPr altLang="en-US" lang="zh-CN"/>
          </a:p>
        </p:txBody>
      </p:sp>
      <p:sp>
        <p:nvSpPr>
          <p:cNvPr id="10503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政府出台相关政策，鼓励企业采取环保措施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加大对环保产业的投资力度，提供资金支持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建立环保技术研发和推广体系，促进技术创新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加强国际合作，引进国外先进环保技术和经验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资金保障机制</a:t>
            </a:r>
            <a:endParaRPr altLang="en-US" lang="zh-CN"/>
          </a:p>
        </p:txBody>
      </p:sp>
      <p:sp>
        <p:nvSpPr>
          <p:cNvPr id="105044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绿色金融：鼓励金融机构加大对环保项目的融资支持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国际合作：吸引国际资金和技术支持，共同推进环境保护和可持续发展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政府投资：政府加大对环境保护和可持续发展的资金投入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税收优惠：对环保企业和项目给予税收减免等优惠政策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社会参与和宣传教育</a:t>
            </a:r>
            <a:endParaRPr altLang="en-US" lang="zh-CN"/>
          </a:p>
        </p:txBody>
      </p:sp>
      <p:sp>
        <p:nvSpPr>
          <p:cNvPr id="1050516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8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0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鼓励社会各界参与环保活动，提高公众环保意识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22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4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6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加强环保宣传教育，提高全民环保素质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28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0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2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建立环保志愿者队伍，推动环保事业发展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34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6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8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开展环保公益广告宣传，营造良好环保氛围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5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对当前方案的综合评价</a:t>
            </a:r>
            <a:endParaRPr altLang="en-US" lang="zh-CN"/>
          </a:p>
        </p:txBody>
      </p:sp>
      <p:sp>
        <p:nvSpPr>
          <p:cNvPr id="105065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方案目标明确，具有可操作性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方案内容全面，涵盖了环境保护和可持续发展的各个方面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方案实施难度较大，需要政府、企业和公众的共同努力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方案实施后有望取得显著的环境和社会效益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对未来可持续发展的展望</a:t>
            </a:r>
            <a:endParaRPr altLang="en-US" lang="zh-CN"/>
          </a:p>
        </p:txBody>
      </p:sp>
      <p:sp>
        <p:nvSpPr>
          <p:cNvPr id="105072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能源转型：加大对可再生能源的研发和应用，减少对化石燃料的依赖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2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生态保护：加强生态系统保护和修复，提高生态服务功能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3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绿色经济：推动绿色产业发展，促进经济与环境双赢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3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全球合作：积极参与全球环境治理，加强国际合作与交流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7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8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5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2024-01-05T00:59:14Z</dcterms:created>
  <dcterms:modified xsi:type="dcterms:W3CDTF">2024-01-05T00:59:14Z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8ccf8215135e4abca36dd8f5b8c665cf_21</vt:lpwstr>
  </property>
</Properties>
</file>