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3"/>
    <p:sldId id="258" r:id="rId4"/>
    <p:sldId id="257" r:id="rId5"/>
    <p:sldId id="268" r:id="rId6"/>
    <p:sldId id="284" r:id="rId7"/>
    <p:sldId id="302" r:id="rId8"/>
    <p:sldId id="301" r:id="rId9"/>
    <p:sldId id="279" r:id="rId10"/>
    <p:sldId id="263" r:id="rId11"/>
  </p:sldIdLst>
  <p:sldSz cx="12192000" cy="6858000"/>
  <p:notesSz cx="7103745" cy="10234295"/>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46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8" d="100"/>
          <a:sy n="58" d="100"/>
        </p:scale>
        <p:origin x="-78" y="-1578"/>
      </p:cViewPr>
      <p:guideLst>
        <p:guide orient="horz" pos="2160"/>
        <p:guide pos="3824"/>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B007765D-D031-47BD-A89B-2A63282512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1E86BD5-DBF5-4ED2-8F99-370E170CE5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5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cSld>
  <p:clrMapOvr>
    <a:masterClrMapping/>
  </p:clrMapOvr>
  <p:transition spd="slow" advTm="5000">
    <p:push dir="u"/>
  </p:transition>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advTm="5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0.png"/><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slideLayout" Target="../slideLayouts/slideLayout1.xml"/><Relationship Id="rId11" Type="http://schemas.openxmlformats.org/officeDocument/2006/relationships/image" Target="../media/image4.png"/><Relationship Id="rId10" Type="http://schemas.openxmlformats.org/officeDocument/2006/relationships/tags" Target="../tags/tag8.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4.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圆圈"/>
          <p:cNvPicPr>
            <a:picLocks noChangeAspect="1"/>
          </p:cNvPicPr>
          <p:nvPr/>
        </p:nvPicPr>
        <p:blipFill>
          <a:blip r:embed="rId1" cstate="screen"/>
          <a:stretch>
            <a:fillRect/>
          </a:stretch>
        </p:blipFill>
        <p:spPr>
          <a:xfrm>
            <a:off x="3942715" y="1099185"/>
            <a:ext cx="4306570" cy="4298315"/>
          </a:xfrm>
          <a:prstGeom prst="rect">
            <a:avLst/>
          </a:prstGeom>
        </p:spPr>
      </p:pic>
      <p:pic>
        <p:nvPicPr>
          <p:cNvPr id="6" name="图片 5" descr="面包"/>
          <p:cNvPicPr>
            <a:picLocks noChangeAspect="1"/>
          </p:cNvPicPr>
          <p:nvPr/>
        </p:nvPicPr>
        <p:blipFill>
          <a:blip r:embed="rId2" cstate="screen"/>
          <a:stretch>
            <a:fillRect/>
          </a:stretch>
        </p:blipFill>
        <p:spPr>
          <a:xfrm>
            <a:off x="9199245" y="5033645"/>
            <a:ext cx="2394585" cy="1304290"/>
          </a:xfrm>
          <a:prstGeom prst="rect">
            <a:avLst/>
          </a:prstGeom>
        </p:spPr>
      </p:pic>
      <p:pic>
        <p:nvPicPr>
          <p:cNvPr id="9" name="图片 8" descr="树枝"/>
          <p:cNvPicPr>
            <a:picLocks noChangeAspect="1"/>
          </p:cNvPicPr>
          <p:nvPr/>
        </p:nvPicPr>
        <p:blipFill>
          <a:blip r:embed="rId3" cstate="screen"/>
          <a:stretch>
            <a:fillRect/>
          </a:stretch>
        </p:blipFill>
        <p:spPr>
          <a:xfrm>
            <a:off x="-10160" y="-22225"/>
            <a:ext cx="1713230" cy="1844040"/>
          </a:xfrm>
          <a:prstGeom prst="rect">
            <a:avLst/>
          </a:prstGeom>
        </p:spPr>
      </p:pic>
      <p:grpSp>
        <p:nvGrpSpPr>
          <p:cNvPr id="13" name="组合 12"/>
          <p:cNvGrpSpPr/>
          <p:nvPr/>
        </p:nvGrpSpPr>
        <p:grpSpPr>
          <a:xfrm>
            <a:off x="5886450" y="1789430"/>
            <a:ext cx="417830" cy="589280"/>
            <a:chOff x="8953" y="3127"/>
            <a:chExt cx="658" cy="928"/>
          </a:xfrm>
        </p:grpSpPr>
        <p:cxnSp>
          <p:nvCxnSpPr>
            <p:cNvPr id="10" name="直接连接符 9"/>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flipV="1">
            <a:off x="5894070" y="4150360"/>
            <a:ext cx="417830" cy="589280"/>
            <a:chOff x="8953" y="3127"/>
            <a:chExt cx="658" cy="928"/>
          </a:xfrm>
        </p:grpSpPr>
        <p:cxnSp>
          <p:nvCxnSpPr>
            <p:cNvPr id="15" name="直接连接符 14"/>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4365625" y="2612390"/>
            <a:ext cx="3458845" cy="1568450"/>
          </a:xfrm>
          <a:prstGeom prst="rect">
            <a:avLst/>
          </a:prstGeom>
          <a:noFill/>
        </p:spPr>
        <p:txBody>
          <a:bodyPr wrap="square" rtlCol="0">
            <a:spAutoFit/>
          </a:bodyPr>
          <a:lstStyle/>
          <a:p>
            <a:pPr algn="ctr"/>
            <a:r>
              <a:rPr lang="zh-CN" altLang="en-US" sz="4800" dirty="0">
                <a:solidFill>
                  <a:srgbClr val="55463D"/>
                </a:solidFill>
                <a:latin typeface="汉仪细行楷简" panose="02010609000101010101" pitchFamily="49" charset="-122"/>
                <a:ea typeface="汉仪细行楷简" panose="02010609000101010101" pitchFamily="49" charset="-122"/>
              </a:rPr>
              <a:t>皮带保护</a:t>
            </a:r>
            <a:endParaRPr lang="zh-CN" altLang="en-US" sz="4800" dirty="0">
              <a:solidFill>
                <a:srgbClr val="55463D"/>
              </a:solidFill>
              <a:latin typeface="汉仪细行楷简" panose="02010609000101010101" pitchFamily="49" charset="-122"/>
              <a:ea typeface="汉仪细行楷简" panose="02010609000101010101" pitchFamily="49" charset="-122"/>
            </a:endParaRPr>
          </a:p>
          <a:p>
            <a:pPr algn="ctr"/>
            <a:r>
              <a:rPr lang="zh-CN" altLang="en-US" sz="4800" dirty="0">
                <a:solidFill>
                  <a:srgbClr val="55463D"/>
                </a:solidFill>
                <a:latin typeface="汉仪细行楷简" panose="02010609000101010101" pitchFamily="49" charset="-122"/>
                <a:ea typeface="汉仪细行楷简" panose="02010609000101010101" pitchFamily="49" charset="-122"/>
              </a:rPr>
              <a:t>装置</a:t>
            </a:r>
            <a:endParaRPr lang="zh-CN" altLang="en-US" sz="4800" dirty="0">
              <a:solidFill>
                <a:srgbClr val="55463D"/>
              </a:solidFill>
              <a:latin typeface="汉仪细行楷简" panose="02010609000101010101" pitchFamily="49" charset="-122"/>
              <a:ea typeface="汉仪细行楷简" panose="02010609000101010101" pitchFamily="49" charset="-122"/>
            </a:endParaRPr>
          </a:p>
        </p:txBody>
      </p:sp>
      <p:sp>
        <p:nvSpPr>
          <p:cNvPr id="19" name="文本框 18"/>
          <p:cNvSpPr txBox="1"/>
          <p:nvPr/>
        </p:nvSpPr>
        <p:spPr>
          <a:xfrm>
            <a:off x="4435475" y="5848985"/>
            <a:ext cx="3319145" cy="398780"/>
          </a:xfrm>
          <a:prstGeom prst="rect">
            <a:avLst/>
          </a:prstGeom>
          <a:noFill/>
        </p:spPr>
        <p:txBody>
          <a:bodyPr wrap="square" rtlCol="0">
            <a:spAutoFit/>
          </a:bodyPr>
          <a:lstStyle/>
          <a:p>
            <a:pPr algn="ctr"/>
            <a:r>
              <a:rPr lang="en-US" altLang="zh-CN" sz="2000" dirty="0">
                <a:solidFill>
                  <a:srgbClr val="55463D"/>
                </a:solidFill>
                <a:latin typeface="楷体" panose="02010609060101010101" pitchFamily="49" charset="-122"/>
                <a:ea typeface="楷体" panose="02010609060101010101" pitchFamily="49" charset="-122"/>
              </a:rPr>
              <a:t>kuangan002</a:t>
            </a:r>
            <a:endParaRPr lang="en-US" altLang="zh-CN" sz="2000" dirty="0">
              <a:solidFill>
                <a:srgbClr val="55463D"/>
              </a:solidFill>
              <a:latin typeface="楷体" panose="02010609060101010101" pitchFamily="49" charset="-122"/>
              <a:ea typeface="楷体" panose="02010609060101010101"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4" presetClass="entr" presetSubtype="5"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vertic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par>
                                <p:cTn id="19" presetID="14" presetClass="entr" presetSubtype="1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childTnLst>
                          </p:cTn>
                        </p:par>
                        <p:par>
                          <p:cTn id="22" fill="hold">
                            <p:stCondLst>
                              <p:cond delay="1500"/>
                            </p:stCondLst>
                            <p:childTnLst>
                              <p:par>
                                <p:cTn id="23" presetID="12" presetClass="entr" presetSubtype="4" fill="hold" grpId="1"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ppt_y</p:attrName>
                                        </p:attrNameLst>
                                      </p:cBhvr>
                                      <p:tavLst>
                                        <p:tav tm="0">
                                          <p:val>
                                            <p:strVal val="#ppt_y+#ppt_h*1.125000"/>
                                          </p:val>
                                        </p:tav>
                                        <p:tav tm="100000">
                                          <p:val>
                                            <p:strVal val="#ppt_y"/>
                                          </p:val>
                                        </p:tav>
                                      </p:tavLst>
                                    </p:anim>
                                    <p:animEffect transition="in" filter="wipe(up)">
                                      <p:cBhvr>
                                        <p:cTn id="26" dur="500"/>
                                        <p:tgtEl>
                                          <p:spTgt spid="18"/>
                                        </p:tgtEl>
                                      </p:cBhvr>
                                    </p:animEffect>
                                  </p:childTnLst>
                                </p:cTn>
                              </p:par>
                            </p:childTnLst>
                          </p:cTn>
                        </p:par>
                        <p:par>
                          <p:cTn id="27" fill="hold">
                            <p:stCondLst>
                              <p:cond delay="2000"/>
                            </p:stCondLst>
                            <p:childTnLst>
                              <p:par>
                                <p:cTn id="28" presetID="12" presetClass="entr" presetSubtype="4" fill="hold" grpId="1"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p:tgtEl>
                                          <p:spTgt spid="19"/>
                                        </p:tgtEl>
                                        <p:attrNameLst>
                                          <p:attrName>ppt_y</p:attrName>
                                        </p:attrNameLst>
                                      </p:cBhvr>
                                      <p:tavLst>
                                        <p:tav tm="0">
                                          <p:val>
                                            <p:strVal val="#ppt_y+#ppt_h*1.125000"/>
                                          </p:val>
                                        </p:tav>
                                        <p:tav tm="100000">
                                          <p:val>
                                            <p:strVal val="#ppt_y"/>
                                          </p:val>
                                        </p:tav>
                                      </p:tavLst>
                                    </p:anim>
                                    <p:animEffect transition="in" filter="wipe(up)">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阴影"/>
          <p:cNvPicPr>
            <a:picLocks noChangeAspect="1"/>
          </p:cNvPicPr>
          <p:nvPr/>
        </p:nvPicPr>
        <p:blipFill>
          <a:blip r:embed="rId1" cstate="screen"/>
          <a:stretch>
            <a:fillRect/>
          </a:stretch>
        </p:blipFill>
        <p:spPr>
          <a:xfrm>
            <a:off x="2294890" y="1798955"/>
            <a:ext cx="7601585" cy="3545840"/>
          </a:xfrm>
          <a:prstGeom prst="rect">
            <a:avLst/>
          </a:prstGeom>
        </p:spPr>
      </p:pic>
      <p:pic>
        <p:nvPicPr>
          <p:cNvPr id="3" name="图片 2" descr="饮料"/>
          <p:cNvPicPr>
            <a:picLocks noChangeAspect="1"/>
          </p:cNvPicPr>
          <p:nvPr/>
        </p:nvPicPr>
        <p:blipFill>
          <a:blip r:embed="rId2" cstate="screen"/>
          <a:stretch>
            <a:fillRect/>
          </a:stretch>
        </p:blipFill>
        <p:spPr>
          <a:xfrm>
            <a:off x="10730865" y="4404360"/>
            <a:ext cx="1010285" cy="2061845"/>
          </a:xfrm>
          <a:prstGeom prst="rect">
            <a:avLst/>
          </a:prstGeom>
        </p:spPr>
      </p:pic>
      <p:pic>
        <p:nvPicPr>
          <p:cNvPr id="24" name="图片 23" descr="树枝"/>
          <p:cNvPicPr>
            <a:picLocks noChangeAspect="1"/>
          </p:cNvPicPr>
          <p:nvPr/>
        </p:nvPicPr>
        <p:blipFill>
          <a:blip r:embed="rId3" cstate="screen"/>
          <a:stretch>
            <a:fillRect/>
          </a:stretch>
        </p:blipFill>
        <p:spPr>
          <a:xfrm>
            <a:off x="-10160" y="-22225"/>
            <a:ext cx="1713230" cy="1844040"/>
          </a:xfrm>
          <a:prstGeom prst="rect">
            <a:avLst/>
          </a:prstGeom>
        </p:spPr>
      </p:pic>
      <p:pic>
        <p:nvPicPr>
          <p:cNvPr id="6" name="图片 5" descr="未标题-1"/>
          <p:cNvPicPr>
            <a:picLocks noChangeAspect="1"/>
          </p:cNvPicPr>
          <p:nvPr/>
        </p:nvPicPr>
        <p:blipFill>
          <a:blip r:embed="rId4" cstate="screen"/>
          <a:stretch>
            <a:fillRect/>
          </a:stretch>
        </p:blipFill>
        <p:spPr>
          <a:xfrm>
            <a:off x="4308475" y="429260"/>
            <a:ext cx="3594100" cy="643890"/>
          </a:xfrm>
          <a:prstGeom prst="rect">
            <a:avLst/>
          </a:prstGeom>
        </p:spPr>
      </p:pic>
      <p:sp>
        <p:nvSpPr>
          <p:cNvPr id="7" name="文本框 6"/>
          <p:cNvSpPr txBox="1"/>
          <p:nvPr/>
        </p:nvSpPr>
        <p:spPr>
          <a:xfrm>
            <a:off x="5039360" y="568325"/>
            <a:ext cx="2600960" cy="521970"/>
          </a:xfrm>
          <a:prstGeom prst="rect">
            <a:avLst/>
          </a:prstGeom>
          <a:noFill/>
        </p:spPr>
        <p:txBody>
          <a:bodyPr wrap="square" rtlCol="0">
            <a:spAutoFit/>
          </a:bodyPr>
          <a:p>
            <a:r>
              <a:rPr lang="zh-CN" altLang="en-US" sz="2800">
                <a:solidFill>
                  <a:srgbClr val="55463D"/>
                </a:solidFill>
                <a:latin typeface="罗西钢笔行楷" panose="02010800040101010101" charset="-122"/>
                <a:ea typeface="罗西钢笔行楷" panose="02010800040101010101" charset="-122"/>
              </a:rPr>
              <a:t>皮带保护装置</a:t>
            </a:r>
            <a:endParaRPr lang="zh-CN" altLang="en-US" sz="2800">
              <a:solidFill>
                <a:srgbClr val="55463D"/>
              </a:solidFill>
              <a:latin typeface="罗西钢笔行楷" panose="02010800040101010101" charset="-122"/>
              <a:ea typeface="罗西钢笔行楷" panose="02010800040101010101" charset="-122"/>
            </a:endParaRPr>
          </a:p>
        </p:txBody>
      </p:sp>
      <p:pic>
        <p:nvPicPr>
          <p:cNvPr id="8" name="图片 7" descr="皮带综保主机 (3)"/>
          <p:cNvPicPr>
            <a:picLocks noChangeAspect="1"/>
          </p:cNvPicPr>
          <p:nvPr/>
        </p:nvPicPr>
        <p:blipFill>
          <a:blip r:embed="rId5"/>
          <a:stretch>
            <a:fillRect/>
          </a:stretch>
        </p:blipFill>
        <p:spPr>
          <a:xfrm>
            <a:off x="3078480" y="1798955"/>
            <a:ext cx="6062980" cy="303149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ppt_w*0.7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4" presetClass="entr" presetSubtype="5"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vertical)">
                                      <p:cBhvr>
                                        <p:cTn id="22" dur="500"/>
                                        <p:tgtEl>
                                          <p:spTgt spid="6"/>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圆圈"/>
          <p:cNvPicPr>
            <a:picLocks noChangeAspect="1"/>
          </p:cNvPicPr>
          <p:nvPr/>
        </p:nvPicPr>
        <p:blipFill>
          <a:blip r:embed="rId1" cstate="screen"/>
          <a:stretch>
            <a:fillRect/>
          </a:stretch>
        </p:blipFill>
        <p:spPr>
          <a:xfrm>
            <a:off x="1183640" y="1821815"/>
            <a:ext cx="3086735" cy="3081020"/>
          </a:xfrm>
          <a:prstGeom prst="rect">
            <a:avLst/>
          </a:prstGeom>
        </p:spPr>
      </p:pic>
      <p:grpSp>
        <p:nvGrpSpPr>
          <p:cNvPr id="13" name="组合 12"/>
          <p:cNvGrpSpPr/>
          <p:nvPr/>
        </p:nvGrpSpPr>
        <p:grpSpPr>
          <a:xfrm>
            <a:off x="2583180" y="2446020"/>
            <a:ext cx="323215" cy="456565"/>
            <a:chOff x="8953" y="3127"/>
            <a:chExt cx="658" cy="928"/>
          </a:xfrm>
        </p:grpSpPr>
        <p:cxnSp>
          <p:nvCxnSpPr>
            <p:cNvPr id="10" name="直接连接符 9"/>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flipV="1">
            <a:off x="2583180" y="3950970"/>
            <a:ext cx="323215" cy="456565"/>
            <a:chOff x="8953" y="3127"/>
            <a:chExt cx="658" cy="928"/>
          </a:xfrm>
        </p:grpSpPr>
        <p:cxnSp>
          <p:nvCxnSpPr>
            <p:cNvPr id="15" name="直接连接符 14"/>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984375" y="2988945"/>
            <a:ext cx="1521460" cy="579120"/>
          </a:xfrm>
          <a:prstGeom prst="rect">
            <a:avLst/>
          </a:prstGeom>
          <a:noFill/>
        </p:spPr>
        <p:txBody>
          <a:bodyPr wrap="square" rtlCol="0">
            <a:spAutoFit/>
          </a:bodyPr>
          <a:lstStyle/>
          <a:p>
            <a:pPr algn="ctr"/>
            <a:r>
              <a:rPr lang="zh-CN" altLang="en-US" sz="3200">
                <a:solidFill>
                  <a:srgbClr val="55463D"/>
                </a:solidFill>
                <a:latin typeface="罗西钢笔行楷" panose="02010800040101010101" charset="-122"/>
                <a:ea typeface="罗西钢笔行楷" panose="02010800040101010101" charset="-122"/>
              </a:rPr>
              <a:t>目 录</a:t>
            </a:r>
            <a:endParaRPr lang="zh-CN" altLang="en-US" sz="3200">
              <a:solidFill>
                <a:srgbClr val="55463D"/>
              </a:solidFill>
              <a:latin typeface="罗西钢笔行楷" panose="02010800040101010101" charset="-122"/>
              <a:ea typeface="罗西钢笔行楷" panose="02010800040101010101" charset="-122"/>
            </a:endParaRPr>
          </a:p>
        </p:txBody>
      </p:sp>
      <p:sp>
        <p:nvSpPr>
          <p:cNvPr id="6" name="文本框 5"/>
          <p:cNvSpPr txBox="1"/>
          <p:nvPr/>
        </p:nvSpPr>
        <p:spPr>
          <a:xfrm>
            <a:off x="1965960" y="3493135"/>
            <a:ext cx="1521460" cy="457200"/>
          </a:xfrm>
          <a:prstGeom prst="rect">
            <a:avLst/>
          </a:prstGeom>
          <a:noFill/>
        </p:spPr>
        <p:txBody>
          <a:bodyPr wrap="square" rtlCol="0">
            <a:spAutoFit/>
          </a:bodyPr>
          <a:lstStyle/>
          <a:p>
            <a:pPr algn="ctr"/>
            <a:r>
              <a:rPr lang="en-US" altLang="zh-CN" sz="2400">
                <a:solidFill>
                  <a:srgbClr val="55463D"/>
                </a:solidFill>
                <a:latin typeface="罗西钢笔行楷" panose="02010800040101010101" charset="-122"/>
                <a:ea typeface="罗西钢笔行楷" panose="02010800040101010101" charset="-122"/>
              </a:rPr>
              <a:t>Contents</a:t>
            </a:r>
            <a:endParaRPr lang="en-US" altLang="zh-CN" sz="2400">
              <a:solidFill>
                <a:srgbClr val="55463D"/>
              </a:solidFill>
              <a:latin typeface="罗西钢笔行楷" panose="02010800040101010101" charset="-122"/>
              <a:ea typeface="罗西钢笔行楷" panose="02010800040101010101" charset="-122"/>
            </a:endParaRPr>
          </a:p>
        </p:txBody>
      </p:sp>
      <p:sp>
        <p:nvSpPr>
          <p:cNvPr id="7" name="文本框 6"/>
          <p:cNvSpPr txBox="1"/>
          <p:nvPr>
            <p:custDataLst>
              <p:tags r:id="rId2"/>
            </p:custDataLst>
          </p:nvPr>
        </p:nvSpPr>
        <p:spPr>
          <a:xfrm>
            <a:off x="5677535" y="2122805"/>
            <a:ext cx="551815" cy="3006090"/>
          </a:xfrm>
          <a:prstGeom prst="rect">
            <a:avLst/>
          </a:prstGeom>
          <a:noFill/>
        </p:spPr>
        <p:txBody>
          <a:bodyPr vert="eaVert" wrap="square" rtlCol="0">
            <a:spAutoFit/>
          </a:bodyPr>
          <a:lstStyle/>
          <a:p>
            <a:pPr algn="dist"/>
            <a:r>
              <a:rPr lang="zh-CN" altLang="en-US" sz="2400">
                <a:solidFill>
                  <a:srgbClr val="55463D"/>
                </a:solidFill>
                <a:latin typeface="罗西钢笔行楷" panose="02010800040101010101" charset="-122"/>
                <a:ea typeface="罗西钢笔行楷" panose="02010800040101010101" charset="-122"/>
              </a:rPr>
              <a:t>皮带保护装置介绍</a:t>
            </a:r>
            <a:endParaRPr lang="zh-CN" altLang="en-US" sz="2400">
              <a:solidFill>
                <a:srgbClr val="55463D"/>
              </a:solidFill>
              <a:latin typeface="罗西钢笔行楷" panose="02010800040101010101" charset="-122"/>
              <a:ea typeface="罗西钢笔行楷" panose="02010800040101010101" charset="-122"/>
            </a:endParaRPr>
          </a:p>
        </p:txBody>
      </p:sp>
      <p:pic>
        <p:nvPicPr>
          <p:cNvPr id="8" name="图片 7" descr="箭头"/>
          <p:cNvPicPr>
            <a:picLocks noChangeAspect="1"/>
          </p:cNvPicPr>
          <p:nvPr>
            <p:custDataLst>
              <p:tags r:id="rId3"/>
            </p:custDataLst>
          </p:nvPr>
        </p:nvPicPr>
        <p:blipFill>
          <a:blip r:embed="rId4" cstate="screen"/>
          <a:stretch>
            <a:fillRect/>
          </a:stretch>
        </p:blipFill>
        <p:spPr>
          <a:xfrm rot="5400000">
            <a:off x="5533390" y="1390650"/>
            <a:ext cx="537210" cy="271145"/>
          </a:xfrm>
          <a:prstGeom prst="rect">
            <a:avLst/>
          </a:prstGeom>
        </p:spPr>
      </p:pic>
      <p:sp>
        <p:nvSpPr>
          <p:cNvPr id="18" name="文本框 17"/>
          <p:cNvSpPr txBox="1"/>
          <p:nvPr>
            <p:custDataLst>
              <p:tags r:id="rId5"/>
            </p:custDataLst>
          </p:nvPr>
        </p:nvSpPr>
        <p:spPr>
          <a:xfrm>
            <a:off x="7117080" y="2122805"/>
            <a:ext cx="551815" cy="3006090"/>
          </a:xfrm>
          <a:prstGeom prst="rect">
            <a:avLst/>
          </a:prstGeom>
          <a:noFill/>
        </p:spPr>
        <p:txBody>
          <a:bodyPr vert="eaVert" wrap="square" rtlCol="0">
            <a:spAutoFit/>
          </a:bodyPr>
          <a:lstStyle/>
          <a:p>
            <a:pPr algn="dist"/>
            <a:r>
              <a:rPr lang="zh-CN" altLang="en-US" sz="2400">
                <a:solidFill>
                  <a:srgbClr val="55463D"/>
                </a:solidFill>
                <a:latin typeface="罗西钢笔行楷" panose="02010800040101010101" charset="-122"/>
                <a:ea typeface="罗西钢笔行楷" panose="02010800040101010101" charset="-122"/>
              </a:rPr>
              <a:t>皮带保护装置用途</a:t>
            </a:r>
            <a:endParaRPr lang="zh-CN" altLang="en-US" sz="2400">
              <a:solidFill>
                <a:srgbClr val="55463D"/>
              </a:solidFill>
              <a:latin typeface="罗西钢笔行楷" panose="02010800040101010101" charset="-122"/>
              <a:ea typeface="罗西钢笔行楷" panose="02010800040101010101" charset="-122"/>
            </a:endParaRPr>
          </a:p>
        </p:txBody>
      </p:sp>
      <p:pic>
        <p:nvPicPr>
          <p:cNvPr id="19" name="图片 18" descr="箭头"/>
          <p:cNvPicPr>
            <a:picLocks noChangeAspect="1"/>
          </p:cNvPicPr>
          <p:nvPr>
            <p:custDataLst>
              <p:tags r:id="rId6"/>
            </p:custDataLst>
          </p:nvPr>
        </p:nvPicPr>
        <p:blipFill>
          <a:blip r:embed="rId4" cstate="screen"/>
          <a:stretch>
            <a:fillRect/>
          </a:stretch>
        </p:blipFill>
        <p:spPr>
          <a:xfrm rot="5400000">
            <a:off x="6972935" y="1390650"/>
            <a:ext cx="537210" cy="271145"/>
          </a:xfrm>
          <a:prstGeom prst="rect">
            <a:avLst/>
          </a:prstGeom>
        </p:spPr>
      </p:pic>
      <p:sp>
        <p:nvSpPr>
          <p:cNvPr id="20" name="文本框 19"/>
          <p:cNvSpPr txBox="1"/>
          <p:nvPr>
            <p:custDataLst>
              <p:tags r:id="rId7"/>
            </p:custDataLst>
          </p:nvPr>
        </p:nvSpPr>
        <p:spPr>
          <a:xfrm>
            <a:off x="8547100" y="2149475"/>
            <a:ext cx="551815" cy="3320415"/>
          </a:xfrm>
          <a:prstGeom prst="rect">
            <a:avLst/>
          </a:prstGeom>
          <a:noFill/>
        </p:spPr>
        <p:txBody>
          <a:bodyPr vert="eaVert" wrap="square" rtlCol="0">
            <a:spAutoFit/>
          </a:bodyPr>
          <a:lstStyle/>
          <a:p>
            <a:pPr algn="dist"/>
            <a:r>
              <a:rPr lang="zh-CN" altLang="en-US" sz="2400">
                <a:solidFill>
                  <a:srgbClr val="55463D"/>
                </a:solidFill>
                <a:latin typeface="罗西钢笔行楷" panose="02010800040101010101" charset="-122"/>
                <a:ea typeface="罗西钢笔行楷" panose="02010800040101010101" charset="-122"/>
              </a:rPr>
              <a:t>皮带保护装置有哪些</a:t>
            </a:r>
            <a:endParaRPr lang="zh-CN" altLang="en-US" sz="2400">
              <a:solidFill>
                <a:srgbClr val="55463D"/>
              </a:solidFill>
              <a:latin typeface="罗西钢笔行楷" panose="02010800040101010101" charset="-122"/>
              <a:ea typeface="罗西钢笔行楷" panose="02010800040101010101" charset="-122"/>
            </a:endParaRPr>
          </a:p>
        </p:txBody>
      </p:sp>
      <p:pic>
        <p:nvPicPr>
          <p:cNvPr id="21" name="图片 20" descr="箭头"/>
          <p:cNvPicPr>
            <a:picLocks noChangeAspect="1"/>
          </p:cNvPicPr>
          <p:nvPr>
            <p:custDataLst>
              <p:tags r:id="rId8"/>
            </p:custDataLst>
          </p:nvPr>
        </p:nvPicPr>
        <p:blipFill>
          <a:blip r:embed="rId4" cstate="screen"/>
          <a:stretch>
            <a:fillRect/>
          </a:stretch>
        </p:blipFill>
        <p:spPr>
          <a:xfrm rot="5400000">
            <a:off x="8402955" y="1417320"/>
            <a:ext cx="537210" cy="271145"/>
          </a:xfrm>
          <a:prstGeom prst="rect">
            <a:avLst/>
          </a:prstGeom>
        </p:spPr>
      </p:pic>
      <p:sp>
        <p:nvSpPr>
          <p:cNvPr id="22" name="文本框 21"/>
          <p:cNvSpPr txBox="1"/>
          <p:nvPr>
            <p:custDataLst>
              <p:tags r:id="rId9"/>
            </p:custDataLst>
          </p:nvPr>
        </p:nvSpPr>
        <p:spPr>
          <a:xfrm>
            <a:off x="9986645" y="2149475"/>
            <a:ext cx="551815" cy="3626485"/>
          </a:xfrm>
          <a:prstGeom prst="rect">
            <a:avLst/>
          </a:prstGeom>
          <a:noFill/>
        </p:spPr>
        <p:txBody>
          <a:bodyPr vert="eaVert" wrap="square" rtlCol="0">
            <a:spAutoFit/>
          </a:bodyPr>
          <a:lstStyle/>
          <a:p>
            <a:pPr algn="dist"/>
            <a:r>
              <a:rPr lang="zh-CN" altLang="en-US" sz="2400">
                <a:solidFill>
                  <a:srgbClr val="55463D"/>
                </a:solidFill>
                <a:latin typeface="罗西钢笔行楷" panose="02010800040101010101" charset="-122"/>
                <a:ea typeface="罗西钢笔行楷" panose="02010800040101010101" charset="-122"/>
              </a:rPr>
              <a:t>皮带保护装置控制方式</a:t>
            </a:r>
            <a:endParaRPr lang="zh-CN" altLang="en-US" sz="2400">
              <a:solidFill>
                <a:srgbClr val="55463D"/>
              </a:solidFill>
              <a:latin typeface="罗西钢笔行楷" panose="02010800040101010101" charset="-122"/>
              <a:ea typeface="罗西钢笔行楷" panose="02010800040101010101" charset="-122"/>
            </a:endParaRPr>
          </a:p>
        </p:txBody>
      </p:sp>
      <p:pic>
        <p:nvPicPr>
          <p:cNvPr id="23" name="图片 22" descr="箭头"/>
          <p:cNvPicPr>
            <a:picLocks noChangeAspect="1"/>
          </p:cNvPicPr>
          <p:nvPr>
            <p:custDataLst>
              <p:tags r:id="rId10"/>
            </p:custDataLst>
          </p:nvPr>
        </p:nvPicPr>
        <p:blipFill>
          <a:blip r:embed="rId4" cstate="screen"/>
          <a:stretch>
            <a:fillRect/>
          </a:stretch>
        </p:blipFill>
        <p:spPr>
          <a:xfrm rot="5400000">
            <a:off x="9842500" y="1417320"/>
            <a:ext cx="537210" cy="271145"/>
          </a:xfrm>
          <a:prstGeom prst="rect">
            <a:avLst/>
          </a:prstGeom>
        </p:spPr>
      </p:pic>
      <p:pic>
        <p:nvPicPr>
          <p:cNvPr id="24" name="图片 23" descr="树枝"/>
          <p:cNvPicPr>
            <a:picLocks noChangeAspect="1"/>
          </p:cNvPicPr>
          <p:nvPr/>
        </p:nvPicPr>
        <p:blipFill>
          <a:blip r:embed="rId11" cstate="screen"/>
          <a:stretch>
            <a:fillRect/>
          </a:stretch>
        </p:blipFill>
        <p:spPr>
          <a:xfrm>
            <a:off x="-10160" y="-22225"/>
            <a:ext cx="1713230" cy="184404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edge">
                                      <p:cBhvr>
                                        <p:cTn id="11" dur="500"/>
                                        <p:tgtEl>
                                          <p:spTgt spid="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14" presetClass="entr" presetSubtype="1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2500"/>
                            </p:stCondLst>
                            <p:childTnLst>
                              <p:par>
                                <p:cTn id="33" presetID="14" presetClass="entr" presetSubtype="5"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vertical)">
                                      <p:cBhvr>
                                        <p:cTn id="35" dur="500"/>
                                        <p:tgtEl>
                                          <p:spTgt spid="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3500"/>
                            </p:stCondLst>
                            <p:childTnLst>
                              <p:par>
                                <p:cTn id="41" presetID="14" presetClass="entr" presetSubtype="5"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vertical)">
                                      <p:cBhvr>
                                        <p:cTn id="43" dur="500"/>
                                        <p:tgtEl>
                                          <p:spTgt spid="18"/>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par>
                          <p:cTn id="48" fill="hold">
                            <p:stCondLst>
                              <p:cond delay="4500"/>
                            </p:stCondLst>
                            <p:childTnLst>
                              <p:par>
                                <p:cTn id="49" presetID="14" presetClass="entr" presetSubtype="5"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vertical)">
                                      <p:cBhvr>
                                        <p:cTn id="51" dur="500"/>
                                        <p:tgtEl>
                                          <p:spTgt spid="20"/>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childTnLst>
                          </p:cTn>
                        </p:par>
                        <p:par>
                          <p:cTn id="56" fill="hold">
                            <p:stCondLst>
                              <p:cond delay="5500"/>
                            </p:stCondLst>
                            <p:childTnLst>
                              <p:par>
                                <p:cTn id="57" presetID="14" presetClass="entr" presetSubtype="5"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vertical)">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8" grpId="0"/>
      <p:bldP spid="20"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cstate="screen"/>
          <a:stretch>
            <a:fillRect/>
          </a:stretch>
        </p:blipFill>
        <p:spPr>
          <a:xfrm>
            <a:off x="3872865" y="429260"/>
            <a:ext cx="4920615" cy="643890"/>
          </a:xfrm>
          <a:prstGeom prst="rect">
            <a:avLst/>
          </a:prstGeom>
        </p:spPr>
      </p:pic>
      <p:sp>
        <p:nvSpPr>
          <p:cNvPr id="3" name="文本框 2"/>
          <p:cNvSpPr txBox="1"/>
          <p:nvPr/>
        </p:nvSpPr>
        <p:spPr>
          <a:xfrm>
            <a:off x="5039360" y="568325"/>
            <a:ext cx="3221355" cy="521970"/>
          </a:xfrm>
          <a:prstGeom prst="rect">
            <a:avLst/>
          </a:prstGeom>
          <a:noFill/>
        </p:spPr>
        <p:txBody>
          <a:bodyPr wrap="square" rtlCol="0">
            <a:spAutoFit/>
          </a:bodyPr>
          <a:lstStyle/>
          <a:p>
            <a:r>
              <a:rPr lang="zh-CN" altLang="en-US" sz="2800">
                <a:solidFill>
                  <a:srgbClr val="55463D"/>
                </a:solidFill>
                <a:latin typeface="罗西钢笔行楷" panose="02010800040101010101" charset="-122"/>
                <a:ea typeface="罗西钢笔行楷" panose="02010800040101010101" charset="-122"/>
              </a:rPr>
              <a:t>皮带保护装置介绍</a:t>
            </a:r>
            <a:endParaRPr lang="zh-CN" altLang="en-US" sz="2800">
              <a:solidFill>
                <a:srgbClr val="55463D"/>
              </a:solidFill>
              <a:latin typeface="罗西钢笔行楷" panose="02010800040101010101" charset="-122"/>
              <a:ea typeface="罗西钢笔行楷" panose="02010800040101010101" charset="-122"/>
            </a:endParaRPr>
          </a:p>
        </p:txBody>
      </p:sp>
      <p:pic>
        <p:nvPicPr>
          <p:cNvPr id="24" name="图片 23" descr="树枝"/>
          <p:cNvPicPr>
            <a:picLocks noChangeAspect="1"/>
          </p:cNvPicPr>
          <p:nvPr/>
        </p:nvPicPr>
        <p:blipFill>
          <a:blip r:embed="rId2" cstate="screen"/>
          <a:stretch>
            <a:fillRect/>
          </a:stretch>
        </p:blipFill>
        <p:spPr>
          <a:xfrm>
            <a:off x="-107315" y="-313690"/>
            <a:ext cx="1713230" cy="1844040"/>
          </a:xfrm>
          <a:prstGeom prst="rect">
            <a:avLst/>
          </a:prstGeom>
        </p:spPr>
      </p:pic>
      <p:sp>
        <p:nvSpPr>
          <p:cNvPr id="4" name="矩形 3"/>
          <p:cNvSpPr/>
          <p:nvPr/>
        </p:nvSpPr>
        <p:spPr>
          <a:xfrm>
            <a:off x="6277610" y="1603375"/>
            <a:ext cx="4831080" cy="46939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50925" y="1603375"/>
            <a:ext cx="5135245" cy="205803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4"/>
          <p:cNvSpPr txBox="1"/>
          <p:nvPr/>
        </p:nvSpPr>
        <p:spPr>
          <a:xfrm>
            <a:off x="1051054" y="4209701"/>
            <a:ext cx="795020" cy="460375"/>
          </a:xfrm>
          <a:prstGeom prst="rect">
            <a:avLst/>
          </a:prstGeom>
          <a:noFill/>
        </p:spPr>
        <p:txBody>
          <a:bodyPr wrap="none" rtlCol="0">
            <a:spAutoFit/>
          </a:bodyPr>
          <a:lstStyle/>
          <a:p>
            <a:pPr algn="l"/>
            <a:r>
              <a:rPr lang="zh-CN" altLang="en-US" sz="2400" b="1" dirty="0">
                <a:solidFill>
                  <a:schemeClr val="tx1">
                    <a:lumMod val="65000"/>
                    <a:lumOff val="35000"/>
                  </a:schemeClr>
                </a:solidFill>
                <a:latin typeface="罗西钢笔行楷" panose="02010800040101010101" charset="-122"/>
                <a:ea typeface="罗西钢笔行楷" panose="02010800040101010101" charset="-122"/>
              </a:rPr>
              <a:t>介绍</a:t>
            </a:r>
            <a:endParaRPr lang="zh-CN" altLang="en-US" sz="2400" b="1" dirty="0">
              <a:solidFill>
                <a:schemeClr val="tx1">
                  <a:lumMod val="65000"/>
                  <a:lumOff val="35000"/>
                </a:schemeClr>
              </a:solidFill>
              <a:latin typeface="罗西钢笔行楷" panose="02010800040101010101" charset="-122"/>
              <a:ea typeface="罗西钢笔行楷" panose="02010800040101010101" charset="-122"/>
            </a:endParaRPr>
          </a:p>
        </p:txBody>
      </p:sp>
      <p:sp>
        <p:nvSpPr>
          <p:cNvPr id="7" name="TextBox 24"/>
          <p:cNvSpPr txBox="1"/>
          <p:nvPr/>
        </p:nvSpPr>
        <p:spPr>
          <a:xfrm>
            <a:off x="1050925" y="4544695"/>
            <a:ext cx="5135245" cy="1198880"/>
          </a:xfrm>
          <a:prstGeom prst="rect">
            <a:avLst/>
          </a:prstGeom>
          <a:noFill/>
        </p:spPr>
        <p:txBody>
          <a:bodyPr wrap="square" rtlCol="0">
            <a:spAutoFit/>
          </a:bodyPr>
          <a:lstStyle/>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皮带保护装置包括了：速度保护、堆煤保护、防跑偏保护、温度保护、烟雾保护、沿线紧急停车保护、防撕裂保护。</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vertical)">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par>
                          <p:cTn id="16" fill="hold">
                            <p:stCondLst>
                              <p:cond delay="1000"/>
                            </p:stCondLst>
                            <p:childTnLst>
                              <p:par>
                                <p:cTn id="17" presetID="2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edge">
                                      <p:cBhvr>
                                        <p:cTn id="19" dur="500"/>
                                        <p:tgtEl>
                                          <p:spTgt spid="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cstate="screen"/>
          <a:stretch>
            <a:fillRect/>
          </a:stretch>
        </p:blipFill>
        <p:spPr>
          <a:xfrm>
            <a:off x="4308475" y="429260"/>
            <a:ext cx="4239895" cy="643890"/>
          </a:xfrm>
          <a:prstGeom prst="rect">
            <a:avLst/>
          </a:prstGeom>
        </p:spPr>
      </p:pic>
      <p:sp>
        <p:nvSpPr>
          <p:cNvPr id="3" name="文本框 2"/>
          <p:cNvSpPr txBox="1"/>
          <p:nvPr/>
        </p:nvSpPr>
        <p:spPr>
          <a:xfrm>
            <a:off x="5170170" y="568325"/>
            <a:ext cx="3378200" cy="521970"/>
          </a:xfrm>
          <a:prstGeom prst="rect">
            <a:avLst/>
          </a:prstGeom>
          <a:noFill/>
        </p:spPr>
        <p:txBody>
          <a:bodyPr wrap="square" rtlCol="0">
            <a:spAutoFit/>
          </a:bodyPr>
          <a:lstStyle/>
          <a:p>
            <a:r>
              <a:rPr lang="zh-CN" altLang="en-US" sz="2800">
                <a:solidFill>
                  <a:srgbClr val="55463D"/>
                </a:solidFill>
                <a:latin typeface="罗西钢笔行楷" panose="02010800040101010101" charset="-122"/>
                <a:ea typeface="罗西钢笔行楷" panose="02010800040101010101" charset="-122"/>
              </a:rPr>
              <a:t>皮带保护装置用途</a:t>
            </a:r>
            <a:endParaRPr lang="zh-CN" altLang="en-US" sz="2800">
              <a:solidFill>
                <a:srgbClr val="55463D"/>
              </a:solidFill>
              <a:latin typeface="罗西钢笔行楷" panose="02010800040101010101" charset="-122"/>
              <a:ea typeface="罗西钢笔行楷" panose="02010800040101010101" charset="-122"/>
            </a:endParaRPr>
          </a:p>
        </p:txBody>
      </p:sp>
      <p:pic>
        <p:nvPicPr>
          <p:cNvPr id="24" name="图片 23" descr="树枝"/>
          <p:cNvPicPr>
            <a:picLocks noChangeAspect="1"/>
          </p:cNvPicPr>
          <p:nvPr/>
        </p:nvPicPr>
        <p:blipFill>
          <a:blip r:embed="rId2" cstate="screen"/>
          <a:stretch>
            <a:fillRect/>
          </a:stretch>
        </p:blipFill>
        <p:spPr>
          <a:xfrm>
            <a:off x="-107315" y="-313690"/>
            <a:ext cx="1713230" cy="1844040"/>
          </a:xfrm>
          <a:prstGeom prst="rect">
            <a:avLst/>
          </a:prstGeom>
        </p:spPr>
      </p:pic>
      <p:cxnSp>
        <p:nvCxnSpPr>
          <p:cNvPr id="5" name="直接连接符 4"/>
          <p:cNvCxnSpPr/>
          <p:nvPr/>
        </p:nvCxnSpPr>
        <p:spPr>
          <a:xfrm>
            <a:off x="7101205" y="1511935"/>
            <a:ext cx="0" cy="4831080"/>
          </a:xfrm>
          <a:prstGeom prst="line">
            <a:avLst/>
          </a:prstGeom>
          <a:ln w="12700">
            <a:solidFill>
              <a:srgbClr val="55463D"/>
            </a:solidFill>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7470269" y="2238661"/>
            <a:ext cx="2337435" cy="335280"/>
          </a:xfrm>
          <a:prstGeom prst="rect">
            <a:avLst/>
          </a:prstGeom>
          <a:noFill/>
        </p:spPr>
        <p:txBody>
          <a:bodyPr wrap="none" rtlCol="0">
            <a:spAutoFit/>
          </a:bodyPr>
          <a:lstStyle/>
          <a:p>
            <a:pPr algn="l"/>
            <a:r>
              <a:rPr lang="en-US" altLang="zh-CN" sz="1600" b="1" dirty="0">
                <a:solidFill>
                  <a:schemeClr val="tx1">
                    <a:lumMod val="65000"/>
                    <a:lumOff val="35000"/>
                  </a:schemeClr>
                </a:solidFill>
                <a:latin typeface="罗西钢笔行楷" panose="02010800040101010101" charset="-122"/>
                <a:ea typeface="罗西钢笔行楷" panose="02010800040101010101" charset="-122"/>
              </a:rPr>
              <a:t>KNOWLEDGE IS POWER</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sp>
        <p:nvSpPr>
          <p:cNvPr id="7" name="TextBox 24"/>
          <p:cNvSpPr txBox="1"/>
          <p:nvPr/>
        </p:nvSpPr>
        <p:spPr>
          <a:xfrm>
            <a:off x="7470140" y="2668270"/>
            <a:ext cx="3914775" cy="3046095"/>
          </a:xfrm>
          <a:prstGeom prst="rect">
            <a:avLst/>
          </a:prstGeom>
          <a:noFill/>
        </p:spPr>
        <p:txBody>
          <a:bodyPr wrap="square" rtlCol="0">
            <a:spAutoFit/>
          </a:bodyPr>
          <a:lstStyle/>
          <a:p>
            <a:pPr algn="l" fontAlgn="auto">
              <a:lnSpc>
                <a:spcPct val="150000"/>
              </a:lnSpc>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皮带保护装置适用于煤矿井下有瓦斯和煤尘爆炸的危险环境或地面严酷环境，也可作为冶金矿山、露天煤矿、港口码头、选煤厂、发电厂等恶劣环境中的皮带运输机的综合保护，替代现有的各种皮带机综合保护装置。该控制器不仅可以完成单机设备控制的自动化，还可以以组网的形式组成系统，实现分布分级式远程监控和管理。</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pic>
        <p:nvPicPr>
          <p:cNvPr id="9" name="图片 8" descr="皮带综保"/>
          <p:cNvPicPr>
            <a:picLocks noChangeAspect="1"/>
          </p:cNvPicPr>
          <p:nvPr/>
        </p:nvPicPr>
        <p:blipFill>
          <a:blip r:embed="rId3"/>
          <a:stretch>
            <a:fillRect/>
          </a:stretch>
        </p:blipFill>
        <p:spPr>
          <a:xfrm>
            <a:off x="1066165" y="1496695"/>
            <a:ext cx="5753100" cy="484568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vertical)">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cstate="screen"/>
          <a:stretch>
            <a:fillRect/>
          </a:stretch>
        </p:blipFill>
        <p:spPr>
          <a:xfrm>
            <a:off x="3784600" y="429260"/>
            <a:ext cx="5149215" cy="643890"/>
          </a:xfrm>
          <a:prstGeom prst="rect">
            <a:avLst/>
          </a:prstGeom>
        </p:spPr>
      </p:pic>
      <p:sp>
        <p:nvSpPr>
          <p:cNvPr id="3" name="文本框 2"/>
          <p:cNvSpPr txBox="1"/>
          <p:nvPr/>
        </p:nvSpPr>
        <p:spPr>
          <a:xfrm>
            <a:off x="4960620" y="551180"/>
            <a:ext cx="3527425" cy="521970"/>
          </a:xfrm>
          <a:prstGeom prst="rect">
            <a:avLst/>
          </a:prstGeom>
          <a:noFill/>
        </p:spPr>
        <p:txBody>
          <a:bodyPr wrap="square" rtlCol="0">
            <a:spAutoFit/>
          </a:bodyPr>
          <a:lstStyle/>
          <a:p>
            <a:r>
              <a:rPr lang="zh-CN" altLang="en-US" sz="2800">
                <a:solidFill>
                  <a:srgbClr val="55463D"/>
                </a:solidFill>
                <a:latin typeface="罗西钢笔行楷" panose="02010800040101010101" charset="-122"/>
                <a:ea typeface="罗西钢笔行楷" panose="02010800040101010101" charset="-122"/>
              </a:rPr>
              <a:t>皮带保护装置有哪些</a:t>
            </a:r>
            <a:endParaRPr lang="zh-CN" altLang="en-US" sz="2800">
              <a:solidFill>
                <a:srgbClr val="55463D"/>
              </a:solidFill>
              <a:latin typeface="罗西钢笔行楷" panose="02010800040101010101" charset="-122"/>
              <a:ea typeface="罗西钢笔行楷" panose="02010800040101010101" charset="-122"/>
            </a:endParaRPr>
          </a:p>
        </p:txBody>
      </p:sp>
      <p:pic>
        <p:nvPicPr>
          <p:cNvPr id="24" name="图片 23" descr="树枝"/>
          <p:cNvPicPr>
            <a:picLocks noChangeAspect="1"/>
          </p:cNvPicPr>
          <p:nvPr/>
        </p:nvPicPr>
        <p:blipFill>
          <a:blip r:embed="rId2" cstate="screen"/>
          <a:stretch>
            <a:fillRect/>
          </a:stretch>
        </p:blipFill>
        <p:spPr>
          <a:xfrm>
            <a:off x="-107315" y="-313690"/>
            <a:ext cx="1713230" cy="1844040"/>
          </a:xfrm>
          <a:prstGeom prst="rect">
            <a:avLst/>
          </a:prstGeom>
        </p:spPr>
      </p:pic>
      <p:sp>
        <p:nvSpPr>
          <p:cNvPr id="17" name="TextBox 24"/>
          <p:cNvSpPr txBox="1"/>
          <p:nvPr/>
        </p:nvSpPr>
        <p:spPr>
          <a:xfrm>
            <a:off x="1882140" y="2167890"/>
            <a:ext cx="8953500" cy="3784600"/>
          </a:xfrm>
          <a:prstGeom prst="rect">
            <a:avLst/>
          </a:prstGeom>
          <a:noFill/>
        </p:spPr>
        <p:txBody>
          <a:bodyPr wrap="square" rtlCol="0">
            <a:spAutoFit/>
          </a:bodyPr>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（1）、速度保护：当皮带机运行时，从动滚筒an全不转，连续超过5-10s时，低速故障报警信号-保持约2s ±1s。</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（2）、堆煤保护：当煤位传感器的导杆偏离中心线45°±5°时，-13秒，实现故障保护停车。</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（3）、跑偏保护：当跑偏传感器的导杆偏离中心线15°±5°时，经-10s ±5s，肆零零捌捌陆零伍叁柒，实现跑偏故障保护。</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（4）、烟雾保护：当产生烟雾时，烟雾传感器将此信号送给主机，立即实现烟雾保护。</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（5）、温度保护：当监测点温度超过温度传感器的设定温度时（＋80℃），本产品立刻实现温度故障保护。</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（6）、沿线紧急停车保护：当沿线的某一紧急停车开关被接通时，本产品立即实现停车保护功能。</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a:p>
            <a:pPr algn="l">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（7）、撕带保护：当运输带撕裂时，撕带传感器把电信号传给主机，主机立即实现停车保护功能。</a:t>
            </a:r>
            <a:endParaRPr lang="zh-CN" altLang="en-US" sz="1600">
              <a:solidFill>
                <a:schemeClr val="tx1">
                  <a:lumMod val="65000"/>
                  <a:lumOff val="35000"/>
                </a:schemeClr>
              </a:solidFill>
              <a:latin typeface="罗西钢笔行楷" panose="02010800040101010101" charset="-122"/>
              <a:ea typeface="罗西钢笔行楷" panose="020108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vertical)">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cstate="screen"/>
          <a:stretch>
            <a:fillRect/>
          </a:stretch>
        </p:blipFill>
        <p:spPr>
          <a:xfrm>
            <a:off x="3592195" y="429260"/>
            <a:ext cx="5607050" cy="643890"/>
          </a:xfrm>
          <a:prstGeom prst="rect">
            <a:avLst/>
          </a:prstGeom>
        </p:spPr>
      </p:pic>
      <p:sp>
        <p:nvSpPr>
          <p:cNvPr id="3" name="文本框 2"/>
          <p:cNvSpPr txBox="1"/>
          <p:nvPr/>
        </p:nvSpPr>
        <p:spPr>
          <a:xfrm>
            <a:off x="4777105" y="568325"/>
            <a:ext cx="4278630" cy="521970"/>
          </a:xfrm>
          <a:prstGeom prst="rect">
            <a:avLst/>
          </a:prstGeom>
          <a:noFill/>
        </p:spPr>
        <p:txBody>
          <a:bodyPr wrap="square" rtlCol="0">
            <a:spAutoFit/>
          </a:bodyPr>
          <a:lstStyle/>
          <a:p>
            <a:r>
              <a:rPr lang="zh-CN" altLang="en-US" sz="2800">
                <a:solidFill>
                  <a:srgbClr val="55463D"/>
                </a:solidFill>
                <a:latin typeface="罗西钢笔行楷" panose="02010800040101010101" charset="-122"/>
                <a:ea typeface="罗西钢笔行楷" panose="02010800040101010101" charset="-122"/>
              </a:rPr>
              <a:t>皮带保护装置控制方式</a:t>
            </a:r>
            <a:endParaRPr lang="zh-CN" altLang="en-US" sz="2800">
              <a:solidFill>
                <a:srgbClr val="55463D"/>
              </a:solidFill>
              <a:latin typeface="罗西钢笔行楷" panose="02010800040101010101" charset="-122"/>
              <a:ea typeface="罗西钢笔行楷" panose="02010800040101010101" charset="-122"/>
            </a:endParaRPr>
          </a:p>
        </p:txBody>
      </p:sp>
      <p:pic>
        <p:nvPicPr>
          <p:cNvPr id="24" name="图片 23" descr="树枝"/>
          <p:cNvPicPr>
            <a:picLocks noChangeAspect="1"/>
          </p:cNvPicPr>
          <p:nvPr/>
        </p:nvPicPr>
        <p:blipFill>
          <a:blip r:embed="rId2" cstate="screen"/>
          <a:stretch>
            <a:fillRect/>
          </a:stretch>
        </p:blipFill>
        <p:spPr>
          <a:xfrm>
            <a:off x="-107315" y="-313690"/>
            <a:ext cx="1713230" cy="1844040"/>
          </a:xfrm>
          <a:prstGeom prst="rect">
            <a:avLst/>
          </a:prstGeom>
        </p:spPr>
      </p:pic>
      <p:sp>
        <p:nvSpPr>
          <p:cNvPr id="12" name="七角星 11"/>
          <p:cNvSpPr/>
          <p:nvPr/>
        </p:nvSpPr>
        <p:spPr>
          <a:xfrm>
            <a:off x="4091940" y="1862455"/>
            <a:ext cx="4008120" cy="4008120"/>
          </a:xfrm>
          <a:prstGeom prst="star7">
            <a:avLst/>
          </a:prstGeom>
          <a:blipFill rotWithShape="1">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3784600" y="1862455"/>
            <a:ext cx="0" cy="4069080"/>
          </a:xfrm>
          <a:prstGeom prst="line">
            <a:avLst/>
          </a:prstGeom>
          <a:ln w="1270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392160" y="1862455"/>
            <a:ext cx="0" cy="4069080"/>
          </a:xfrm>
          <a:prstGeom prst="line">
            <a:avLst/>
          </a:prstGeom>
          <a:ln w="12700">
            <a:solidFill>
              <a:srgbClr val="55463D"/>
            </a:solidFill>
          </a:ln>
        </p:spPr>
        <p:style>
          <a:lnRef idx="1">
            <a:schemeClr val="accent1"/>
          </a:lnRef>
          <a:fillRef idx="0">
            <a:schemeClr val="accent1"/>
          </a:fillRef>
          <a:effectRef idx="0">
            <a:schemeClr val="accent1"/>
          </a:effectRef>
          <a:fontRef idx="minor">
            <a:schemeClr val="tx1"/>
          </a:fontRef>
        </p:style>
      </p:cxnSp>
      <p:sp>
        <p:nvSpPr>
          <p:cNvPr id="16" name="TextBox 24"/>
          <p:cNvSpPr txBox="1"/>
          <p:nvPr/>
        </p:nvSpPr>
        <p:spPr>
          <a:xfrm>
            <a:off x="1139954" y="1862741"/>
            <a:ext cx="2337435" cy="335280"/>
          </a:xfrm>
          <a:prstGeom prst="rect">
            <a:avLst/>
          </a:prstGeom>
          <a:noFill/>
        </p:spPr>
        <p:txBody>
          <a:bodyPr wrap="none" rtlCol="0">
            <a:spAutoFit/>
          </a:bodyPr>
          <a:lstStyle/>
          <a:p>
            <a:pPr algn="ctr"/>
            <a:r>
              <a:rPr lang="en-US" altLang="zh-CN" sz="1600" b="1" dirty="0">
                <a:solidFill>
                  <a:schemeClr val="tx1">
                    <a:lumMod val="65000"/>
                    <a:lumOff val="35000"/>
                  </a:schemeClr>
                </a:solidFill>
                <a:latin typeface="罗西钢笔行楷" panose="02010800040101010101" charset="-122"/>
                <a:ea typeface="罗西钢笔行楷" panose="02010800040101010101" charset="-122"/>
              </a:rPr>
              <a:t>KNOWLEDGE IS POWER</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sp>
        <p:nvSpPr>
          <p:cNvPr id="17" name="TextBox 24"/>
          <p:cNvSpPr txBox="1"/>
          <p:nvPr/>
        </p:nvSpPr>
        <p:spPr>
          <a:xfrm>
            <a:off x="700405" y="2481580"/>
            <a:ext cx="2891790" cy="3415030"/>
          </a:xfrm>
          <a:prstGeom prst="rect">
            <a:avLst/>
          </a:prstGeom>
          <a:noFill/>
        </p:spPr>
        <p:txBody>
          <a:bodyPr wrap="square" rtlCol="0">
            <a:spAutoFit/>
          </a:bodyPr>
          <a:lstStyle/>
          <a:p>
            <a:pPr algn="ctr">
              <a:lnSpc>
                <a:spcPct val="150000"/>
              </a:lnSpc>
              <a:buFont typeface="Wingdings" panose="05000000000000000000" pitchFamily="2" charset="2"/>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具有集中控制和单机控制两种方式。集中控制时具有连锁功能，即 某一台停机时，向其供煤的皮带机停机；具有逆煤流延时顺序起车功能，延时时间为10秒±5秒。本产品作为集中控制不超过八台。在手动控制下，配接开停传感器可实现顺煤流延时顺序起停车。</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sp>
        <p:nvSpPr>
          <p:cNvPr id="18" name="TextBox 24"/>
          <p:cNvSpPr txBox="1"/>
          <p:nvPr/>
        </p:nvSpPr>
        <p:spPr>
          <a:xfrm>
            <a:off x="8726299" y="1862741"/>
            <a:ext cx="2337435" cy="335280"/>
          </a:xfrm>
          <a:prstGeom prst="rect">
            <a:avLst/>
          </a:prstGeom>
          <a:noFill/>
        </p:spPr>
        <p:txBody>
          <a:bodyPr wrap="none" rtlCol="0">
            <a:spAutoFit/>
          </a:bodyPr>
          <a:lstStyle/>
          <a:p>
            <a:pPr algn="ctr"/>
            <a:r>
              <a:rPr lang="en-US" altLang="zh-CN" sz="1600" b="1" dirty="0">
                <a:solidFill>
                  <a:schemeClr val="tx1">
                    <a:lumMod val="65000"/>
                    <a:lumOff val="35000"/>
                  </a:schemeClr>
                </a:solidFill>
                <a:latin typeface="罗西钢笔行楷" panose="02010800040101010101" charset="-122"/>
                <a:ea typeface="罗西钢笔行楷" panose="02010800040101010101" charset="-122"/>
              </a:rPr>
              <a:t>KNOWLEDGE IS POWER</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sp>
        <p:nvSpPr>
          <p:cNvPr id="19" name="TextBox 24"/>
          <p:cNvSpPr txBox="1"/>
          <p:nvPr/>
        </p:nvSpPr>
        <p:spPr>
          <a:xfrm>
            <a:off x="8684260" y="2481580"/>
            <a:ext cx="2590800" cy="3415030"/>
          </a:xfrm>
          <a:prstGeom prst="rect">
            <a:avLst/>
          </a:prstGeom>
          <a:noFill/>
        </p:spPr>
        <p:txBody>
          <a:bodyPr wrap="square" rtlCol="0">
            <a:spAutoFit/>
          </a:bodyPr>
          <a:lstStyle/>
          <a:p>
            <a:pPr algn="l" fontAlgn="auto">
              <a:lnSpc>
                <a:spcPct val="150000"/>
              </a:lnSpc>
            </a:pPr>
            <a:r>
              <a:rPr lang="zh-CN" altLang="en-US" sz="1600">
                <a:solidFill>
                  <a:schemeClr val="tx1">
                    <a:lumMod val="65000"/>
                    <a:lumOff val="35000"/>
                  </a:schemeClr>
                </a:solidFill>
                <a:latin typeface="罗西钢笔行楷" panose="02010800040101010101" charset="-122"/>
                <a:ea typeface="罗西钢笔行楷" panose="02010800040101010101" charset="-122"/>
                <a:sym typeface="+mn-ea"/>
              </a:rPr>
              <a:t>无论在集中控制方式或手动方式下，本产品均有起车延时功能、语言报警功能、故障停车保护功能、保障显示功能、 山东矿安机电有限公司，故障语音报警功能、故障自锁功能、全县系统状态对位显示功能，全线联系及对讲功能。</a:t>
            </a:r>
            <a:endParaRPr lang="zh-CN" altLang="en-US" sz="1600" b="1" dirty="0">
              <a:solidFill>
                <a:schemeClr val="tx1">
                  <a:lumMod val="65000"/>
                  <a:lumOff val="35000"/>
                </a:schemeClr>
              </a:solidFill>
              <a:latin typeface="罗西钢笔行楷" panose="02010800040101010101" charset="-122"/>
              <a:ea typeface="罗西钢笔行楷" panose="0201080004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vertical)">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2500"/>
                            </p:stCondLst>
                            <p:childTnLst>
                              <p:par>
                                <p:cTn id="29" presetID="14" presetClass="entr" presetSubtype="5"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vertical)">
                                      <p:cBhvr>
                                        <p:cTn id="31" dur="500"/>
                                        <p:tgtEl>
                                          <p:spTgt spid="12"/>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bldLvl="0" animBg="1"/>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cstate="screen"/>
          <a:stretch>
            <a:fillRect/>
          </a:stretch>
        </p:blipFill>
        <p:spPr>
          <a:xfrm>
            <a:off x="4308475" y="429260"/>
            <a:ext cx="3445510" cy="643890"/>
          </a:xfrm>
          <a:prstGeom prst="rect">
            <a:avLst/>
          </a:prstGeom>
        </p:spPr>
      </p:pic>
      <p:sp>
        <p:nvSpPr>
          <p:cNvPr id="3" name="文本框 2"/>
          <p:cNvSpPr txBox="1"/>
          <p:nvPr/>
        </p:nvSpPr>
        <p:spPr>
          <a:xfrm>
            <a:off x="5039360" y="568325"/>
            <a:ext cx="2600960" cy="521970"/>
          </a:xfrm>
          <a:prstGeom prst="rect">
            <a:avLst/>
          </a:prstGeom>
          <a:noFill/>
        </p:spPr>
        <p:txBody>
          <a:bodyPr wrap="square" rtlCol="0">
            <a:spAutoFit/>
          </a:bodyPr>
          <a:lstStyle/>
          <a:p>
            <a:r>
              <a:rPr lang="zh-CN" altLang="en-US" sz="2800">
                <a:solidFill>
                  <a:srgbClr val="55463D"/>
                </a:solidFill>
                <a:latin typeface="罗西钢笔行楷" panose="02010800040101010101" charset="-122"/>
                <a:ea typeface="罗西钢笔行楷" panose="02010800040101010101" charset="-122"/>
              </a:rPr>
              <a:t>皮带保护装置</a:t>
            </a:r>
            <a:endParaRPr lang="zh-CN" altLang="en-US" sz="2800">
              <a:solidFill>
                <a:srgbClr val="55463D"/>
              </a:solidFill>
              <a:latin typeface="罗西钢笔行楷" panose="02010800040101010101" charset="-122"/>
              <a:ea typeface="罗西钢笔行楷" panose="02010800040101010101" charset="-122"/>
            </a:endParaRPr>
          </a:p>
        </p:txBody>
      </p:sp>
      <p:pic>
        <p:nvPicPr>
          <p:cNvPr id="24" name="图片 23" descr="树枝"/>
          <p:cNvPicPr>
            <a:picLocks noChangeAspect="1"/>
          </p:cNvPicPr>
          <p:nvPr/>
        </p:nvPicPr>
        <p:blipFill>
          <a:blip r:embed="rId2" cstate="screen"/>
          <a:stretch>
            <a:fillRect/>
          </a:stretch>
        </p:blipFill>
        <p:spPr>
          <a:xfrm>
            <a:off x="-107315" y="-313690"/>
            <a:ext cx="1713230" cy="1844040"/>
          </a:xfrm>
          <a:prstGeom prst="rect">
            <a:avLst/>
          </a:prstGeom>
        </p:spPr>
      </p:pic>
      <p:sp>
        <p:nvSpPr>
          <p:cNvPr id="6" name="矩形 5"/>
          <p:cNvSpPr/>
          <p:nvPr>
            <p:custDataLst>
              <p:tags r:id="rId3"/>
            </p:custDataLst>
          </p:nvPr>
        </p:nvSpPr>
        <p:spPr>
          <a:xfrm>
            <a:off x="6339840" y="2216150"/>
            <a:ext cx="3476625" cy="3322955"/>
          </a:xfrm>
          <a:prstGeom prst="rect">
            <a:avLst/>
          </a:prstGeom>
          <a:noFill/>
          <a:ln>
            <a:solidFill>
              <a:srgbClr val="554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4"/>
            </p:custDataLst>
          </p:nvPr>
        </p:nvSpPr>
        <p:spPr>
          <a:xfrm>
            <a:off x="2264410" y="2216150"/>
            <a:ext cx="3476625" cy="3322955"/>
          </a:xfrm>
          <a:prstGeom prst="rect">
            <a:avLst/>
          </a:prstGeom>
          <a:noFill/>
          <a:ln>
            <a:solidFill>
              <a:srgbClr val="554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descr="皮带综保1"/>
          <p:cNvPicPr>
            <a:picLocks noChangeAspect="1"/>
          </p:cNvPicPr>
          <p:nvPr/>
        </p:nvPicPr>
        <p:blipFill>
          <a:blip r:embed="rId5"/>
          <a:stretch>
            <a:fillRect/>
          </a:stretch>
        </p:blipFill>
        <p:spPr>
          <a:xfrm>
            <a:off x="2439670" y="2359025"/>
            <a:ext cx="3170555" cy="3030855"/>
          </a:xfrm>
          <a:prstGeom prst="rect">
            <a:avLst/>
          </a:prstGeom>
        </p:spPr>
      </p:pic>
      <p:pic>
        <p:nvPicPr>
          <p:cNvPr id="13" name="图片 12" descr="皮带综保2"/>
          <p:cNvPicPr>
            <a:picLocks noChangeAspect="1"/>
          </p:cNvPicPr>
          <p:nvPr/>
        </p:nvPicPr>
        <p:blipFill>
          <a:blip r:embed="rId6"/>
          <a:stretch>
            <a:fillRect/>
          </a:stretch>
        </p:blipFill>
        <p:spPr>
          <a:xfrm>
            <a:off x="6510655" y="2359025"/>
            <a:ext cx="3162935" cy="303085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vertical)">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par>
                          <p:cTn id="16" fill="hold">
                            <p:stCondLst>
                              <p:cond delay="1000"/>
                            </p:stCondLst>
                            <p:childTnLst>
                              <p:par>
                                <p:cTn id="17" presetID="2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edge">
                                      <p:cBhvr>
                                        <p:cTn id="19" dur="500"/>
                                        <p:tgtEl>
                                          <p:spTgt spid="6"/>
                                        </p:tgtEl>
                                      </p:cBhvr>
                                    </p:animEffect>
                                  </p:childTnLst>
                                </p:cTn>
                              </p:par>
                            </p:childTnLst>
                          </p:cTn>
                        </p:par>
                        <p:par>
                          <p:cTn id="20" fill="hold">
                            <p:stCondLst>
                              <p:cond delay="1500"/>
                            </p:stCondLst>
                            <p:childTnLst>
                              <p:par>
                                <p:cTn id="21" presetID="2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edg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1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圆圈"/>
          <p:cNvPicPr>
            <a:picLocks noChangeAspect="1"/>
          </p:cNvPicPr>
          <p:nvPr/>
        </p:nvPicPr>
        <p:blipFill>
          <a:blip r:embed="rId1" cstate="screen"/>
          <a:stretch>
            <a:fillRect/>
          </a:stretch>
        </p:blipFill>
        <p:spPr>
          <a:xfrm>
            <a:off x="3942715" y="1099185"/>
            <a:ext cx="4306570" cy="4298315"/>
          </a:xfrm>
          <a:prstGeom prst="rect">
            <a:avLst/>
          </a:prstGeom>
        </p:spPr>
      </p:pic>
      <p:pic>
        <p:nvPicPr>
          <p:cNvPr id="6" name="图片 5" descr="面包"/>
          <p:cNvPicPr>
            <a:picLocks noChangeAspect="1"/>
          </p:cNvPicPr>
          <p:nvPr/>
        </p:nvPicPr>
        <p:blipFill>
          <a:blip r:embed="rId2" cstate="screen"/>
          <a:stretch>
            <a:fillRect/>
          </a:stretch>
        </p:blipFill>
        <p:spPr>
          <a:xfrm>
            <a:off x="9199245" y="5033645"/>
            <a:ext cx="2394585" cy="1304290"/>
          </a:xfrm>
          <a:prstGeom prst="rect">
            <a:avLst/>
          </a:prstGeom>
        </p:spPr>
      </p:pic>
      <p:pic>
        <p:nvPicPr>
          <p:cNvPr id="9" name="图片 8" descr="树枝"/>
          <p:cNvPicPr>
            <a:picLocks noChangeAspect="1"/>
          </p:cNvPicPr>
          <p:nvPr/>
        </p:nvPicPr>
        <p:blipFill>
          <a:blip r:embed="rId3" cstate="screen"/>
          <a:stretch>
            <a:fillRect/>
          </a:stretch>
        </p:blipFill>
        <p:spPr>
          <a:xfrm>
            <a:off x="-10160" y="-22225"/>
            <a:ext cx="1713230" cy="1844040"/>
          </a:xfrm>
          <a:prstGeom prst="rect">
            <a:avLst/>
          </a:prstGeom>
        </p:spPr>
      </p:pic>
      <p:grpSp>
        <p:nvGrpSpPr>
          <p:cNvPr id="13" name="组合 12"/>
          <p:cNvGrpSpPr/>
          <p:nvPr/>
        </p:nvGrpSpPr>
        <p:grpSpPr>
          <a:xfrm>
            <a:off x="5886450" y="1789430"/>
            <a:ext cx="417830" cy="589280"/>
            <a:chOff x="8953" y="3127"/>
            <a:chExt cx="658" cy="928"/>
          </a:xfrm>
        </p:grpSpPr>
        <p:cxnSp>
          <p:nvCxnSpPr>
            <p:cNvPr id="10" name="直接连接符 9"/>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flipV="1">
            <a:off x="5894070" y="4150360"/>
            <a:ext cx="417830" cy="589280"/>
            <a:chOff x="8953" y="3127"/>
            <a:chExt cx="658" cy="928"/>
          </a:xfrm>
        </p:grpSpPr>
        <p:cxnSp>
          <p:nvCxnSpPr>
            <p:cNvPr id="15" name="直接连接符 14"/>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4697730" y="2601595"/>
            <a:ext cx="2811780" cy="822960"/>
          </a:xfrm>
          <a:prstGeom prst="rect">
            <a:avLst/>
          </a:prstGeom>
          <a:noFill/>
        </p:spPr>
        <p:txBody>
          <a:bodyPr wrap="square" rtlCol="0">
            <a:spAutoFit/>
          </a:bodyPr>
          <a:lstStyle/>
          <a:p>
            <a:pPr algn="ctr"/>
            <a:r>
              <a:rPr lang="zh-CN" altLang="en-US" sz="4800" dirty="0">
                <a:solidFill>
                  <a:srgbClr val="55463D"/>
                </a:solidFill>
                <a:latin typeface="罗西钢笔行楷" panose="02010800040101010101" charset="-122"/>
                <a:ea typeface="罗西钢笔行楷" panose="02010800040101010101" charset="-122"/>
              </a:rPr>
              <a:t>谢谢观看</a:t>
            </a:r>
            <a:endParaRPr lang="zh-CN" altLang="en-US" sz="4800" dirty="0">
              <a:solidFill>
                <a:srgbClr val="55463D"/>
              </a:solidFill>
              <a:latin typeface="罗西钢笔行楷" panose="02010800040101010101" charset="-122"/>
              <a:ea typeface="罗西钢笔行楷" panose="02010800040101010101" charset="-122"/>
            </a:endParaRPr>
          </a:p>
        </p:txBody>
      </p:sp>
      <p:sp>
        <p:nvSpPr>
          <p:cNvPr id="19" name="文本框 18"/>
          <p:cNvSpPr txBox="1"/>
          <p:nvPr/>
        </p:nvSpPr>
        <p:spPr>
          <a:xfrm>
            <a:off x="4436110" y="3497580"/>
            <a:ext cx="3319145" cy="954107"/>
          </a:xfrm>
          <a:prstGeom prst="rect">
            <a:avLst/>
          </a:prstGeom>
          <a:noFill/>
        </p:spPr>
        <p:txBody>
          <a:bodyPr wrap="square" rtlCol="0">
            <a:spAutoFit/>
          </a:bodyPr>
          <a:lstStyle/>
          <a:p>
            <a:pPr algn="ctr"/>
            <a:r>
              <a:rPr lang="en-US" altLang="zh-CN" sz="2800" dirty="0">
                <a:solidFill>
                  <a:srgbClr val="55463D"/>
                </a:solidFill>
                <a:latin typeface="Adobe Caslon Pro" pitchFamily="18" charset="0"/>
                <a:ea typeface="罗西钢笔行楷" panose="02010800040101010101" charset="-122"/>
              </a:rPr>
              <a:t>Thank you for watching</a:t>
            </a:r>
            <a:endParaRPr lang="en-US" altLang="zh-CN" sz="2800" dirty="0">
              <a:solidFill>
                <a:srgbClr val="55463D"/>
              </a:solidFill>
              <a:latin typeface="Adobe Caslon Pro" pitchFamily="18" charset="0"/>
              <a:ea typeface="罗西钢笔行楷" panose="0201080004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4" presetClass="entr" presetSubtype="5"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vertic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par>
                                <p:cTn id="19" presetID="14" presetClass="entr" presetSubtype="1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childTnLst>
                          </p:cTn>
                        </p:par>
                        <p:par>
                          <p:cTn id="22" fill="hold">
                            <p:stCondLst>
                              <p:cond delay="1500"/>
                            </p:stCondLst>
                            <p:childTnLst>
                              <p:par>
                                <p:cTn id="23" presetID="12" presetClass="entr" presetSubtype="4" fill="hold" grpId="1"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ppt_y</p:attrName>
                                        </p:attrNameLst>
                                      </p:cBhvr>
                                      <p:tavLst>
                                        <p:tav tm="0">
                                          <p:val>
                                            <p:strVal val="#ppt_y+#ppt_h*1.125000"/>
                                          </p:val>
                                        </p:tav>
                                        <p:tav tm="100000">
                                          <p:val>
                                            <p:strVal val="#ppt_y"/>
                                          </p:val>
                                        </p:tav>
                                      </p:tavLst>
                                    </p:anim>
                                    <p:animEffect transition="in" filter="wipe(up)">
                                      <p:cBhvr>
                                        <p:cTn id="26" dur="500"/>
                                        <p:tgtEl>
                                          <p:spTgt spid="18"/>
                                        </p:tgtEl>
                                      </p:cBhvr>
                                    </p:animEffect>
                                  </p:childTnLst>
                                </p:cTn>
                              </p:par>
                            </p:childTnLst>
                          </p:cTn>
                        </p:par>
                        <p:par>
                          <p:cTn id="27" fill="hold">
                            <p:stCondLst>
                              <p:cond delay="2000"/>
                            </p:stCondLst>
                            <p:childTnLst>
                              <p:par>
                                <p:cTn id="28" presetID="12" presetClass="entr" presetSubtype="4" fill="hold" grpId="1"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p:tgtEl>
                                          <p:spTgt spid="19"/>
                                        </p:tgtEl>
                                        <p:attrNameLst>
                                          <p:attrName>ppt_y</p:attrName>
                                        </p:attrNameLst>
                                      </p:cBhvr>
                                      <p:tavLst>
                                        <p:tav tm="0">
                                          <p:val>
                                            <p:strVal val="#ppt_y+#ppt_h*1.125000"/>
                                          </p:val>
                                        </p:tav>
                                        <p:tav tm="100000">
                                          <p:val>
                                            <p:strVal val="#ppt_y"/>
                                          </p:val>
                                        </p:tav>
                                      </p:tavLst>
                                    </p:anim>
                                    <p:animEffect transition="in" filter="wipe(up)">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p:sld>
</file>

<file path=ppt/tags/tag1.xml><?xml version="1.0" encoding="utf-8"?>
<p:tagLst xmlns:p="http://schemas.openxmlformats.org/presentationml/2006/main">
  <p:tag name="KSO_WM_DIAGRAM_VIRTUALLY_FRAME" val="{&quot;height&quot;:335.775,&quot;left&quot;:423.3,&quot;top&quot;:99.025,&quot;width&quot;:406.5}"/>
</p:tagLst>
</file>

<file path=ppt/tags/tag2.xml><?xml version="1.0" encoding="utf-8"?>
<p:tagLst xmlns:p="http://schemas.openxmlformats.org/presentationml/2006/main">
  <p:tag name="KSO_WM_DIAGRAM_VIRTUALLY_FRAME" val="{&quot;height&quot;:335.775,&quot;left&quot;:423.3,&quot;top&quot;:99.025,&quot;width&quot;:406.5}"/>
</p:tagLst>
</file>

<file path=ppt/tags/tag3.xml><?xml version="1.0" encoding="utf-8"?>
<p:tagLst xmlns:p="http://schemas.openxmlformats.org/presentationml/2006/main">
  <p:tag name="KSO_WM_DIAGRAM_VIRTUALLY_FRAME" val="{&quot;height&quot;:335.775,&quot;left&quot;:423.3,&quot;top&quot;:99.025,&quot;width&quot;:406.5}"/>
</p:tagLst>
</file>

<file path=ppt/tags/tag4.xml><?xml version="1.0" encoding="utf-8"?>
<p:tagLst xmlns:p="http://schemas.openxmlformats.org/presentationml/2006/main">
  <p:tag name="KSO_WM_DIAGRAM_VIRTUALLY_FRAME" val="{&quot;height&quot;:335.775,&quot;left&quot;:423.3,&quot;top&quot;:99.025,&quot;width&quot;:406.5}"/>
</p:tagLst>
</file>

<file path=ppt/tags/tag5.xml><?xml version="1.0" encoding="utf-8"?>
<p:tagLst xmlns:p="http://schemas.openxmlformats.org/presentationml/2006/main">
  <p:tag name="KSO_WM_DIAGRAM_VIRTUALLY_FRAME" val="{&quot;height&quot;:335.775,&quot;left&quot;:423.3,&quot;top&quot;:99.025,&quot;width&quot;:406.5}"/>
</p:tagLst>
</file>

<file path=ppt/tags/tag6.xml><?xml version="1.0" encoding="utf-8"?>
<p:tagLst xmlns:p="http://schemas.openxmlformats.org/presentationml/2006/main">
  <p:tag name="KSO_WM_DIAGRAM_VIRTUALLY_FRAME" val="{&quot;height&quot;:335.775,&quot;left&quot;:423.3,&quot;top&quot;:99.025,&quot;width&quot;:406.5}"/>
</p:tagLst>
</file>

<file path=ppt/tags/tag7.xml><?xml version="1.0" encoding="utf-8"?>
<p:tagLst xmlns:p="http://schemas.openxmlformats.org/presentationml/2006/main">
  <p:tag name="KSO_WM_DIAGRAM_VIRTUALLY_FRAME" val="{&quot;height&quot;:306.925,&quot;left&quot;:423.3,&quot;top&quot;:99.025,&quot;width&quot;:406.5}"/>
</p:tagLst>
</file>

<file path=ppt/tags/tag8.xml><?xml version="1.0" encoding="utf-8"?>
<p:tagLst xmlns:p="http://schemas.openxmlformats.org/presentationml/2006/main">
  <p:tag name="KSO_WM_DIAGRAM_VIRTUALLY_FRAME" val="{&quot;height&quot;:306.925,&quot;left&quot;:423.3,&quot;top&quot;:99.025,&quot;width&quot;:406.5}"/>
</p:tagLst>
</file>

<file path=ppt/tags/tag9.xml><?xml version="1.0" encoding="utf-8"?>
<p:tagLst xmlns:p="http://schemas.openxmlformats.org/presentationml/2006/main">
  <p:tag name="KSO_WM_DIAGRAM_VIRTUALLY_FRAME" val="{&quot;height&quot;:386.4,&quot;left&quot;:133.9,&quot;top&quot;:110.65,&quot;width&quot;:740.85}"/>
</p:tagLst>
</file>

<file path=ppt/tags/tag10.xml><?xml version="1.0" encoding="utf-8"?>
<p:tagLst xmlns:p="http://schemas.openxmlformats.org/presentationml/2006/main">
  <p:tag name="KSO_WM_DIAGRAM_VIRTUALLY_FRAME" val="{&quot;height&quot;:386.4,&quot;left&quot;:133.9,&quot;top&quot;:110.65,&quot;width&quot;:740.85}"/>
</p:tagLst>
</file>

<file path=ppt/tags/tag11.xml><?xml version="1.0" encoding="utf-8"?>
<p:tagLst xmlns:p="http://schemas.openxmlformats.org/presentationml/2006/main">
  <p:tag name="commondata" val="eyJoZGlkIjoiMGI2ZjNhMzViYWY2NGUxZWI1Y2U4ODZhNzY4MzlkYT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945</Words>
  <Application>WPS 演示</Application>
  <PresentationFormat>自定义</PresentationFormat>
  <Paragraphs>57</Paragraphs>
  <Slides>9</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9</vt:i4>
      </vt:variant>
    </vt:vector>
  </HeadingPairs>
  <TitlesOfParts>
    <vt:vector size="27" baseType="lpstr">
      <vt:lpstr>Arial</vt:lpstr>
      <vt:lpstr>宋体</vt:lpstr>
      <vt:lpstr>Wingdings</vt:lpstr>
      <vt:lpstr>汉仪细行楷简</vt:lpstr>
      <vt:lpstr>楷体</vt:lpstr>
      <vt:lpstr>罗西钢笔行楷</vt:lpstr>
      <vt:lpstr>微软雅黑</vt:lpstr>
      <vt:lpstr>Calibri</vt:lpstr>
      <vt:lpstr>Arial Unicode MS</vt:lpstr>
      <vt:lpstr>Impact</vt:lpstr>
      <vt:lpstr>Malgun Gothic</vt:lpstr>
      <vt:lpstr>Adobe Naskh Medium</vt:lpstr>
      <vt:lpstr>Adobe Caslon Pro</vt:lpstr>
      <vt:lpstr>Arial</vt:lpstr>
      <vt:lpstr>Calibri Light</vt:lpstr>
      <vt:lpstr>Microsoft Himalaya</vt:lpstr>
      <vt:lpstr>Segoe Print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清新手绘</dc:title>
  <dc:creator>第一PPT</dc:creator>
  <cp:keywords>www.1ppt.com</cp:keywords>
  <dc:description>www.1ppt.com</dc:description>
  <cp:lastModifiedBy>User</cp:lastModifiedBy>
  <cp:revision>42</cp:revision>
  <dcterms:created xsi:type="dcterms:W3CDTF">2017-05-09T08:28:00Z</dcterms:created>
  <dcterms:modified xsi:type="dcterms:W3CDTF">2024-09-10T09:21:12Z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2052-12.1.0.17857</vt:lpwstr>
  </property>
  <property fmtid="{D5CDD505-2E9C-101B-9397-08002B2CF9AE}" pid="3" name="ICV">
    <vt:lpwstr>F60E1F9C3C844EADA7CB89BF5EA51623_13</vt:lpwstr>
  </property>
</Properties>
</file>