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077" r:id="rId1"/>
    <p:sldMasterId id="2147501114" r:id="rId2"/>
  </p:sldMasterIdLst>
  <p:notesMasterIdLst>
    <p:notesMasterId r:id="rId3"/>
  </p:notesMasterIdLst>
  <p:sldIdLst>
    <p:sldId id="8381" r:id="rId4"/>
    <p:sldId id="8384" r:id="rId5"/>
    <p:sldId id="8387" r:id="rId6"/>
    <p:sldId id="8390" r:id="rId7"/>
    <p:sldId id="8396" r:id="rId9"/>
    <p:sldId id="8399" r:id="rId10"/>
    <p:sldId id="8402" r:id="rId11"/>
    <p:sldId id="8408" r:id="rId13"/>
    <p:sldId id="8411" r:id="rId14"/>
    <p:sldId id="8414" r:id="rId15"/>
    <p:sldId id="8420" r:id="rId17"/>
    <p:sldId id="8423" r:id="rId18"/>
    <p:sldId id="8426" r:id="rId19"/>
    <p:sldId id="8432" r:id="rId21"/>
    <p:sldId id="8435" r:id="rId22"/>
    <p:sldId id="8438" r:id="rId23"/>
    <p:sldId id="8444" r:id="rId25"/>
    <p:sldId id="8447" r:id="rId26"/>
    <p:sldId id="8450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5" Type="http://schemas.openxmlformats.org/officeDocument/2006/relationships/slide" Target="slides/slide17.xml"/><Relationship Id="rId26" Type="http://schemas.openxmlformats.org/officeDocument/2006/relationships/slide" Target="slides/slide18.xml"/><Relationship Id="rId27" Type="http://schemas.openxmlformats.org/officeDocument/2006/relationships/slide" Target="slides/slide19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078" r:id="rId1"/>
    <p:sldLayoutId id="2147501079" r:id="rId2"/>
    <p:sldLayoutId id="2147501080" r:id="rId3"/>
    <p:sldLayoutId id="2147501081" r:id="rId4"/>
    <p:sldLayoutId id="2147501082" r:id="rId5"/>
    <p:sldLayoutId id="2147501083" r:id="rId6"/>
    <p:sldLayoutId id="2147501084" r:id="rId7"/>
    <p:sldLayoutId id="2147501085" r:id="rId8"/>
    <p:sldLayoutId id="2147501086" r:id="rId9"/>
    <p:sldLayoutId id="2147501087" r:id="rId10"/>
    <p:sldLayoutId id="214750108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1115" r:id="rId1"/>
    <p:sldLayoutId id="2147501116" r:id="rId2"/>
    <p:sldLayoutId id="2147501117" r:id="rId3"/>
    <p:sldLayoutId id="2147501118" r:id="rId4"/>
    <p:sldLayoutId id="2147501119" r:id="rId5"/>
    <p:sldLayoutId id="2147501120" r:id="rId6"/>
    <p:sldLayoutId id="2147501121" r:id="rId7"/>
    <p:sldLayoutId id="2147501122" r:id="rId8"/>
    <p:sldLayoutId id="2147501123" r:id="rId9"/>
    <p:sldLayoutId id="2147501124" r:id="rId10"/>
    <p:sldLayoutId id="214750112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tags" Target="../tags/tag195.xml"/><Relationship Id="rId14" Type="http://schemas.openxmlformats.org/officeDocument/2006/relationships/tags" Target="../tags/tag196.xml"/><Relationship Id="rId15" Type="http://schemas.openxmlformats.org/officeDocument/2006/relationships/tags" Target="../tags/tag197.xml"/><Relationship Id="rId16" Type="http://schemas.openxmlformats.org/officeDocument/2006/relationships/tags" Target="../tags/tag198.xml"/><Relationship Id="rId17" Type="http://schemas.openxmlformats.org/officeDocument/2006/relationships/tags" Target="../tags/tag199.xml"/><Relationship Id="rId18" Type="http://schemas.openxmlformats.org/officeDocument/2006/relationships/tags" Target="../tags/tag200.xml"/><Relationship Id="rId19" Type="http://schemas.openxmlformats.org/officeDocument/2006/relationships/tags" Target="../tags/tag201.xml"/><Relationship Id="rId20" Type="http://schemas.openxmlformats.org/officeDocument/2006/relationships/tags" Target="../tags/tag202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tags" Target="../tags/tag222.xml"/><Relationship Id="rId14" Type="http://schemas.openxmlformats.org/officeDocument/2006/relationships/tags" Target="../tags/tag223.xml"/><Relationship Id="rId15" Type="http://schemas.openxmlformats.org/officeDocument/2006/relationships/tags" Target="../tags/tag224.xml"/><Relationship Id="rId16" Type="http://schemas.openxmlformats.org/officeDocument/2006/relationships/tags" Target="../tags/tag225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tags" Target="../tags/tag241.xml"/><Relationship Id="rId14" Type="http://schemas.openxmlformats.org/officeDocument/2006/relationships/tags" Target="../tags/tag242.xml"/><Relationship Id="rId15" Type="http://schemas.openxmlformats.org/officeDocument/2006/relationships/tags" Target="../tags/tag243.xml"/><Relationship Id="rId16" Type="http://schemas.openxmlformats.org/officeDocument/2006/relationships/tags" Target="../tags/tag244.xml"/><Relationship Id="rId17" Type="http://schemas.openxmlformats.org/officeDocument/2006/relationships/tags" Target="../tags/tag245.xml"/><Relationship Id="rId18" Type="http://schemas.openxmlformats.org/officeDocument/2006/relationships/tags" Target="../tags/tag246.xml"/><Relationship Id="rId19" Type="http://schemas.openxmlformats.org/officeDocument/2006/relationships/tags" Target="../tags/tag247.xml"/><Relationship Id="rId20" Type="http://schemas.openxmlformats.org/officeDocument/2006/relationships/tags" Target="../tags/tag248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xxx,a click to unlimited possibilities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2024年航空航天技术发展与趋势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80914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02174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添加</a:t>
            </a:r>
            <a:endParaRPr altLang="en-US" dirty="0" lang="zh-CN"/>
          </a:p>
          <a:p>
            <a:r>
              <a:rPr altLang="en-US" dirty="0" lang="zh-CN"/>
              <a:t>目录标题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22363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388552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2909606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航空航天技术概述</a:t>
            </a:r>
            <a:endParaRPr altLang="en-US" dirty="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730001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196190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4717627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100000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2024年航空航天技术发展现状</a:t>
            </a:r>
            <a:endParaRPr altLang="en-US" dirty="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4537639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6003828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6525059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100000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2024年航空航天技术发展趋势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6345277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7811466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8332491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83333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2024年航空航天技术面临的挑战与机遇</a:t>
            </a:r>
            <a:endParaRPr altLang="en-US" dirty="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8152915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6" name="序号"/>
          <p:cNvSpPr txBox="1"/>
          <p:nvPr>
            <p:custDataLst>
              <p:tags r:id="rId17"/>
            </p:custDataLst>
          </p:nvPr>
        </p:nvSpPr>
        <p:spPr>
          <a:xfrm>
            <a:off x="9619105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06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8"/>
            </p:custDataLst>
          </p:nvPr>
        </p:nvSpPr>
        <p:spPr>
          <a:xfrm>
            <a:off x="10140512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未来展望</a:t>
            </a:r>
            <a:endParaRPr altLang="en-US" dirty="0" lang="zh-CN"/>
          </a:p>
        </p:txBody>
      </p:sp>
      <p:cxnSp>
        <p:nvCxnSpPr>
          <p:cNvPr id="3145785" name="直接连接符 7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960554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航空航天技术概述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航空航天技术的定义</a:t>
            </a:r>
            <a:endParaRPr altLang="en-US" lang="zh-CN"/>
          </a:p>
        </p:txBody>
      </p:sp>
      <p:sp>
        <p:nvSpPr>
          <p:cNvPr id="104897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航空技术：指人类在地球大气层内进行飞行、探索、开发和利用的活动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航天技术：指人类在地球大气层外进行飞行、探索、开发和利用的活动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航空航天技术：指将航空技术和航天技术相结合，实现人类在地球大气层内外进行飞行、探索、开发和利用的活动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航空航天技术发展历程：从莱特兄弟的首次飞行到现代航空航天技术的飞速发展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航空航天技术的发展历程</a:t>
            </a:r>
            <a:endParaRPr altLang="en-US" lang="zh-CN"/>
          </a:p>
        </p:txBody>
      </p:sp>
      <p:sp>
        <p:nvSpPr>
          <p:cNvPr id="10490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2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航空技术的起源与早期发展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2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航天技术的诞生与初期探索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3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航天技术的成熟与广泛应用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航空航天技术的未来发展趋势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07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2024年航空航天技术发展现状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航空技术发展现状</a:t>
            </a:r>
            <a:endParaRPr altLang="en-US" lang="zh-CN"/>
          </a:p>
        </p:txBody>
      </p:sp>
      <p:sp>
        <p:nvSpPr>
          <p:cNvPr id="104914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航空技术发展面临的挑战与机遇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5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航空技术发展现状及成果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航空技术发展趋势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7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航空技术发展历程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航天技术发展现状</a:t>
            </a:r>
            <a:endParaRPr altLang="en-US" lang="zh-CN"/>
          </a:p>
        </p:txBody>
      </p:sp>
      <p:sp>
        <p:nvSpPr>
          <p:cNvPr id="104921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航天发射次数增加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商业航天公司崛起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太空旅游成为新热点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太空探测任务取得重要成果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268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2024年航空航天技术发展趋势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航空技术发展趋势</a:t>
            </a:r>
            <a:endParaRPr altLang="en-US" lang="zh-CN"/>
          </a:p>
        </p:txBody>
      </p:sp>
      <p:sp>
        <p:nvSpPr>
          <p:cNvPr id="104934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4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绿色环保：提高燃油效率，减少碳排放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4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4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智能化：无人机、自动驾驶等技术广泛应用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5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5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高速交通：超音速旅行、高速飞行器等成为未来趋势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5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6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先进材料：碳纤维、复合材料等在航空领域的应用日益广泛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航天技术发展趋势</a:t>
            </a:r>
            <a:endParaRPr altLang="en-US" lang="zh-CN"/>
          </a:p>
        </p:txBody>
      </p:sp>
      <p:sp>
        <p:nvSpPr>
          <p:cNvPr id="10493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绿色环保：降低航天活动对环境的影响，提高可持续性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高速交通：发展高速航天交通技术，缩短地球间旅行时间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深空探测：深入探索太阳系及更远的宇宙，拓展人类对宇宙的认识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智能化：利用先进的人工智能技术提高航天器的自主性和智能化水平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472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2024年航空航天技术面临的挑战与机遇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面临的挑战</a:t>
            </a:r>
            <a:endParaRPr altLang="en-US" lang="zh-CN"/>
          </a:p>
        </p:txBody>
      </p:sp>
      <p:sp>
        <p:nvSpPr>
          <p:cNvPr id="104954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技术难题：需要不断攻克航空航天领域的技术难题，如高超音速飞行、空天飞行等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资金压力：航空航天技术研发需要大量的资金投入，包括研发、试验、生产等环节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竞争压力：国际间的航空航天技术竞争日益激烈，需要不断提高自身的技术水平和创新能力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安全问题：航空航天技术发展需要保证安全性和可靠性，避免出现事故和风险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面临的机遇</a:t>
            </a:r>
            <a:endParaRPr altLang="en-US" lang="zh-CN"/>
          </a:p>
        </p:txBody>
      </p:sp>
      <p:sp>
        <p:nvSpPr>
          <p:cNvPr id="1049586" name="圆角矩形 3"/>
          <p:cNvSpPr/>
          <p:nvPr>
            <p:custDataLst>
              <p:tags r:id="rId1"/>
            </p:custDataLst>
          </p:nvPr>
        </p:nvSpPr>
        <p:spPr>
          <a:xfrm>
            <a:off x="804630" y="1578743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8" name="正文"/>
          <p:cNvSpPr txBox="1"/>
          <p:nvPr>
            <p:custDataLst>
              <p:tags r:id="rId2"/>
            </p:custDataLst>
          </p:nvPr>
        </p:nvSpPr>
        <p:spPr>
          <a:xfrm>
            <a:off x="1248529" y="2485593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商业航空市场的增长：随着全球经济的复苏，商业航空市场将迎来新的增长机遇，为航空航天技术提供更多的应用场景。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90" name="标题"/>
          <p:cNvSpPr txBox="1"/>
          <p:nvPr>
            <p:custDataLst>
              <p:tags r:id="rId3"/>
            </p:custDataLst>
          </p:nvPr>
        </p:nvSpPr>
        <p:spPr>
          <a:xfrm>
            <a:off x="1248529" y="2022008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592" name="任意多边形: 形状 2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 flipV="1">
            <a:off x="412170" y="2311590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594" name="圆角矩形 7"/>
          <p:cNvSpPr/>
          <p:nvPr>
            <p:custDataLst>
              <p:tags r:id="rId5"/>
            </p:custDataLst>
          </p:nvPr>
        </p:nvSpPr>
        <p:spPr>
          <a:xfrm>
            <a:off x="6762024" y="1578743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正文"/>
          <p:cNvSpPr txBox="1"/>
          <p:nvPr>
            <p:custDataLst>
              <p:tags r:id="rId6"/>
            </p:custDataLst>
          </p:nvPr>
        </p:nvSpPr>
        <p:spPr>
          <a:xfrm>
            <a:off x="7200843" y="2485593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新型技术的涌现：随着科技的不断进步，新型技术如人工智能、大数据等将在航空航天领域得到广泛应用，为技术发展带来新的突破。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98" name="标题"/>
          <p:cNvSpPr txBox="1"/>
          <p:nvPr>
            <p:custDataLst>
              <p:tags r:id="rId7"/>
            </p:custDataLst>
          </p:nvPr>
        </p:nvSpPr>
        <p:spPr>
          <a:xfrm>
            <a:off x="7200843" y="2022008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00" name="任意多边形: 形状 23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5400000" flipV="1">
            <a:off x="6364484" y="2311590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602" name="圆角矩形 10"/>
          <p:cNvSpPr/>
          <p:nvPr>
            <p:custDataLst>
              <p:tags r:id="rId9"/>
            </p:custDataLst>
          </p:nvPr>
        </p:nvSpPr>
        <p:spPr>
          <a:xfrm>
            <a:off x="804630" y="4061785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4" name="正文"/>
          <p:cNvSpPr txBox="1"/>
          <p:nvPr>
            <p:custDataLst>
              <p:tags r:id="rId10"/>
            </p:custDataLst>
          </p:nvPr>
        </p:nvSpPr>
        <p:spPr>
          <a:xfrm>
            <a:off x="1248529" y="4968635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全球合作与交流的加强：各国在航空航天领域的合作与交流将进一步加强，共同推动技术的发展与创新。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06" name="标题"/>
          <p:cNvSpPr txBox="1"/>
          <p:nvPr>
            <p:custDataLst>
              <p:tags r:id="rId11"/>
            </p:custDataLst>
          </p:nvPr>
        </p:nvSpPr>
        <p:spPr>
          <a:xfrm>
            <a:off x="1248529" y="4505049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08" name="任意多边形: 形状 2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5400000" flipV="1">
            <a:off x="412170" y="4794631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610" name="圆角矩形 9"/>
          <p:cNvSpPr/>
          <p:nvPr>
            <p:custDataLst>
              <p:tags r:id="rId13"/>
            </p:custDataLst>
          </p:nvPr>
        </p:nvSpPr>
        <p:spPr>
          <a:xfrm>
            <a:off x="6756944" y="4061785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2" name="正文"/>
          <p:cNvSpPr txBox="1"/>
          <p:nvPr>
            <p:custDataLst>
              <p:tags r:id="rId14"/>
            </p:custDataLst>
          </p:nvPr>
        </p:nvSpPr>
        <p:spPr>
          <a:xfrm>
            <a:off x="7200843" y="4968635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政府政策的支持：各国政府对航空航天技术的支持力度将进一步加大，为技术发展提供政策保障和资金支持。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14" name="标题"/>
          <p:cNvSpPr txBox="1"/>
          <p:nvPr>
            <p:custDataLst>
              <p:tags r:id="rId15"/>
            </p:custDataLst>
          </p:nvPr>
        </p:nvSpPr>
        <p:spPr>
          <a:xfrm>
            <a:off x="7200843" y="4505049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16" name="任意多边形: 形状 2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5400000" flipV="1">
            <a:off x="6364484" y="4794631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652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航空航天技术的未来发展方向</a:t>
            </a:r>
            <a:endParaRPr altLang="en-US" lang="zh-CN"/>
          </a:p>
        </p:txBody>
      </p:sp>
      <p:sp>
        <p:nvSpPr>
          <p:cNvPr id="10497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绿色环保：提高能源利用效率，减少对环境的影响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高速交通：研发超音速、高超声速飞行器，缩短交通时间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太空探索：开展深空探测、载人登月等任务，拓展人类对宇宙的认识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智能化：利用人工智能、大数据等技术提升航空航天器的自主性和智能化水平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航空航天技术的未来应用领域</a:t>
            </a:r>
            <a:endParaRPr altLang="en-US" lang="zh-CN"/>
          </a:p>
        </p:txBody>
      </p:sp>
      <p:sp>
        <p:nvSpPr>
          <p:cNvPr id="1049798" name="矩形 31"/>
          <p:cNvSpPr/>
          <p:nvPr>
            <p:custDataLst>
              <p:tags r:id="rId1"/>
            </p:custDataLst>
          </p:nvPr>
        </p:nvSpPr>
        <p:spPr>
          <a:xfrm>
            <a:off x="3844518" y="1490400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商业航空：提高飞行安全性、效率和舒适度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矩形 4"/>
          <p:cNvSpPr/>
          <p:nvPr>
            <p:custDataLst>
              <p:tags r:id="rId2"/>
            </p:custDataLst>
          </p:nvPr>
        </p:nvSpPr>
        <p:spPr>
          <a:xfrm>
            <a:off x="3844518" y="2303526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军事应用：侦察、通信、导航和武器系统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5"/>
          <p:cNvSpPr/>
          <p:nvPr>
            <p:custDataLst>
              <p:tags r:id="rId3"/>
            </p:custDataLst>
          </p:nvPr>
        </p:nvSpPr>
        <p:spPr>
          <a:xfrm>
            <a:off x="3844518" y="3116653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太空探索：载人登月、火星探测和深空探测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7"/>
          <p:cNvSpPr/>
          <p:nvPr>
            <p:custDataLst>
              <p:tags r:id="rId4"/>
            </p:custDataLst>
          </p:nvPr>
        </p:nvSpPr>
        <p:spPr>
          <a:xfrm>
            <a:off x="3844518" y="3929779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环保监测：监测地球环境和气候变化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3"/>
          <p:cNvSpPr/>
          <p:nvPr>
            <p:custDataLst>
              <p:tags r:id="rId5"/>
            </p:custDataLst>
          </p:nvPr>
        </p:nvSpPr>
        <p:spPr>
          <a:xfrm>
            <a:off x="3844518" y="4742905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应急救援：快速响应自然灾害和人为事故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6"/>
          <p:cNvSpPr/>
          <p:nvPr>
            <p:custDataLst>
              <p:tags r:id="rId6"/>
            </p:custDataLst>
          </p:nvPr>
        </p:nvSpPr>
        <p:spPr>
          <a:xfrm>
            <a:off x="3844518" y="5556032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交通出行：空中出行、高速交通和城市空中交通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49844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6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6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6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6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6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6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6_6*l_h_i*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6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6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SLIDE_ID" val="custom202302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1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0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5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0_3*l_h_f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0_3*l_h_a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0_3*l_h_f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0_3*l_h_a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0_3*l_h_f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0_3*l_h_a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0_3*l_h_f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0_3*l_h_a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2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8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25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257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2023-12-17T18:21:49Z</dcterms:created>
  <dcterms:modified xsi:type="dcterms:W3CDTF">2023-12-17T18:21:49Z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45d5ba69db8640f6825ab25e2d3fa9f9_21</vt:lpwstr>
  </property>
</Properties>
</file>