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4"/>
  </p:notesMasterIdLst>
  <p:sldIdLst>
    <p:sldId id="443" r:id="rId2"/>
    <p:sldId id="259" r:id="rId3"/>
    <p:sldId id="386" r:id="rId4"/>
    <p:sldId id="378" r:id="rId5"/>
    <p:sldId id="446" r:id="rId6"/>
    <p:sldId id="448" r:id="rId7"/>
    <p:sldId id="449" r:id="rId8"/>
    <p:sldId id="383" r:id="rId9"/>
    <p:sldId id="384" r:id="rId10"/>
    <p:sldId id="385" r:id="rId11"/>
    <p:sldId id="483" r:id="rId12"/>
    <p:sldId id="484" r:id="rId13"/>
    <p:sldId id="485" r:id="rId14"/>
    <p:sldId id="406" r:id="rId15"/>
    <p:sldId id="486" r:id="rId16"/>
    <p:sldId id="397" r:id="rId17"/>
    <p:sldId id="491" r:id="rId18"/>
    <p:sldId id="398" r:id="rId19"/>
    <p:sldId id="411" r:id="rId20"/>
    <p:sldId id="493" r:id="rId21"/>
    <p:sldId id="399" r:id="rId22"/>
    <p:sldId id="444" r:id="rId23"/>
  </p:sldIdLst>
  <p:sldSz cx="9144000" cy="6858000" type="screen4x3"/>
  <p:notesSz cx="6858000" cy="9144000"/>
  <p:embeddedFontLst>
    <p:embeddedFont>
      <p:font typeface="华文中宋" panose="02010600040101010101" pitchFamily="2" charset="-122"/>
      <p:regular r:id="rId25"/>
    </p:embeddedFont>
    <p:embeddedFont>
      <p:font typeface="微软雅黑" panose="020B0503020204020204" pitchFamily="34" charset="-122"/>
      <p:regular r:id="rId26"/>
      <p:bold r:id="rId27"/>
    </p:embeddedFont>
    <p:embeddedFont>
      <p:font typeface="华文楷体" panose="02010600040101010101" pitchFamily="2" charset="-122"/>
      <p:regular r:id="rId28"/>
    </p:embeddedFont>
    <p:embeddedFont>
      <p:font typeface="楷体" panose="02010609060101010101" pitchFamily="49" charset="-12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黑体" panose="02010609060101010101" pitchFamily="49" charset="-122"/>
      <p:regular r:id="rId34"/>
    </p:embeddedFont>
    <p:embeddedFont>
      <p:font typeface="Gulim" panose="020B0604020202020204" charset="-127"/>
      <p:regular r:id="rId35"/>
    </p:embeddedFont>
    <p:embeddedFont>
      <p:font typeface="仿宋" panose="02010609060101010101" pitchFamily="49" charset="-122"/>
      <p:regular r:id="rId36"/>
    </p:embeddedFont>
    <p:embeddedFont>
      <p:font typeface="Wingdings 3" panose="05040102010807070707" pitchFamily="18" charset="2"/>
      <p:regular r:id="rId37"/>
    </p:embeddedFont>
    <p:embeddedFont>
      <p:font typeface="华文仿宋" panose="02010600040101010101" pitchFamily="2" charset="-122"/>
      <p:regular r:id="rId38"/>
    </p:embeddedFont>
  </p:embeddedFontLst>
  <p:custDataLst>
    <p:tags r:id="rId39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黑体" panose="0201060003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266" y="66"/>
      </p:cViewPr>
      <p:guideLst>
        <p:guide orient="horz" pos="21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68D8A89-9F44-4395-A9B9-979CB0421E9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3621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 sz="1800">
                <a:latin typeface="Times New Roman" panose="02020603050405020304" pitchFamily="18" charset="0"/>
                <a:ea typeface="Gulim" panose="020B0600000101010101" pitchFamily="34" charset="-127"/>
              </a:rPr>
              <a:t>22</a:t>
            </a:fld>
            <a:endParaRPr lang="zh-CN" altLang="en-US" sz="1800">
              <a:latin typeface="Times New Roman" panose="02020603050405020304" pitchFamily="18" charset="0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251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203200" y="203200"/>
            <a:ext cx="8737600" cy="6248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 userDrawn="1"/>
        </p:nvSpPr>
        <p:spPr>
          <a:xfrm>
            <a:off x="0" y="6515100"/>
            <a:ext cx="9144000" cy="342900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03200" y="165100"/>
            <a:ext cx="8737600" cy="627538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 userDrawn="1"/>
        </p:nvSpPr>
        <p:spPr>
          <a:xfrm>
            <a:off x="0" y="6515100"/>
            <a:ext cx="9144000" cy="342900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40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9.jpeg"/><Relationship Id="rId5" Type="http://schemas.openxmlformats.org/officeDocument/2006/relationships/image" Target="../media/image38.GIF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7488" y="1974850"/>
            <a:ext cx="8707438" cy="1365250"/>
          </a:xfrm>
          <a:prstGeom prst="rect">
            <a:avLst/>
          </a:prstGeom>
          <a:solidFill>
            <a:srgbClr val="FEE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3200" strike="noStrike" noProof="1"/>
          </a:p>
        </p:txBody>
      </p:sp>
      <p:sp>
        <p:nvSpPr>
          <p:cNvPr id="5123" name="WordArt 3"/>
          <p:cNvSpPr>
            <a:spLocks noTextEdit="1"/>
          </p:cNvSpPr>
          <p:nvPr/>
        </p:nvSpPr>
        <p:spPr>
          <a:xfrm>
            <a:off x="388938" y="2151063"/>
            <a:ext cx="8364537" cy="960437"/>
          </a:xfrm>
          <a:prstGeom prst="rect">
            <a:avLst/>
          </a:prstGeom>
        </p:spPr>
        <p:txBody>
          <a:bodyPr wrap="none" fromWordArt="1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课题</a:t>
            </a:r>
            <a:r>
              <a:rPr lang="en-US" altLang="zh-CN" sz="480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 </a:t>
            </a:r>
            <a:r>
              <a:rPr lang="zh-CN" altLang="en-US" sz="480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化学肥料 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0" y="6515100"/>
            <a:ext cx="9144000" cy="342900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988310" y="5085076"/>
            <a:ext cx="1062345" cy="1062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050665" y="4220844"/>
            <a:ext cx="2219325" cy="2219325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4"/>
          <p:cNvSpPr txBox="1"/>
          <p:nvPr/>
        </p:nvSpPr>
        <p:spPr>
          <a:xfrm>
            <a:off x="215900" y="138113"/>
            <a:ext cx="2995613" cy="823912"/>
          </a:xfrm>
          <a:prstGeom prst="rect">
            <a:avLst/>
          </a:prstGeom>
          <a:solidFill>
            <a:srgbClr val="007F00"/>
          </a:solidFill>
          <a:ln w="9525">
            <a:noFill/>
          </a:ln>
        </p:spPr>
        <p:txBody>
          <a:bodyPr lIns="90000" tIns="46800" rIns="90000" bIns="46800" anchor="t" anchorCtr="0">
            <a:spAutoFit/>
          </a:bodyPr>
          <a:lstStyle/>
          <a:p>
            <a:r>
              <a:rPr lang="zh-CN" altLang="en-US" sz="4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学习目标</a:t>
            </a:r>
          </a:p>
        </p:txBody>
      </p:sp>
      <p:sp>
        <p:nvSpPr>
          <p:cNvPr id="6146" name="TextBox 20"/>
          <p:cNvSpPr txBox="1"/>
          <p:nvPr/>
        </p:nvSpPr>
        <p:spPr>
          <a:xfrm>
            <a:off x="487680" y="1491933"/>
            <a:ext cx="816927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1. 了解元素对植物生长的重要性及常见化肥的种类和作用。</a:t>
            </a:r>
          </a:p>
          <a:p>
            <a:pPr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知道几种化肥的鉴别方法。</a:t>
            </a:r>
          </a:p>
          <a:p>
            <a:pPr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. 了解化肥、农药对环境的影响。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4"/>
          <p:cNvSpPr txBox="1"/>
          <p:nvPr/>
        </p:nvSpPr>
        <p:spPr>
          <a:xfrm>
            <a:off x="196850" y="222250"/>
            <a:ext cx="2843213" cy="831850"/>
          </a:xfrm>
          <a:prstGeom prst="rect">
            <a:avLst/>
          </a:prstGeom>
          <a:solidFill>
            <a:srgbClr val="007F00"/>
          </a:solidFill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zh-CN" altLang="en-US" sz="4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情景引入</a:t>
            </a:r>
          </a:p>
        </p:txBody>
      </p:sp>
      <p:pic>
        <p:nvPicPr>
          <p:cNvPr id="100" name="图片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1527175"/>
            <a:ext cx="4518025" cy="28016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850" y="3394710"/>
            <a:ext cx="4530725" cy="2979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7" name="Rectangle 2"/>
          <p:cNvSpPr>
            <a:spLocks noGrp="1"/>
          </p:cNvSpPr>
          <p:nvPr/>
        </p:nvSpPr>
        <p:spPr>
          <a:xfrm>
            <a:off x="5098415" y="1527175"/>
            <a:ext cx="3566160" cy="157099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None/>
            </a:pPr>
            <a:r>
              <a:rPr lang="zh-CN" altLang="en-US" sz="40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庄稼一枝花，</a:t>
            </a:r>
          </a:p>
          <a:p>
            <a:pPr eaLnBrk="1" hangingPunct="1">
              <a:buNone/>
            </a:pPr>
            <a:r>
              <a:rPr lang="zh-CN" altLang="en-US" sz="40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全靠肥当家。</a:t>
            </a:r>
            <a:endParaRPr lang="en-US" altLang="zh-CN" sz="4000" b="1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0050" y="4801870"/>
            <a:ext cx="365887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buNone/>
            </a:pPr>
            <a:r>
              <a:rPr lang="zh-CN" altLang="en-US" sz="4000" b="1">
                <a:solidFill>
                  <a:srgbClr val="0000FF"/>
                </a:solidFill>
                <a:latin typeface="黑体" panose="02010600030101010101" pitchFamily="49" charset="-122"/>
                <a:sym typeface="+mn-ea"/>
              </a:rPr>
              <a:t>你都认识哪些</a:t>
            </a:r>
            <a:r>
              <a:rPr lang="zh-CN" altLang="en-US" sz="4000" b="1">
                <a:solidFill>
                  <a:srgbClr val="FF0000"/>
                </a:solidFill>
                <a:latin typeface="黑体" panose="02010600030101010101" pitchFamily="49" charset="-122"/>
                <a:sym typeface="+mn-ea"/>
              </a:rPr>
              <a:t>化学肥料</a:t>
            </a:r>
            <a:r>
              <a:rPr lang="zh-CN" altLang="en-US" sz="4000" b="1">
                <a:solidFill>
                  <a:srgbClr val="0000FF"/>
                </a:solidFill>
                <a:latin typeface="黑体" panose="02010600030101010101" pitchFamily="49" charset="-122"/>
                <a:sym typeface="+mn-ea"/>
              </a:rPr>
              <a:t>?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 txBox="1">
            <a:spLocks noChangeArrowheads="1"/>
          </p:cNvSpPr>
          <p:nvPr/>
        </p:nvSpPr>
        <p:spPr>
          <a:xfrm>
            <a:off x="392430" y="535305"/>
            <a:ext cx="8359140" cy="4292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      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植物生长需要养分，土壤所能提供的养分是有限的，因此要靠施肥来补充，施肥是使农业增产的重要手段。人类最初使用的肥料是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1616D0"/>
                </a:solidFill>
                <a:effectLst/>
                <a:uLnTx/>
                <a:uFillTx/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人畜粪便、植物体等沤制的天然有机肥料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。18世纪中期，随着人们对化学元素与植物生长关系的了解，出现了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以化学和物理方法制成的含农作物生长所需营养元素的化学肥料（简称化肥）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。之后，随着世界人口的增长，人类对农产品需求量增大，增施化肥逐渐成为农作物增产的最有力措施，施用化肥的增产作用占各增产因素总和的30%～60%。</a:t>
            </a:r>
          </a:p>
        </p:txBody>
      </p:sp>
      <p:sp>
        <p:nvSpPr>
          <p:cNvPr id="9218" name="Text Box 12"/>
          <p:cNvSpPr txBox="1"/>
          <p:nvPr/>
        </p:nvSpPr>
        <p:spPr>
          <a:xfrm>
            <a:off x="1003300" y="5251450"/>
            <a:ext cx="1312863" cy="706755"/>
          </a:xfrm>
          <a:prstGeom prst="rect">
            <a:avLst/>
          </a:prstGeom>
          <a:solidFill>
            <a:srgbClr val="B5E07A"/>
          </a:solidFill>
          <a:ln w="12700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Tx/>
              <a:buSzTx/>
              <a:buFontTx/>
            </a:pPr>
            <a:r>
              <a:rPr lang="zh-CN" altLang="en-US" sz="4000" b="1">
                <a:latin typeface="华文中宋" panose="02010600040101010101" charset="-122"/>
                <a:ea typeface="华文中宋" panose="02010600040101010101" charset="-122"/>
              </a:rPr>
              <a:t>肥料</a:t>
            </a:r>
          </a:p>
        </p:txBody>
      </p:sp>
      <p:sp>
        <p:nvSpPr>
          <p:cNvPr id="3" name="Text Box 13"/>
          <p:cNvSpPr txBox="1"/>
          <p:nvPr/>
        </p:nvSpPr>
        <p:spPr>
          <a:xfrm>
            <a:off x="3395980" y="4830445"/>
            <a:ext cx="3393440" cy="706755"/>
          </a:xfrm>
          <a:prstGeom prst="rect">
            <a:avLst/>
          </a:prstGeom>
          <a:solidFill>
            <a:srgbClr val="F2B1EC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zh-CN" altLang="en-US" sz="4000" b="1">
                <a:latin typeface="华文中宋" panose="02010600040101010101" charset="-122"/>
                <a:ea typeface="华文中宋" panose="02010600040101010101" charset="-122"/>
              </a:rPr>
              <a:t>天然有机肥料</a:t>
            </a:r>
          </a:p>
        </p:txBody>
      </p:sp>
      <p:sp>
        <p:nvSpPr>
          <p:cNvPr id="4" name="Text Box 14"/>
          <p:cNvSpPr txBox="1"/>
          <p:nvPr/>
        </p:nvSpPr>
        <p:spPr>
          <a:xfrm>
            <a:off x="3395663" y="5710873"/>
            <a:ext cx="2260600" cy="706755"/>
          </a:xfrm>
          <a:prstGeom prst="rect">
            <a:avLst/>
          </a:prstGeom>
          <a:solidFill>
            <a:srgbClr val="F2B1EC"/>
          </a:solidFill>
          <a:ln w="1270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4000" b="1">
                <a:latin typeface="华文中宋" panose="02010600040101010101" charset="-122"/>
                <a:ea typeface="华文中宋" panose="02010600040101010101" charset="-122"/>
              </a:rPr>
              <a:t>化学肥料</a:t>
            </a:r>
          </a:p>
        </p:txBody>
      </p:sp>
      <p:cxnSp>
        <p:nvCxnSpPr>
          <p:cNvPr id="5" name="直接箭头连接符 4"/>
          <p:cNvCxnSpPr>
            <a:stCxn id="9218" idx="3"/>
          </p:cNvCxnSpPr>
          <p:nvPr/>
        </p:nvCxnSpPr>
        <p:spPr>
          <a:xfrm flipV="1">
            <a:off x="2316480" y="5248275"/>
            <a:ext cx="1146810" cy="35687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2316480" y="5606415"/>
            <a:ext cx="1146810" cy="35687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45" y="624205"/>
            <a:ext cx="8233410" cy="40290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5175" y="4954270"/>
            <a:ext cx="7614285" cy="583565"/>
          </a:xfrm>
          <a:prstGeom prst="rect">
            <a:avLst/>
          </a:prstGeom>
          <a:solidFill>
            <a:srgbClr val="DCEBF4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chemeClr val="tx1"/>
                </a:solidFill>
              </a:rPr>
              <a:t>化肥对提高农作物的产量具有重要作用。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285740" y="2262505"/>
            <a:ext cx="3724275" cy="4050665"/>
            <a:chOff x="8324" y="3563"/>
            <a:chExt cx="5865" cy="6379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2EDF3">
                    <a:alpha val="100000"/>
                  </a:srgbClr>
                </a:clrFrom>
                <a:clrTo>
                  <a:srgbClr val="F2EDF3">
                    <a:alpha val="100000"/>
                    <a:alpha val="0"/>
                  </a:srgbClr>
                </a:clrTo>
              </a:clrChange>
            </a:blip>
            <a:srcRect r="49792"/>
            <a:stretch>
              <a:fillRect/>
            </a:stretch>
          </p:blipFill>
          <p:spPr>
            <a:xfrm>
              <a:off x="9891" y="5314"/>
              <a:ext cx="4299" cy="46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" name="图片 1" descr="32313535323331393b32313535323332333bccabd1f4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8324" y="3563"/>
              <a:ext cx="1616" cy="1616"/>
            </a:xfrm>
            <a:prstGeom prst="rect">
              <a:avLst/>
            </a:prstGeom>
          </p:spPr>
        </p:pic>
        <p:pic>
          <p:nvPicPr>
            <p:cNvPr id="3" name="图片 2" descr="32313533393330363b32313533393035373bd1f5c6f8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220" y="5611"/>
              <a:ext cx="671" cy="671"/>
            </a:xfrm>
            <a:prstGeom prst="rect">
              <a:avLst/>
            </a:prstGeom>
          </p:spPr>
        </p:pic>
        <p:pic>
          <p:nvPicPr>
            <p:cNvPr id="4" name="图片 3" descr="32313533393330363b32313533393035373bd1f5c6f8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10287" y="5889"/>
              <a:ext cx="671" cy="671"/>
            </a:xfrm>
            <a:prstGeom prst="rect">
              <a:avLst/>
            </a:prstGeom>
          </p:spPr>
        </p:pic>
        <p:pic>
          <p:nvPicPr>
            <p:cNvPr id="6" name="图片 5" descr="32313533393330363b32313533383834343bb6fed1f5bbafccbcc6f8cce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666" y="6937"/>
              <a:ext cx="1043" cy="1043"/>
            </a:xfrm>
            <a:prstGeom prst="rect">
              <a:avLst/>
            </a:prstGeom>
          </p:spPr>
        </p:pic>
        <p:pic>
          <p:nvPicPr>
            <p:cNvPr id="7" name="图片 6" descr="32313533393330363b32313533383834343bb6fed1f5bbafccbcc6f8cce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0101" y="4469"/>
              <a:ext cx="1043" cy="1043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12310" y="3872"/>
              <a:ext cx="1528" cy="1639"/>
              <a:chOff x="10855" y="1101"/>
              <a:chExt cx="2418" cy="2418"/>
            </a:xfrm>
          </p:grpSpPr>
          <p:pic>
            <p:nvPicPr>
              <p:cNvPr id="8" name="图片 7" descr="303b32313535323737353bd0b1d3ea"/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10855" y="1101"/>
                <a:ext cx="2419" cy="2419"/>
              </a:xfrm>
              <a:prstGeom prst="rect">
                <a:avLst/>
              </a:prstGeom>
            </p:spPr>
          </p:pic>
          <p:pic>
            <p:nvPicPr>
              <p:cNvPr id="9" name="图片 8" descr="32313533393330363b32313533393035383bcbae"/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p:blipFill>
            <p:spPr>
              <a:xfrm>
                <a:off x="11597" y="1365"/>
                <a:ext cx="1155" cy="1155"/>
              </a:xfrm>
              <a:prstGeom prst="rect">
                <a:avLst/>
              </a:prstGeom>
            </p:spPr>
          </p:pic>
        </p:grpSp>
      </p:grp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2766695" y="4040505"/>
            <a:ext cx="3269615" cy="1026795"/>
          </a:xfrm>
          <a:prstGeom prst="wedgeRoundRectCallout">
            <a:avLst>
              <a:gd name="adj1" fmla="val 62116"/>
              <a:gd name="adj2" fmla="val -22787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、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H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、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O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（作物从空气和水中获得）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2766695" y="5248275"/>
            <a:ext cx="3269615" cy="923925"/>
          </a:xfrm>
          <a:prstGeom prst="wedgeRoundRectCallout">
            <a:avLst>
              <a:gd name="adj1" fmla="val 61440"/>
              <a:gd name="adj2" fmla="val 30787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Ca、Mg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（在土壤中获得）</a:t>
            </a:r>
          </a:p>
        </p:txBody>
      </p:sp>
      <p:sp>
        <p:nvSpPr>
          <p:cNvPr id="9231" name="矩形 2"/>
          <p:cNvSpPr/>
          <p:nvPr/>
        </p:nvSpPr>
        <p:spPr>
          <a:xfrm>
            <a:off x="212725" y="190500"/>
            <a:ext cx="3818890" cy="768350"/>
          </a:xfrm>
          <a:prstGeom prst="rect">
            <a:avLst/>
          </a:prstGeom>
          <a:solidFill>
            <a:srgbClr val="007F00"/>
          </a:solidFill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1</a:t>
            </a:r>
            <a:r>
              <a:rPr lang="zh-CN" altLang="en-US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、化肥的种类</a:t>
            </a: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374650" y="1141095"/>
            <a:ext cx="8596630" cy="103568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         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农作物所必需的营养元素有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碳、</a:t>
            </a:r>
            <a:r>
              <a:rPr kumimoji="0" lang="zh-CN" altLang="zh-CN" sz="2800" b="1" i="0" u="none" strike="noStrike" kern="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氢、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氧、氮、磷、钾、钙、镁等，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其中</a:t>
            </a:r>
            <a:r>
              <a:rPr kumimoji="0" lang="zh-CN" altLang="zh-CN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氮、磷、钾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cs"/>
              </a:rPr>
              <a:t>需要量较大。</a:t>
            </a:r>
          </a:p>
        </p:txBody>
      </p:sp>
      <p:sp>
        <p:nvSpPr>
          <p:cNvPr id="15" name="Text Box 9"/>
          <p:cNvSpPr txBox="1"/>
          <p:nvPr/>
        </p:nvSpPr>
        <p:spPr>
          <a:xfrm>
            <a:off x="374650" y="2414905"/>
            <a:ext cx="3940810" cy="1322070"/>
          </a:xfrm>
          <a:prstGeom prst="rect">
            <a:avLst/>
          </a:prstGeom>
          <a:solidFill>
            <a:srgbClr val="DBF0BE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农作物最需要补充的是</a:t>
            </a:r>
            <a:r>
              <a:rPr lang="zh-CN" altLang="zh-CN" sz="40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N</a:t>
            </a:r>
            <a:r>
              <a:rPr lang="zh-CN" altLang="en-US" sz="40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、</a:t>
            </a:r>
            <a:r>
              <a:rPr lang="zh-CN" altLang="zh-CN" sz="40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P</a:t>
            </a:r>
            <a:r>
              <a:rPr lang="zh-CN" altLang="en-US" sz="40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、</a:t>
            </a:r>
            <a:r>
              <a:rPr lang="zh-CN" altLang="zh-CN" sz="40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K</a:t>
            </a:r>
          </a:p>
        </p:txBody>
      </p:sp>
      <p:pic>
        <p:nvPicPr>
          <p:cNvPr id="109" name="图片 108"/>
          <p:cNvPicPr>
            <a:picLocks noChangeAspect="1"/>
          </p:cNvPicPr>
          <p:nvPr/>
        </p:nvPicPr>
        <p:blipFill>
          <a:blip r:embed="rId13"/>
          <a:srcRect l="12787" r="14800" b="1714"/>
          <a:stretch>
            <a:fillRect/>
          </a:stretch>
        </p:blipFill>
        <p:spPr>
          <a:xfrm>
            <a:off x="446405" y="4040505"/>
            <a:ext cx="2004695" cy="190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9"/>
          <p:cNvSpPr txBox="1"/>
          <p:nvPr/>
        </p:nvSpPr>
        <p:spPr>
          <a:xfrm>
            <a:off x="327025" y="471805"/>
            <a:ext cx="2874645" cy="706755"/>
          </a:xfrm>
          <a:prstGeom prst="rect">
            <a:avLst/>
          </a:prstGeom>
          <a:solidFill>
            <a:srgbClr val="609E2E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1</a:t>
            </a:r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）氮肥</a:t>
            </a:r>
          </a:p>
        </p:txBody>
      </p:sp>
      <p:sp>
        <p:nvSpPr>
          <p:cNvPr id="2" name="Rectangle 4"/>
          <p:cNvSpPr/>
          <p:nvPr/>
        </p:nvSpPr>
        <p:spPr>
          <a:xfrm>
            <a:off x="327025" y="1336040"/>
            <a:ext cx="7936230" cy="27971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00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常见的氮肥：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尿素：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CO(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氨水：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·H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铵盐：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HCO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Cl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硝酸盐：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Na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2"/>
          <a:srcRect t="8700" r="48440" b="10200"/>
          <a:stretch>
            <a:fillRect/>
          </a:stretch>
        </p:blipFill>
        <p:spPr>
          <a:xfrm>
            <a:off x="237490" y="4618990"/>
            <a:ext cx="1191895" cy="15354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3">
            <a:clrChange>
              <a:clrFrom>
                <a:srgbClr val="E6E2DF">
                  <a:alpha val="100000"/>
                </a:srgbClr>
              </a:clrFrom>
              <a:clrTo>
                <a:srgbClr val="E6E2DF">
                  <a:alpha val="100000"/>
                  <a:alpha val="0"/>
                </a:srgbClr>
              </a:clrTo>
            </a:clrChange>
          </a:blip>
          <a:srcRect t="13472" b="17639"/>
          <a:stretch>
            <a:fillRect/>
          </a:stretch>
        </p:blipFill>
        <p:spPr>
          <a:xfrm>
            <a:off x="1270000" y="4426585"/>
            <a:ext cx="1432560" cy="1818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4"/>
          <a:srcRect b="15306"/>
          <a:stretch>
            <a:fillRect/>
          </a:stretch>
        </p:blipFill>
        <p:spPr>
          <a:xfrm>
            <a:off x="2562860" y="4374515"/>
            <a:ext cx="1335405" cy="169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5"/>
          <a:srcRect l="8131" r="4783"/>
          <a:stretch>
            <a:fillRect/>
          </a:stretch>
        </p:blipFill>
        <p:spPr>
          <a:xfrm>
            <a:off x="3726180" y="4426585"/>
            <a:ext cx="1529080" cy="17564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6"/>
          <a:srcRect l="16664" t="5640" r="13331" b="9998"/>
          <a:stretch>
            <a:fillRect/>
          </a:stretch>
        </p:blipFill>
        <p:spPr>
          <a:xfrm>
            <a:off x="5104765" y="4290695"/>
            <a:ext cx="1546225" cy="186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900" y="4312285"/>
            <a:ext cx="1405255" cy="19424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8"/>
          <a:srcRect l="24038" r="21635"/>
          <a:stretch>
            <a:fillRect/>
          </a:stretch>
        </p:blipFill>
        <p:spPr>
          <a:xfrm>
            <a:off x="7635875" y="4426585"/>
            <a:ext cx="1323340" cy="18281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9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32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59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/>
          <p:nvPr/>
        </p:nvSpPr>
        <p:spPr>
          <a:xfrm>
            <a:off x="685165" y="5705475"/>
            <a:ext cx="7647305" cy="583565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</a:pPr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农作物</a:t>
            </a:r>
            <a:r>
              <a:rPr lang="en-US" altLang="zh-CN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缺氮</a:t>
            </a:r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的表现：</a:t>
            </a:r>
            <a:r>
              <a:rPr lang="en-US" altLang="zh-CN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叶片发黄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85800" y="2893060"/>
            <a:ext cx="3655060" cy="2435860"/>
            <a:chOff x="1080" y="4556"/>
            <a:chExt cx="5756" cy="3836"/>
          </a:xfrm>
        </p:grpSpPr>
        <p:pic>
          <p:nvPicPr>
            <p:cNvPr id="106" name="图片 10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0" y="4556"/>
              <a:ext cx="5757" cy="383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" name="Text Box 9"/>
            <p:cNvSpPr txBox="1"/>
            <p:nvPr/>
          </p:nvSpPr>
          <p:spPr>
            <a:xfrm>
              <a:off x="4874" y="7279"/>
              <a:ext cx="1963" cy="1113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</a:rPr>
                <a:t>正常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83760" y="2893060"/>
            <a:ext cx="3647440" cy="2435860"/>
            <a:chOff x="7376" y="4556"/>
            <a:chExt cx="5744" cy="3836"/>
          </a:xfrm>
        </p:grpSpPr>
        <p:pic>
          <p:nvPicPr>
            <p:cNvPr id="107" name="图片 1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6" y="4556"/>
              <a:ext cx="5745" cy="383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" name="Text Box 9"/>
            <p:cNvSpPr txBox="1"/>
            <p:nvPr/>
          </p:nvSpPr>
          <p:spPr>
            <a:xfrm>
              <a:off x="11142" y="7279"/>
              <a:ext cx="1979" cy="1113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</a:rPr>
                <a:t>缺氮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685165" y="455295"/>
            <a:ext cx="7646670" cy="2061210"/>
          </a:xfrm>
          <a:prstGeom prst="rect">
            <a:avLst/>
          </a:prstGeom>
          <a:solidFill>
            <a:srgbClr val="E0F0FC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      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氮是植物体内蛋白质、核酸和叶绿素的组成元素。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氮肥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有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促进植物茎、叶生长茂盛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叶色浓绿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，提高植物蛋白质含量的作用。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92113" y="1399540"/>
            <a:ext cx="7213600" cy="22561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常见的磷肥：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磷矿粉：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Ca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钙镁磷肥：钙和镁的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磷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酸盐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过磷酸钙：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Ca(H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+CaSO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5" name="Text Box 9"/>
          <p:cNvSpPr txBox="1"/>
          <p:nvPr/>
        </p:nvSpPr>
        <p:spPr>
          <a:xfrm>
            <a:off x="327025" y="471805"/>
            <a:ext cx="2874645" cy="706755"/>
          </a:xfrm>
          <a:prstGeom prst="rect">
            <a:avLst/>
          </a:prstGeom>
          <a:solidFill>
            <a:srgbClr val="609E2E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）磷肥</a:t>
            </a:r>
          </a:p>
        </p:txBody>
      </p:sp>
      <p:pic>
        <p:nvPicPr>
          <p:cNvPr id="104" name="图片 103"/>
          <p:cNvPicPr/>
          <p:nvPr/>
        </p:nvPicPr>
        <p:blipFill>
          <a:blip r:embed="rId2">
            <a:clrChange>
              <a:clrFrom>
                <a:srgbClr val="DCCB6C">
                  <a:alpha val="99608"/>
                </a:srgbClr>
              </a:clrFrom>
              <a:clrTo>
                <a:srgbClr val="DCCB6C">
                  <a:alpha val="99608"/>
                  <a:alpha val="0"/>
                </a:srgbClr>
              </a:clrTo>
            </a:clrChange>
          </a:blip>
          <a:srcRect l="41000"/>
          <a:stretch>
            <a:fillRect/>
          </a:stretch>
        </p:blipFill>
        <p:spPr>
          <a:xfrm>
            <a:off x="2114550" y="3655695"/>
            <a:ext cx="2073275" cy="2771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430" y="3655695"/>
            <a:ext cx="3453765" cy="25901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85165" y="455295"/>
            <a:ext cx="7646670" cy="1568450"/>
          </a:xfrm>
          <a:prstGeom prst="rect">
            <a:avLst/>
          </a:prstGeom>
          <a:solidFill>
            <a:srgbClr val="E0F0FC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      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磷是植物体内核酸、蛋白质和酶等多种重要化合物的组成元素，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磷可以促进作物生长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，还可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增强作物的抗寒、抗旱能力</a:t>
            </a:r>
          </a:p>
        </p:txBody>
      </p:sp>
      <p:sp>
        <p:nvSpPr>
          <p:cNvPr id="8" name="Text Box 8"/>
          <p:cNvSpPr txBox="1"/>
          <p:nvPr/>
        </p:nvSpPr>
        <p:spPr>
          <a:xfrm>
            <a:off x="400685" y="5238115"/>
            <a:ext cx="8215630" cy="1082675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5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农作物</a:t>
            </a:r>
            <a:r>
              <a:rPr lang="en-US" altLang="zh-CN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缺</a:t>
            </a:r>
            <a:r>
              <a:rPr lang="zh-CN" altLang="en-US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磷</a:t>
            </a:r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的表现：</a:t>
            </a:r>
          </a:p>
          <a:p>
            <a:pPr algn="ctr">
              <a:spcBef>
                <a:spcPts val="50"/>
              </a:spcBef>
              <a:spcAft>
                <a:spcPct val="0"/>
              </a:spcAft>
              <a:buClrTx/>
              <a:buSzTx/>
              <a:buFontTx/>
            </a:pPr>
            <a:r>
              <a:rPr lang="en-US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 </a:t>
            </a:r>
            <a:r>
              <a:rPr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生长迟缓（矮小）</a:t>
            </a:r>
            <a:r>
              <a:rPr lang="zh-CN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，</a:t>
            </a:r>
            <a:r>
              <a:rPr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叶片发紫，产量低。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583430" y="2114550"/>
            <a:ext cx="3747770" cy="2758440"/>
            <a:chOff x="7218" y="3330"/>
            <a:chExt cx="5902" cy="4344"/>
          </a:xfrm>
        </p:grpSpPr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2"/>
            <a:srcRect b="1852"/>
            <a:stretch>
              <a:fillRect/>
            </a:stretch>
          </p:blipFill>
          <p:spPr>
            <a:xfrm>
              <a:off x="7218" y="3330"/>
              <a:ext cx="5903" cy="434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Text Box 9"/>
            <p:cNvSpPr txBox="1"/>
            <p:nvPr/>
          </p:nvSpPr>
          <p:spPr>
            <a:xfrm>
              <a:off x="9470" y="6562"/>
              <a:ext cx="3651" cy="1113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葡萄</a:t>
              </a:r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</a:rPr>
                <a:t>缺磷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5165" y="2114550"/>
            <a:ext cx="3622040" cy="2758440"/>
            <a:chOff x="1079" y="3330"/>
            <a:chExt cx="5704" cy="4344"/>
          </a:xfrm>
        </p:grpSpPr>
        <p:pic>
          <p:nvPicPr>
            <p:cNvPr id="2" name="Picture 4" descr="pic_28625"/>
            <p:cNvPicPr>
              <a:picLocks noChangeAspect="1"/>
            </p:cNvPicPr>
            <p:nvPr/>
          </p:nvPicPr>
          <p:blipFill>
            <a:blip r:embed="rId3"/>
            <a:srcRect r="4024" b="3355"/>
            <a:stretch>
              <a:fillRect/>
            </a:stretch>
          </p:blipFill>
          <p:spPr>
            <a:xfrm>
              <a:off x="1079" y="3330"/>
              <a:ext cx="5704" cy="4309"/>
            </a:xfrm>
            <a:prstGeom prst="rect">
              <a:avLst/>
            </a:prstGeom>
            <a:noFill/>
            <a:ln w="9525">
              <a:noFill/>
            </a:ln>
            <a:effectLst>
              <a:outerShdw dist="35921" dir="2699999" algn="ctr" rotWithShape="0">
                <a:srgbClr val="808080"/>
              </a:outerShdw>
            </a:effectLst>
          </p:spPr>
        </p:pic>
        <p:sp>
          <p:nvSpPr>
            <p:cNvPr id="11" name="Text Box 9"/>
            <p:cNvSpPr txBox="1"/>
            <p:nvPr/>
          </p:nvSpPr>
          <p:spPr>
            <a:xfrm>
              <a:off x="3132" y="6562"/>
              <a:ext cx="3651" cy="1113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小麦</a:t>
              </a:r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</a:rPr>
                <a:t>缺磷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9"/>
          <p:cNvSpPr txBox="1"/>
          <p:nvPr/>
        </p:nvSpPr>
        <p:spPr>
          <a:xfrm>
            <a:off x="327025" y="471805"/>
            <a:ext cx="2874645" cy="706755"/>
          </a:xfrm>
          <a:prstGeom prst="rect">
            <a:avLst/>
          </a:prstGeom>
          <a:solidFill>
            <a:srgbClr val="609E2E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3</a:t>
            </a:r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）钾肥</a:t>
            </a:r>
          </a:p>
        </p:txBody>
      </p:sp>
      <p:sp>
        <p:nvSpPr>
          <p:cNvPr id="21506" name="Text Box 5"/>
          <p:cNvSpPr txBox="1"/>
          <p:nvPr/>
        </p:nvSpPr>
        <p:spPr>
          <a:xfrm>
            <a:off x="687705" y="1528445"/>
            <a:ext cx="6863080" cy="1272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常见的钾肥：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硫酸钾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）、氯化钾（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Cl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</a:p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2"/>
          <a:srcRect l="8296" t="8759" r="14716" b="10528"/>
          <a:stretch>
            <a:fillRect/>
          </a:stretch>
        </p:blipFill>
        <p:spPr>
          <a:xfrm>
            <a:off x="1504950" y="2925445"/>
            <a:ext cx="2354580" cy="32918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955" y="2823210"/>
            <a:ext cx="2376170" cy="34969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85165" y="455295"/>
            <a:ext cx="7646670" cy="2061210"/>
          </a:xfrm>
          <a:prstGeom prst="rect">
            <a:avLst/>
          </a:prstGeom>
          <a:solidFill>
            <a:srgbClr val="E0F0FC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      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钾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在植物代谢活跃的器官和组织中的分布量较高，具有保证各种代谢过程的顺利进行、促进植物生长、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增强抗病虫害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和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抗倒伏能力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等功能。</a:t>
            </a:r>
          </a:p>
        </p:txBody>
      </p:sp>
      <p:sp>
        <p:nvSpPr>
          <p:cNvPr id="8" name="Text Box 8"/>
          <p:cNvSpPr txBox="1"/>
          <p:nvPr/>
        </p:nvSpPr>
        <p:spPr>
          <a:xfrm>
            <a:off x="400685" y="5534025"/>
            <a:ext cx="8215630" cy="583565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5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农作物</a:t>
            </a:r>
            <a:r>
              <a:rPr lang="en-US" altLang="zh-CN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缺</a:t>
            </a:r>
            <a:r>
              <a:rPr lang="zh-CN" altLang="en-US"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钾</a:t>
            </a:r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的表现：</a:t>
            </a:r>
            <a:r>
              <a:rPr sz="3200" b="1">
                <a:solidFill>
                  <a:srgbClr val="1616D0"/>
                </a:solidFill>
                <a:latin typeface="华文中宋" panose="02010600040101010101" charset="-122"/>
                <a:ea typeface="华文中宋" panose="02010600040101010101" charset="-122"/>
              </a:rPr>
              <a:t>易倒伏；叶尖发黄。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85165" y="2684145"/>
            <a:ext cx="3429000" cy="2451100"/>
            <a:chOff x="1079" y="4227"/>
            <a:chExt cx="5400" cy="3860"/>
          </a:xfrm>
        </p:grpSpPr>
        <p:pic>
          <p:nvPicPr>
            <p:cNvPr id="107" name="图片 106"/>
            <p:cNvPicPr>
              <a:picLocks noChangeAspect="1"/>
            </p:cNvPicPr>
            <p:nvPr/>
          </p:nvPicPr>
          <p:blipFill>
            <a:blip r:embed="rId2"/>
            <a:srcRect l="33306" b="6813"/>
            <a:stretch>
              <a:fillRect/>
            </a:stretch>
          </p:blipFill>
          <p:spPr>
            <a:xfrm>
              <a:off x="1079" y="4227"/>
              <a:ext cx="5400" cy="38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Text Box 9"/>
            <p:cNvSpPr txBox="1"/>
            <p:nvPr/>
          </p:nvSpPr>
          <p:spPr>
            <a:xfrm>
              <a:off x="2828" y="6963"/>
              <a:ext cx="3651" cy="1113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缺钾倒伏</a:t>
              </a:r>
              <a:endParaRPr lang="zh-CN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21580" y="2684145"/>
            <a:ext cx="3310255" cy="2451100"/>
            <a:chOff x="7908" y="4227"/>
            <a:chExt cx="5213" cy="3860"/>
          </a:xfrm>
        </p:grpSpPr>
        <p:pic>
          <p:nvPicPr>
            <p:cNvPr id="106" name="图片 10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" y="4227"/>
              <a:ext cx="5213" cy="38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Text Box 9"/>
            <p:cNvSpPr txBox="1"/>
            <p:nvPr/>
          </p:nvSpPr>
          <p:spPr>
            <a:xfrm>
              <a:off x="9511" y="6963"/>
              <a:ext cx="3610" cy="1113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40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</a:rPr>
                <a:t>叶尖发黄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9"/>
          <p:cNvSpPr txBox="1"/>
          <p:nvPr/>
        </p:nvSpPr>
        <p:spPr>
          <a:xfrm>
            <a:off x="327025" y="471805"/>
            <a:ext cx="3665220" cy="706755"/>
          </a:xfrm>
          <a:prstGeom prst="rect">
            <a:avLst/>
          </a:prstGeom>
          <a:solidFill>
            <a:srgbClr val="609E2E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4</a:t>
            </a:r>
            <a:r>
              <a:rPr lang="zh-CN" altLang="en-US" sz="40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）复合肥料</a:t>
            </a:r>
          </a:p>
        </p:txBody>
      </p:sp>
      <p:sp>
        <p:nvSpPr>
          <p:cNvPr id="18434" name="Text Box 5"/>
          <p:cNvSpPr txBox="1"/>
          <p:nvPr/>
        </p:nvSpPr>
        <p:spPr>
          <a:xfrm>
            <a:off x="327025" y="1450340"/>
            <a:ext cx="8597265" cy="24047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200" b="1">
                <a:solidFill>
                  <a:srgbClr val="0066FF"/>
                </a:solidFill>
                <a:latin typeface="华文中宋" panose="02010600040101010101" charset="-122"/>
                <a:ea typeface="华文中宋" panose="02010600040101010101" charset="-122"/>
              </a:rPr>
              <a:t>复合肥料：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含两种或两种以上营养元素的化肥。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如：硝酸钾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磷酸氢二铵   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磷酸二氢铵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9280" y="4127500"/>
            <a:ext cx="7646670" cy="1568450"/>
          </a:xfrm>
          <a:prstGeom prst="rect">
            <a:avLst/>
          </a:prstGeom>
          <a:solidFill>
            <a:srgbClr val="E0F0FC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华文中宋" panose="02010600040101010101" charset="-122"/>
                <a:ea typeface="华文中宋" panose="02010600040101010101" charset="-122"/>
              </a:rPr>
              <a:t>      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这类肥料的特点是能同时</a:t>
            </a:r>
            <a:r>
              <a:rPr lang="zh-CN" altLang="en-US" sz="32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均匀地供给作物几种养分</a:t>
            </a:r>
            <a:r>
              <a:rPr lang="zh-CN" altLang="en-US" sz="3200" b="1">
                <a:latin typeface="华文中宋" panose="02010600040101010101" charset="-122"/>
                <a:ea typeface="华文中宋" panose="02010600040101010101" charset="-122"/>
              </a:rPr>
              <a:t>，充分发挥营养元素间的相互作用，有效成分高。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图片 112"/>
          <p:cNvPicPr>
            <a:picLocks noChangeAspect="1"/>
          </p:cNvPicPr>
          <p:nvPr/>
        </p:nvPicPr>
        <p:blipFill>
          <a:blip r:embed="rId2"/>
          <a:srcRect b="7651"/>
          <a:stretch>
            <a:fillRect/>
          </a:stretch>
        </p:blipFill>
        <p:spPr>
          <a:xfrm>
            <a:off x="4525010" y="4166235"/>
            <a:ext cx="3762375" cy="23145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494665" y="289560"/>
            <a:ext cx="1885950" cy="662940"/>
            <a:chOff x="1629" y="1867"/>
            <a:chExt cx="2970" cy="1044"/>
          </a:xfrm>
        </p:grpSpPr>
        <p:grpSp>
          <p:nvGrpSpPr>
            <p:cNvPr id="25603" name="组合 38"/>
            <p:cNvGrpSpPr/>
            <p:nvPr/>
          </p:nvGrpSpPr>
          <p:grpSpPr>
            <a:xfrm>
              <a:off x="1629" y="1993"/>
              <a:ext cx="2971" cy="919"/>
              <a:chOff x="1042585" y="1947250"/>
              <a:chExt cx="1885298" cy="582874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1687305" y="1947250"/>
                <a:ext cx="1240578" cy="582558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rgbClr val="458C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拓展</a:t>
                </a: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1731724" y="2484483"/>
                <a:ext cx="870944" cy="0"/>
              </a:xfrm>
              <a:prstGeom prst="line">
                <a:avLst/>
              </a:prstGeom>
              <a:ln w="28575">
                <a:solidFill>
                  <a:srgbClr val="488E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1042585" y="2530124"/>
                <a:ext cx="1560400" cy="0"/>
              </a:xfrm>
              <a:prstGeom prst="line">
                <a:avLst/>
              </a:prstGeom>
              <a:ln w="28575">
                <a:solidFill>
                  <a:srgbClr val="488E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图片 2" descr="333438303939313b333438313635363bcbbcceaccdd8d5b9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670" y="1867"/>
              <a:ext cx="1045" cy="1045"/>
            </a:xfrm>
            <a:prstGeom prst="rect">
              <a:avLst/>
            </a:prstGeom>
          </p:spPr>
        </p:pic>
      </p:grpSp>
      <p:sp>
        <p:nvSpPr>
          <p:cNvPr id="15" name="Text Box 9"/>
          <p:cNvSpPr txBox="1"/>
          <p:nvPr/>
        </p:nvSpPr>
        <p:spPr>
          <a:xfrm>
            <a:off x="2224405" y="338455"/>
            <a:ext cx="2300605" cy="645160"/>
          </a:xfrm>
          <a:prstGeom prst="rect">
            <a:avLst/>
          </a:prstGeom>
          <a:solidFill>
            <a:srgbClr val="458CFF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36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氮的固定</a:t>
            </a:r>
          </a:p>
        </p:txBody>
      </p:sp>
      <p:sp>
        <p:nvSpPr>
          <p:cNvPr id="20486" name="Text Box 7"/>
          <p:cNvSpPr txBox="1"/>
          <p:nvPr/>
        </p:nvSpPr>
        <p:spPr>
          <a:xfrm>
            <a:off x="243205" y="1058545"/>
            <a:ext cx="8657590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空气中虽然含有大量的氮气，但植物通常只能吸收化合物中的氮元素，不能直接吸收空气中的氮气。将氮气转化为氮的化合物的方法叫做</a:t>
            </a:r>
            <a:r>
              <a:rPr lang="zh-CN" altLang="en-US" sz="2800" b="1">
                <a:solidFill>
                  <a:srgbClr val="0066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氮的固定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</a:t>
            </a:r>
          </a:p>
          <a:p>
            <a:pPr eaLnBrk="1" hangingPunct="1"/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</a:t>
            </a:r>
            <a:r>
              <a:rPr lang="zh-CN" altLang="en-US" sz="2800" b="1">
                <a:solidFill>
                  <a:srgbClr val="0066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生物固氮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：根部有</a:t>
            </a:r>
            <a:r>
              <a:rPr lang="zh-CN" altLang="en-US" sz="2800" b="1">
                <a:solidFill>
                  <a:srgbClr val="0066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根瘤菌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的豆科植物能把氮气转化为含氮的化合物而吸收。</a:t>
            </a:r>
          </a:p>
          <a:p>
            <a:pPr eaLnBrk="1" hangingPunct="1"/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lang="zh-CN" altLang="en-US" sz="2800" b="1">
                <a:solidFill>
                  <a:srgbClr val="0066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雷雨固氮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：在</a:t>
            </a:r>
            <a:r>
              <a:rPr lang="zh-CN" altLang="en-US" sz="2800" b="1">
                <a:solidFill>
                  <a:srgbClr val="0066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雷电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的作用下，</a:t>
            </a:r>
            <a:r>
              <a:rPr lang="zh-CN" altLang="en-US" sz="2800" b="1">
                <a:solidFill>
                  <a:srgbClr val="0066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氮气</a:t>
            </a:r>
            <a:r>
              <a:rPr lang="zh-CN" altLang="en-US" sz="28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能</a:t>
            </a:r>
            <a:r>
              <a:rPr lang="zh-CN" altLang="en-US" sz="2800" b="1">
                <a:solidFill>
                  <a:srgbClr val="0066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和氧气反应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生成氮的氧化物。继而和水反应生成一系列含氮化合物。</a:t>
            </a:r>
          </a:p>
        </p:txBody>
      </p:sp>
      <p:pic>
        <p:nvPicPr>
          <p:cNvPr id="111" name="图片 110"/>
          <p:cNvPicPr>
            <a:picLocks noChangeAspect="1"/>
          </p:cNvPicPr>
          <p:nvPr/>
        </p:nvPicPr>
        <p:blipFill>
          <a:blip r:embed="rId5"/>
          <a:srcRect b="6967"/>
          <a:stretch>
            <a:fillRect/>
          </a:stretch>
        </p:blipFill>
        <p:spPr>
          <a:xfrm>
            <a:off x="1026160" y="4166235"/>
            <a:ext cx="3327400" cy="23234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9"/>
          <p:cNvSpPr txBox="1"/>
          <p:nvPr/>
        </p:nvSpPr>
        <p:spPr>
          <a:xfrm>
            <a:off x="1025525" y="4157345"/>
            <a:ext cx="3328035" cy="521970"/>
          </a:xfrm>
          <a:prstGeom prst="rect">
            <a:avLst/>
          </a:prstGeom>
          <a:solidFill>
            <a:srgbClr val="609E2E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sz="28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豆科植物的根瘤菌</a:t>
            </a:r>
          </a:p>
        </p:txBody>
      </p:sp>
      <p:sp>
        <p:nvSpPr>
          <p:cNvPr id="9" name="Text Box 9"/>
          <p:cNvSpPr txBox="1"/>
          <p:nvPr/>
        </p:nvSpPr>
        <p:spPr>
          <a:xfrm>
            <a:off x="6261735" y="4166235"/>
            <a:ext cx="2025650" cy="521970"/>
          </a:xfrm>
          <a:prstGeom prst="rect">
            <a:avLst/>
          </a:prstGeom>
          <a:solidFill>
            <a:srgbClr val="609E2E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sz="2800" b="1">
                <a:solidFill>
                  <a:schemeClr val="bg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雷雨发庄稼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1" name="矩形 2"/>
          <p:cNvSpPr/>
          <p:nvPr/>
        </p:nvSpPr>
        <p:spPr>
          <a:xfrm>
            <a:off x="212725" y="190500"/>
            <a:ext cx="8294370" cy="768350"/>
          </a:xfrm>
          <a:prstGeom prst="rect">
            <a:avLst/>
          </a:prstGeom>
          <a:solidFill>
            <a:srgbClr val="007F00"/>
          </a:solidFill>
          <a:ln w="9525">
            <a:noFill/>
          </a:ln>
        </p:spPr>
        <p:txBody>
          <a:bodyPr wrap="none" anchor="t" anchorCtr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2</a:t>
            </a:r>
            <a:r>
              <a:rPr lang="zh-CN" altLang="en-US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、化肥、农药的利弊与合理使用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05180" y="3985260"/>
            <a:ext cx="7406005" cy="206629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algn="l" defTabSz="914400" rtl="0" fontAlgn="base" latinLnBrk="0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①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土壤污染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：重金属、有毒物质、放射性物质</a:t>
            </a:r>
          </a:p>
          <a:p>
            <a:pPr marL="0" marR="0" lvl="0" algn="l" defTabSz="914400" rtl="0" fontAlgn="base" latinLnBrk="0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②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大气污染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：N</a:t>
            </a:r>
            <a:r>
              <a:rPr kumimoji="0" lang="zh-CN" altLang="en-US" sz="2800" b="1" i="0" u="none" strike="noStrike" kern="0" cap="none" spc="0" normalizeH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O、NH</a:t>
            </a:r>
            <a:r>
              <a:rPr kumimoji="0" lang="zh-CN" altLang="en-US" sz="2800" b="1" i="0" u="none" strike="noStrike" kern="0" cap="none" spc="0" normalizeH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、H</a:t>
            </a:r>
            <a:r>
              <a:rPr kumimoji="0" lang="zh-CN" altLang="en-US" sz="2800" b="1" i="0" u="none" strike="noStrike" kern="0" cap="none" spc="0" normalizeH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S、SO</a:t>
            </a:r>
            <a:r>
              <a:rPr kumimoji="0" lang="zh-CN" altLang="en-US" sz="2800" b="1" i="0" u="none" strike="noStrike" kern="0" cap="none" spc="0" normalizeH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2</a:t>
            </a:r>
            <a:endParaRPr kumimoji="0" lang="zh-CN" altLang="en-US" sz="28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charset="-122"/>
              <a:cs typeface="Times New Roman" panose="02020603050405020304" pitchFamily="18" charset="0"/>
            </a:endParaRPr>
          </a:p>
          <a:p>
            <a:pPr marL="0" marR="0" lvl="0" algn="l" defTabSz="914400" rtl="0" fontAlgn="base" latinLnBrk="0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③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水体污染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：N、P过多，导致水体富营养化</a:t>
            </a:r>
          </a:p>
          <a:p>
            <a:pPr marL="0" marR="0" lvl="0" algn="l" defTabSz="914400" rtl="0" fontAlgn="base" latinLnBrk="0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④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危害身体健康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：农药的残留</a:t>
            </a:r>
          </a:p>
        </p:txBody>
      </p:sp>
      <p:sp>
        <p:nvSpPr>
          <p:cNvPr id="16" name="Text Box 9"/>
          <p:cNvSpPr txBox="1"/>
          <p:nvPr/>
        </p:nvSpPr>
        <p:spPr>
          <a:xfrm>
            <a:off x="326390" y="1359535"/>
            <a:ext cx="5438140" cy="583565"/>
          </a:xfrm>
          <a:prstGeom prst="rect">
            <a:avLst/>
          </a:prstGeom>
          <a:solidFill>
            <a:srgbClr val="E1FCF9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32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(1)</a:t>
            </a:r>
            <a:r>
              <a:rPr lang="zh-CN" sz="32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化肥、农药的作用</a:t>
            </a:r>
            <a:r>
              <a:rPr lang="zh-CN" sz="32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（</a:t>
            </a:r>
            <a:r>
              <a:rPr lang="zh-CN" sz="32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利</a:t>
            </a:r>
            <a:r>
              <a:rPr lang="zh-CN" sz="32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）</a:t>
            </a:r>
            <a:r>
              <a:rPr lang="zh-CN" sz="32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39942" name="Rectangle 6"/>
          <p:cNvSpPr/>
          <p:nvPr/>
        </p:nvSpPr>
        <p:spPr>
          <a:xfrm>
            <a:off x="740410" y="2073275"/>
            <a:ext cx="766381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spcBef>
                <a:spcPts val="600"/>
              </a:spcBef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kern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化肥和农药对</a:t>
            </a:r>
            <a:r>
              <a:rPr lang="zh-CN" altLang="en-US" sz="2800" b="1" kern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提高农作物的产量</a:t>
            </a:r>
            <a:r>
              <a:rPr lang="zh-CN" altLang="en-US" sz="2800" b="1" kern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华文中宋" panose="02010600040101010101" charset="-122"/>
                <a:cs typeface="Times New Roman" panose="02020603050405020304" pitchFamily="18" charset="0"/>
              </a:rPr>
              <a:t>具有重要作用。</a:t>
            </a:r>
          </a:p>
        </p:txBody>
      </p:sp>
      <p:sp>
        <p:nvSpPr>
          <p:cNvPr id="17" name="Text Box 9"/>
          <p:cNvSpPr txBox="1"/>
          <p:nvPr/>
        </p:nvSpPr>
        <p:spPr>
          <a:xfrm>
            <a:off x="326390" y="3314700"/>
            <a:ext cx="7699375" cy="583565"/>
          </a:xfrm>
          <a:prstGeom prst="rect">
            <a:avLst/>
          </a:prstGeom>
          <a:solidFill>
            <a:srgbClr val="E1FCF9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32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(2)</a:t>
            </a:r>
            <a:r>
              <a:rPr lang="zh-CN" sz="3200" b="1">
                <a:ea typeface="华文中宋" panose="02010600040101010101" charset="-122"/>
                <a:cs typeface="Times New Roman" panose="02020603050405020304" pitchFamily="18" charset="0"/>
              </a:rPr>
              <a:t>化肥</a:t>
            </a:r>
            <a:r>
              <a:rPr lang="zh-CN" sz="3200" b="1"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、农药</a:t>
            </a:r>
            <a:r>
              <a:rPr lang="zh-CN" sz="3200" b="1">
                <a:ea typeface="华文中宋" panose="02010600040101010101" charset="-122"/>
                <a:cs typeface="Times New Roman" panose="02020603050405020304" pitchFamily="18" charset="0"/>
              </a:rPr>
              <a:t>对环境和人类的影响</a:t>
            </a:r>
            <a:r>
              <a:rPr lang="zh-CN" sz="32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（弊）</a:t>
            </a:r>
            <a:r>
              <a:rPr lang="zh-CN" sz="32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：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9942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68338" y="1679575"/>
            <a:ext cx="2344738" cy="15125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大气污染   </a:t>
            </a:r>
            <a:endParaRPr kumimoji="0" lang="en-US" altLang="zh-CN" sz="2800" b="1" kern="1200" cap="none" spc="0" normalizeH="0" baseline="0" noProof="0">
              <a:solidFill>
                <a:schemeClr val="bg1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土壤污染   </a:t>
            </a:r>
            <a:endParaRPr kumimoji="0" lang="en-US" altLang="zh-CN" sz="2800" b="1" kern="1200" cap="none" spc="0" normalizeH="0" baseline="0" noProof="0">
              <a:solidFill>
                <a:schemeClr val="bg1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3</a:t>
            </a:r>
            <a:r>
              <a:rPr kumimoji="0" lang="en-US" alt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sz="2800" b="1" kern="1200" cap="none" spc="0" normalizeH="0" baseline="0" noProof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+mn-cs"/>
              </a:rPr>
              <a:t>水污染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3202" b="10497"/>
          <a:stretch>
            <a:fillRect/>
          </a:stretch>
        </p:blipFill>
        <p:spPr>
          <a:xfrm>
            <a:off x="1251585" y="332105"/>
            <a:ext cx="6216015" cy="4011295"/>
          </a:xfrm>
          <a:prstGeom prst="rect">
            <a:avLst/>
          </a:prstGeom>
        </p:spPr>
      </p:pic>
      <p:sp>
        <p:nvSpPr>
          <p:cNvPr id="39957" name="Rectangle 21"/>
          <p:cNvSpPr/>
          <p:nvPr/>
        </p:nvSpPr>
        <p:spPr>
          <a:xfrm>
            <a:off x="355283" y="4692333"/>
            <a:ext cx="4248150" cy="7921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怎样减少污染和危害呢</a:t>
            </a:r>
            <a:r>
              <a:rPr lang="en-US" altLang="zh-CN" sz="28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?</a:t>
            </a:r>
          </a:p>
        </p:txBody>
      </p:sp>
      <p:sp>
        <p:nvSpPr>
          <p:cNvPr id="16" name="Text Box 9"/>
          <p:cNvSpPr txBox="1"/>
          <p:nvPr/>
        </p:nvSpPr>
        <p:spPr>
          <a:xfrm>
            <a:off x="2397760" y="5536565"/>
            <a:ext cx="4349115" cy="583565"/>
          </a:xfrm>
          <a:prstGeom prst="rect">
            <a:avLst/>
          </a:prstGeom>
          <a:solidFill>
            <a:srgbClr val="E1FCF9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sz="32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合理使用农药、化肥！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16667"/>
          <a:stretch>
            <a:fillRect/>
          </a:stretch>
        </p:blipFill>
        <p:spPr>
          <a:xfrm>
            <a:off x="3105150" y="4343400"/>
            <a:ext cx="2933700" cy="3492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7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oup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0370" y="3089910"/>
          <a:ext cx="8303260" cy="329819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181100"/>
                <a:gridCol w="1381125"/>
                <a:gridCol w="1071880"/>
                <a:gridCol w="1073150"/>
                <a:gridCol w="1362710"/>
                <a:gridCol w="1069975"/>
                <a:gridCol w="1163320"/>
              </a:tblGrid>
              <a:tr h="44323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氮肥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磷肥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钾肥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953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碳酸氢铵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氯化铵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磷矿粉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过磷酸钙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硫酸钾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氯化钾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外观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</a:tr>
              <a:tr h="8883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气味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</a:tr>
              <a:tr h="572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溶解性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</a:tr>
            </a:tbl>
          </a:graphicData>
        </a:graphic>
      </p:graphicFrame>
      <p:sp>
        <p:nvSpPr>
          <p:cNvPr id="32832" name="Text Box 5"/>
          <p:cNvSpPr txBox="1"/>
          <p:nvPr/>
        </p:nvSpPr>
        <p:spPr>
          <a:xfrm>
            <a:off x="2028825" y="1071880"/>
            <a:ext cx="5612130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latin typeface="仿宋" panose="02010609060101010101" charset="-122"/>
                <a:ea typeface="仿宋" panose="02010609060101010101" charset="-122"/>
              </a:rPr>
              <a:t>初步区分氮肥、磷肥和钾肥的方法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51790" y="1593850"/>
            <a:ext cx="844042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ea typeface="楷体" panose="02010609060101010101" charset="-122"/>
                <a:cs typeface="Times New Roman" panose="02020603050405020304" pitchFamily="18" charset="0"/>
              </a:rPr>
              <a:t>1.比较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charset="-122"/>
                <a:cs typeface="Times New Roman" panose="02020603050405020304" pitchFamily="18" charset="0"/>
              </a:rPr>
              <a:t>氮肥</a:t>
            </a:r>
            <a:r>
              <a:rPr lang="zh-CN" altLang="en-US" sz="2800"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charset="-122"/>
                <a:cs typeface="Times New Roman" panose="02020603050405020304" pitchFamily="18" charset="0"/>
              </a:rPr>
              <a:t>碳酸氢铵、氯化铵</a:t>
            </a:r>
            <a:r>
              <a:rPr lang="zh-CN" altLang="en-US" sz="2800">
                <a:ea typeface="楷体" panose="02010609060101010101" charset="-122"/>
                <a:cs typeface="Times New Roman" panose="02020603050405020304" pitchFamily="18" charset="0"/>
              </a:rPr>
              <a:t>）、</a:t>
            </a:r>
            <a:r>
              <a:rPr lang="zh-CN" altLang="en-US" sz="2800" b="1">
                <a:solidFill>
                  <a:srgbClr val="0000FF"/>
                </a:solidFill>
                <a:ea typeface="楷体" panose="02010609060101010101" charset="-122"/>
                <a:cs typeface="Times New Roman" panose="02020603050405020304" pitchFamily="18" charset="0"/>
              </a:rPr>
              <a:t>磷肥</a:t>
            </a:r>
            <a:r>
              <a:rPr lang="zh-CN" altLang="en-US" sz="2800"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>
                <a:solidFill>
                  <a:srgbClr val="0000FF"/>
                </a:solidFill>
                <a:ea typeface="楷体" panose="02010609060101010101" charset="-122"/>
                <a:cs typeface="Times New Roman" panose="02020603050405020304" pitchFamily="18" charset="0"/>
              </a:rPr>
              <a:t>磷矿粉、过磷酸钙</a:t>
            </a:r>
            <a:r>
              <a:rPr lang="zh-CN" altLang="en-US" sz="2800">
                <a:ea typeface="楷体" panose="02010609060101010101" charset="-122"/>
                <a:cs typeface="Times New Roman" panose="02020603050405020304" pitchFamily="18" charset="0"/>
              </a:rPr>
              <a:t>）和</a:t>
            </a:r>
            <a:r>
              <a:rPr lang="zh-CN" altLang="en-US" sz="2800" b="1">
                <a:solidFill>
                  <a:srgbClr val="00B050"/>
                </a:solidFill>
                <a:ea typeface="楷体" panose="02010609060101010101" charset="-122"/>
                <a:cs typeface="Times New Roman" panose="02020603050405020304" pitchFamily="18" charset="0"/>
              </a:rPr>
              <a:t>钾肥</a:t>
            </a:r>
            <a:r>
              <a:rPr lang="zh-CN" altLang="en-US" sz="2800"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>
                <a:solidFill>
                  <a:srgbClr val="00B050"/>
                </a:solidFill>
                <a:ea typeface="楷体" panose="02010609060101010101" charset="-122"/>
                <a:cs typeface="Times New Roman" panose="02020603050405020304" pitchFamily="18" charset="0"/>
              </a:rPr>
              <a:t>硫酸钾、氯化钾</a:t>
            </a:r>
            <a:r>
              <a:rPr lang="zh-CN" altLang="en-US" sz="2800">
                <a:ea typeface="楷体" panose="02010609060101010101" charset="-122"/>
                <a:cs typeface="Times New Roman" panose="02020603050405020304" pitchFamily="18" charset="0"/>
              </a:rPr>
              <a:t>）的外观、气味和在水中的溶解性，归纳它们的性质。</a:t>
            </a:r>
          </a:p>
        </p:txBody>
      </p:sp>
      <p:sp>
        <p:nvSpPr>
          <p:cNvPr id="9231" name="矩形 2"/>
          <p:cNvSpPr/>
          <p:nvPr/>
        </p:nvSpPr>
        <p:spPr>
          <a:xfrm>
            <a:off x="212725" y="190500"/>
            <a:ext cx="4937760" cy="768350"/>
          </a:xfrm>
          <a:prstGeom prst="rect">
            <a:avLst/>
          </a:prstGeom>
          <a:solidFill>
            <a:srgbClr val="007F00"/>
          </a:solidFill>
          <a:ln w="9525">
            <a:noFill/>
          </a:ln>
        </p:spPr>
        <p:txBody>
          <a:bodyPr wrap="none" anchor="t" anchorCtr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3</a:t>
            </a:r>
            <a:r>
              <a:rPr lang="zh-CN" altLang="en-US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、化肥的简易鉴别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96265" y="2925445"/>
            <a:ext cx="2188210" cy="1788160"/>
            <a:chOff x="939" y="4607"/>
            <a:chExt cx="3446" cy="2816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3"/>
            <a:srcRect t="18306"/>
            <a:stretch>
              <a:fillRect/>
            </a:stretch>
          </p:blipFill>
          <p:spPr>
            <a:xfrm>
              <a:off x="939" y="4607"/>
              <a:ext cx="3447" cy="28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Text Box 9"/>
            <p:cNvSpPr txBox="1"/>
            <p:nvPr/>
          </p:nvSpPr>
          <p:spPr>
            <a:xfrm>
              <a:off x="939" y="6504"/>
              <a:ext cx="2968" cy="919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32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碳酸氢铵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28340" y="2925445"/>
            <a:ext cx="2385060" cy="1788160"/>
            <a:chOff x="5084" y="4607"/>
            <a:chExt cx="3756" cy="2816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4"/>
            <a:srcRect r="7914"/>
            <a:stretch>
              <a:fillRect/>
            </a:stretch>
          </p:blipFill>
          <p:spPr>
            <a:xfrm>
              <a:off x="5084" y="4607"/>
              <a:ext cx="3756" cy="2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Text Box 9"/>
            <p:cNvSpPr txBox="1"/>
            <p:nvPr/>
          </p:nvSpPr>
          <p:spPr>
            <a:xfrm>
              <a:off x="5084" y="6505"/>
              <a:ext cx="2229" cy="919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32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氯化铵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61380" y="2925445"/>
            <a:ext cx="2468880" cy="1822450"/>
            <a:chOff x="9388" y="4607"/>
            <a:chExt cx="3888" cy="2870"/>
          </a:xfrm>
        </p:grpSpPr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8" y="4607"/>
              <a:ext cx="3889" cy="287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Text Box 9"/>
            <p:cNvSpPr txBox="1"/>
            <p:nvPr/>
          </p:nvSpPr>
          <p:spPr>
            <a:xfrm>
              <a:off x="9388" y="6559"/>
              <a:ext cx="2228" cy="919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32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磷矿粉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6265" y="4919980"/>
            <a:ext cx="2188210" cy="1648460"/>
            <a:chOff x="939" y="7748"/>
            <a:chExt cx="3446" cy="2596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6"/>
            <a:srcRect b="24659"/>
            <a:stretch>
              <a:fillRect/>
            </a:stretch>
          </p:blipFill>
          <p:spPr>
            <a:xfrm>
              <a:off x="939" y="7748"/>
              <a:ext cx="3447" cy="259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Text Box 9"/>
            <p:cNvSpPr txBox="1"/>
            <p:nvPr/>
          </p:nvSpPr>
          <p:spPr>
            <a:xfrm>
              <a:off x="939" y="9426"/>
              <a:ext cx="2870" cy="919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32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过磷酸钙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28340" y="4927600"/>
            <a:ext cx="2385060" cy="1651000"/>
            <a:chOff x="5084" y="7760"/>
            <a:chExt cx="3756" cy="2600"/>
          </a:xfrm>
        </p:grpSpPr>
        <p:pic>
          <p:nvPicPr>
            <p:cNvPr id="120" name="图片 119"/>
            <p:cNvPicPr>
              <a:picLocks noChangeAspect="1"/>
            </p:cNvPicPr>
            <p:nvPr/>
          </p:nvPicPr>
          <p:blipFill>
            <a:blip r:embed="rId7"/>
            <a:srcRect l="14916" b="7231"/>
            <a:stretch>
              <a:fillRect/>
            </a:stretch>
          </p:blipFill>
          <p:spPr>
            <a:xfrm rot="5400000" flipV="1">
              <a:off x="5670" y="7174"/>
              <a:ext cx="2584" cy="37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" name="Text Box 9"/>
            <p:cNvSpPr txBox="1"/>
            <p:nvPr/>
          </p:nvSpPr>
          <p:spPr>
            <a:xfrm>
              <a:off x="5084" y="9442"/>
              <a:ext cx="2260" cy="919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32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硫酸钾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61380" y="4927600"/>
            <a:ext cx="2475230" cy="1651000"/>
            <a:chOff x="9388" y="7760"/>
            <a:chExt cx="3898" cy="2600"/>
          </a:xfrm>
        </p:grpSpPr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8"/>
            <a:srcRect b="25356"/>
            <a:stretch>
              <a:fillRect/>
            </a:stretch>
          </p:blipFill>
          <p:spPr>
            <a:xfrm>
              <a:off x="9388" y="7760"/>
              <a:ext cx="3898" cy="25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" name="Text Box 9"/>
            <p:cNvSpPr txBox="1"/>
            <p:nvPr/>
          </p:nvSpPr>
          <p:spPr>
            <a:xfrm>
              <a:off x="9388" y="9442"/>
              <a:ext cx="2260" cy="919"/>
            </a:xfrm>
            <a:prstGeom prst="rect">
              <a:avLst/>
            </a:prstGeom>
            <a:solidFill>
              <a:srgbClr val="609E2E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sz="3200" b="1">
                  <a:solidFill>
                    <a:schemeClr val="bg1"/>
                  </a:solidFill>
                  <a:ea typeface="华文中宋" panose="02010600040101010101" charset="-122"/>
                  <a:cs typeface="Times New Roman" panose="02020603050405020304" pitchFamily="18" charset="0"/>
                  <a:sym typeface="+mn-ea"/>
                </a:rPr>
                <a:t>氯化钾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oup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0370" y="3089910"/>
          <a:ext cx="8303260" cy="329819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181100"/>
                <a:gridCol w="1381125"/>
                <a:gridCol w="1071880"/>
                <a:gridCol w="1073150"/>
                <a:gridCol w="1362710"/>
                <a:gridCol w="1069975"/>
                <a:gridCol w="1163320"/>
              </a:tblGrid>
              <a:tr h="44323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氮肥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磷肥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钾肥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953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碳酸氢铵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氯化铵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磷矿粉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过磷酸钙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硫酸钾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氯化钾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外观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</a:tr>
              <a:tr h="8883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气味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C"/>
                    </a:solidFill>
                  </a:tcPr>
                </a:tc>
              </a:tr>
              <a:tr h="572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溶解性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23" marR="91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</a:tr>
            </a:tbl>
          </a:graphicData>
        </a:graphic>
      </p:graphicFrame>
      <p:sp>
        <p:nvSpPr>
          <p:cNvPr id="3" name="Text Box 50"/>
          <p:cNvSpPr txBox="1"/>
          <p:nvPr/>
        </p:nvSpPr>
        <p:spPr>
          <a:xfrm>
            <a:off x="2171065" y="4208780"/>
            <a:ext cx="1645920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</a:rPr>
              <a:t>白色晶体</a:t>
            </a:r>
          </a:p>
        </p:txBody>
      </p:sp>
      <p:sp>
        <p:nvSpPr>
          <p:cNvPr id="6" name="Text Box 53"/>
          <p:cNvSpPr txBox="1"/>
          <p:nvPr/>
        </p:nvSpPr>
        <p:spPr>
          <a:xfrm>
            <a:off x="6789420" y="4208780"/>
            <a:ext cx="1666875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</a:rPr>
              <a:t>白色晶体</a:t>
            </a:r>
          </a:p>
        </p:txBody>
      </p:sp>
      <p:sp>
        <p:nvSpPr>
          <p:cNvPr id="8" name="Text Box 55"/>
          <p:cNvSpPr txBox="1"/>
          <p:nvPr/>
        </p:nvSpPr>
        <p:spPr>
          <a:xfrm>
            <a:off x="4253865" y="4208780"/>
            <a:ext cx="2002155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灰白色粉末</a:t>
            </a:r>
          </a:p>
        </p:txBody>
      </p:sp>
      <p:sp>
        <p:nvSpPr>
          <p:cNvPr id="14" name="Text Box 61"/>
          <p:cNvSpPr txBox="1"/>
          <p:nvPr/>
        </p:nvSpPr>
        <p:spPr>
          <a:xfrm>
            <a:off x="2171065" y="5852160"/>
            <a:ext cx="1656080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</a:rPr>
              <a:t>易溶于水</a:t>
            </a:r>
          </a:p>
        </p:txBody>
      </p:sp>
      <p:sp>
        <p:nvSpPr>
          <p:cNvPr id="20" name="Text Box 67"/>
          <p:cNvSpPr txBox="1"/>
          <p:nvPr/>
        </p:nvSpPr>
        <p:spPr>
          <a:xfrm>
            <a:off x="1589405" y="4899025"/>
            <a:ext cx="141287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刺激性气味</a:t>
            </a:r>
          </a:p>
        </p:txBody>
      </p:sp>
      <p:sp>
        <p:nvSpPr>
          <p:cNvPr id="24" name="Text Box 67"/>
          <p:cNvSpPr txBox="1"/>
          <p:nvPr/>
        </p:nvSpPr>
        <p:spPr>
          <a:xfrm>
            <a:off x="3133090" y="5152390"/>
            <a:ext cx="5441950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sym typeface="+mn-ea"/>
              </a:rPr>
              <a:t>—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</a:rPr>
              <a:t>—————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</a:rPr>
              <a:t>无味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</a:rPr>
              <a:t>————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sym typeface="+mn-ea"/>
              </a:rPr>
              <a:t>—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</a:rPr>
              <a:t>—</a:t>
            </a:r>
          </a:p>
        </p:txBody>
      </p:sp>
      <p:sp>
        <p:nvSpPr>
          <p:cNvPr id="32832" name="Text Box 5"/>
          <p:cNvSpPr txBox="1"/>
          <p:nvPr/>
        </p:nvSpPr>
        <p:spPr>
          <a:xfrm>
            <a:off x="2028825" y="1071880"/>
            <a:ext cx="5612130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latin typeface="仿宋" panose="02010609060101010101" charset="-122"/>
                <a:ea typeface="仿宋" panose="02010609060101010101" charset="-122"/>
              </a:rPr>
              <a:t>初步区分氮肥、磷肥和钾肥的方法</a:t>
            </a:r>
          </a:p>
        </p:txBody>
      </p:sp>
      <p:sp>
        <p:nvSpPr>
          <p:cNvPr id="9" name="Text Box 61"/>
          <p:cNvSpPr txBox="1"/>
          <p:nvPr/>
        </p:nvSpPr>
        <p:spPr>
          <a:xfrm>
            <a:off x="4092575" y="5852160"/>
            <a:ext cx="10820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难溶</a:t>
            </a:r>
          </a:p>
        </p:txBody>
      </p:sp>
      <p:sp>
        <p:nvSpPr>
          <p:cNvPr id="11" name="Text Box 61"/>
          <p:cNvSpPr txBox="1"/>
          <p:nvPr/>
        </p:nvSpPr>
        <p:spPr>
          <a:xfrm>
            <a:off x="5187315" y="5852160"/>
            <a:ext cx="13335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部分溶</a:t>
            </a:r>
          </a:p>
        </p:txBody>
      </p:sp>
      <p:sp>
        <p:nvSpPr>
          <p:cNvPr id="12" name="Text Box 61"/>
          <p:cNvSpPr txBox="1"/>
          <p:nvPr/>
        </p:nvSpPr>
        <p:spPr>
          <a:xfrm>
            <a:off x="6694170" y="5852160"/>
            <a:ext cx="1656080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</a:rPr>
              <a:t>易溶于水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51790" y="1593850"/>
            <a:ext cx="844042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1.比较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charset="-122"/>
                <a:cs typeface="Times New Roman" panose="02020603050405020304" pitchFamily="18" charset="0"/>
              </a:rPr>
              <a:t>氮肥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charset="-122"/>
                <a:cs typeface="Times New Roman" panose="02020603050405020304" pitchFamily="18" charset="0"/>
              </a:rPr>
              <a:t>碳酸氢铵、氯化铵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）、</a:t>
            </a:r>
            <a:r>
              <a:rPr lang="zh-CN" altLang="en-US" sz="2800" b="1">
                <a:solidFill>
                  <a:srgbClr val="0000FF"/>
                </a:solidFill>
                <a:ea typeface="楷体" panose="02010609060101010101" charset="-122"/>
                <a:cs typeface="Times New Roman" panose="02020603050405020304" pitchFamily="18" charset="0"/>
              </a:rPr>
              <a:t>磷肥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>
                <a:solidFill>
                  <a:srgbClr val="0000FF"/>
                </a:solidFill>
                <a:ea typeface="楷体" panose="02010609060101010101" charset="-122"/>
                <a:cs typeface="Times New Roman" panose="02020603050405020304" pitchFamily="18" charset="0"/>
              </a:rPr>
              <a:t>磷矿粉、过磷酸钙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）和</a:t>
            </a:r>
            <a:r>
              <a:rPr lang="zh-CN" altLang="en-US" sz="2800" b="1">
                <a:solidFill>
                  <a:srgbClr val="00B050"/>
                </a:solidFill>
                <a:ea typeface="楷体" panose="02010609060101010101" charset="-122"/>
                <a:cs typeface="Times New Roman" panose="02020603050405020304" pitchFamily="18" charset="0"/>
              </a:rPr>
              <a:t>钾肥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>
                <a:solidFill>
                  <a:srgbClr val="00B050"/>
                </a:solidFill>
                <a:ea typeface="楷体" panose="02010609060101010101" charset="-122"/>
                <a:cs typeface="Times New Roman" panose="02020603050405020304" pitchFamily="18" charset="0"/>
              </a:rPr>
              <a:t>硫酸钾、氯化钾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）的外观、气味和在水中的溶解性，归纳它们的性质。</a:t>
            </a:r>
          </a:p>
        </p:txBody>
      </p:sp>
      <p:sp>
        <p:nvSpPr>
          <p:cNvPr id="9231" name="矩形 2"/>
          <p:cNvSpPr/>
          <p:nvPr/>
        </p:nvSpPr>
        <p:spPr>
          <a:xfrm>
            <a:off x="212725" y="190500"/>
            <a:ext cx="4937760" cy="768350"/>
          </a:xfrm>
          <a:prstGeom prst="rect">
            <a:avLst/>
          </a:prstGeom>
          <a:solidFill>
            <a:srgbClr val="007F00"/>
          </a:solidFill>
          <a:ln w="9525">
            <a:noFill/>
          </a:ln>
        </p:spPr>
        <p:txBody>
          <a:bodyPr wrap="none" anchor="t" anchorCtr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3</a:t>
            </a:r>
            <a:r>
              <a:rPr lang="zh-CN" altLang="en-US" sz="4400" b="1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、化肥的简易鉴别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4" grpId="0" animBg="1"/>
      <p:bldP spid="20" grpId="0"/>
      <p:bldP spid="24" grpId="0" animBg="1"/>
      <p:bldP spid="9" grpId="0"/>
      <p:bldP spid="11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4020" y="1439545"/>
          <a:ext cx="8282305" cy="204089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134110"/>
                <a:gridCol w="1576070"/>
                <a:gridCol w="1669415"/>
                <a:gridCol w="1904365"/>
                <a:gridCol w="1998345"/>
              </a:tblGrid>
              <a:tr h="39751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氮肥</a:t>
                      </a:r>
                      <a:endParaRPr kumimoji="0" 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钾肥</a:t>
                      </a:r>
                      <a:endParaRPr kumimoji="0" 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</a:tr>
              <a:tr h="3721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硫酸</a:t>
                      </a:r>
                      <a:r>
                        <a:rPr kumimoji="0" 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铵</a:t>
                      </a:r>
                      <a:endParaRPr kumimoji="0" 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氯化铵</a:t>
                      </a:r>
                      <a:endParaRPr kumimoji="0" 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硫酸钾</a:t>
                      </a:r>
                      <a:endParaRPr kumimoji="0" 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B2C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u="none" strike="noStrike" cap="none" normalizeH="0" baseline="0">
                          <a:ln>
                            <a:noFill/>
                          </a:ln>
                          <a:effectLst/>
                          <a:ea typeface="宋体" panose="02010600030101010101" pitchFamily="2" charset="-122"/>
                        </a:rPr>
                        <a:t>氯化钾</a:t>
                      </a:r>
                      <a:endParaRPr kumimoji="0" 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B2CBDD"/>
                    </a:solidFill>
                  </a:tcPr>
                </a:tc>
              </a:tr>
              <a:tr h="1126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加熟石灰研磨</a:t>
                      </a:r>
                    </a:p>
                  </a:txBody>
                  <a:tcPr marL="91444" marR="91444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solidFill>
                      <a:srgbClr val="E0F0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1444" marR="9144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T w="12700">
                      <a:solidFill>
                        <a:schemeClr val="tx1"/>
                      </a:solidFill>
                      <a:prstDash val="solid"/>
                    </a:lnT>
                    <a:solidFill>
                      <a:srgbClr val="E0F0FC"/>
                    </a:solidFill>
                  </a:tcPr>
                </a:tc>
              </a:tr>
            </a:tbl>
          </a:graphicData>
        </a:graphic>
      </p:graphicFrame>
      <p:sp>
        <p:nvSpPr>
          <p:cNvPr id="5" name="Text Box 50"/>
          <p:cNvSpPr txBox="1"/>
          <p:nvPr/>
        </p:nvSpPr>
        <p:spPr>
          <a:xfrm>
            <a:off x="1666875" y="2435225"/>
            <a:ext cx="2917825" cy="953135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产生有刺激性气味的气体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14020" y="364490"/>
            <a:ext cx="844042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2.取下列化肥各少量，分别加入少量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charset="-122"/>
                <a:cs typeface="Times New Roman" panose="02020603050405020304" pitchFamily="18" charset="0"/>
              </a:rPr>
              <a:t>熟石灰粉末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，混合、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charset="-122"/>
                <a:cs typeface="Times New Roman" panose="02020603050405020304" pitchFamily="18" charset="0"/>
              </a:rPr>
              <a:t>研磨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，能否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charset="-122"/>
                <a:cs typeface="Times New Roman" panose="02020603050405020304" pitchFamily="18" charset="0"/>
              </a:rPr>
              <a:t>嗅到气味</a:t>
            </a:r>
            <a:r>
              <a:rPr lang="zh-CN" altLang="en-US" sz="2800" b="1">
                <a:ea typeface="楷体" panose="02010609060101010101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 Box 50"/>
          <p:cNvSpPr txBox="1"/>
          <p:nvPr/>
        </p:nvSpPr>
        <p:spPr>
          <a:xfrm>
            <a:off x="5744845" y="2650490"/>
            <a:ext cx="2108835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</a:rPr>
              <a:t>无明显现象</a:t>
            </a:r>
          </a:p>
        </p:txBody>
      </p:sp>
      <p:sp>
        <p:nvSpPr>
          <p:cNvPr id="48196" name="Text Box 68"/>
          <p:cNvSpPr txBox="1"/>
          <p:nvPr/>
        </p:nvSpPr>
        <p:spPr>
          <a:xfrm>
            <a:off x="469900" y="3602355"/>
            <a:ext cx="72853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(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NH</a:t>
            </a:r>
            <a:r>
              <a:rPr lang="en-US" altLang="zh-CN" sz="28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4 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SO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</a:rPr>
              <a:t>4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+Ca(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OH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</a:rPr>
              <a:t>2 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= 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CaSO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+2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NH</a:t>
            </a:r>
            <a:r>
              <a:rPr lang="en-US" altLang="zh-CN" sz="2800" b="1" baseline="-2500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3 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↑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+2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H</a:t>
            </a:r>
            <a:r>
              <a:rPr lang="en-US" altLang="zh-CN" sz="2800" b="1" baseline="-2500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O</a:t>
            </a:r>
          </a:p>
        </p:txBody>
      </p:sp>
      <p:sp>
        <p:nvSpPr>
          <p:cNvPr id="48197" name="Text Box 69"/>
          <p:cNvSpPr txBox="1"/>
          <p:nvPr/>
        </p:nvSpPr>
        <p:spPr>
          <a:xfrm>
            <a:off x="469900" y="4167505"/>
            <a:ext cx="67379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NH</a:t>
            </a:r>
            <a:r>
              <a:rPr lang="en-US" altLang="zh-CN" sz="28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Cl+ Ca(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OH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</a:rPr>
              <a:t>2 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= CaCl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+2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NH</a:t>
            </a:r>
            <a:r>
              <a:rPr lang="en-US" altLang="zh-CN" sz="28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↑</a:t>
            </a:r>
            <a:r>
              <a:rPr lang="en-US" altLang="zh-CN" sz="2800" b="1" baseline="-2500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tx1"/>
                </a:solidFill>
                <a:cs typeface="Times New Roman" panose="02020603050405020304" pitchFamily="18" charset="0"/>
              </a:rPr>
              <a:t>+2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H</a:t>
            </a:r>
            <a:r>
              <a:rPr lang="en-US" altLang="zh-CN" sz="28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O</a:t>
            </a:r>
            <a:endParaRPr lang="en-US" altLang="zh-CN" sz="2800" b="1" baseline="-2500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Rectangle 24"/>
          <p:cNvSpPr/>
          <p:nvPr/>
        </p:nvSpPr>
        <p:spPr>
          <a:xfrm>
            <a:off x="413385" y="4838700"/>
            <a:ext cx="8282940" cy="1339215"/>
          </a:xfrm>
          <a:prstGeom prst="rect">
            <a:avLst/>
          </a:prstGeom>
          <a:solidFill>
            <a:srgbClr val="F8CF9F"/>
          </a:solidFill>
          <a:ln w="9525">
            <a:noFill/>
          </a:ln>
        </p:spPr>
        <p:txBody>
          <a:bodyPr anchor="ctr" anchorCtr="0"/>
          <a:lstStyle/>
          <a:p>
            <a:pPr eaLnBrk="1" hangingPunct="1"/>
            <a:r>
              <a:rPr lang="zh-CN" sz="36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铵态氮肥不能和碱性物质混用</a:t>
            </a:r>
            <a:r>
              <a:rPr lang="zh-CN" sz="36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，以免降低肥效。</a:t>
            </a:r>
            <a:endParaRPr lang="zh-CN" sz="3600" b="1">
              <a:solidFill>
                <a:schemeClr val="tx1"/>
              </a:solidFill>
              <a:ea typeface="华文中宋" panose="0201060004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Text Box 50"/>
          <p:cNvSpPr txBox="1"/>
          <p:nvPr/>
        </p:nvSpPr>
        <p:spPr>
          <a:xfrm>
            <a:off x="2242185" y="5574665"/>
            <a:ext cx="6211570" cy="52197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碱性：熟石灰</a:t>
            </a:r>
            <a:r>
              <a:rPr lang="en-US" altLang="zh-CN" sz="2800" b="1">
                <a:solidFill>
                  <a:srgbClr val="0000FF"/>
                </a:solidFill>
                <a:cs typeface="Times New Roman" panose="02020603050405020304" pitchFamily="18" charset="0"/>
              </a:rPr>
              <a:t>Ca(OH)</a:t>
            </a:r>
            <a:r>
              <a:rPr lang="en-US" altLang="zh-CN" sz="2800" b="1" baseline="-25000">
                <a:solidFill>
                  <a:srgbClr val="0000FF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、草木灰</a:t>
            </a:r>
            <a:r>
              <a:rPr lang="en-US" altLang="zh-CN" sz="2800" b="1">
                <a:solidFill>
                  <a:srgbClr val="0000FF"/>
                </a:solidFill>
                <a:cs typeface="Times New Roman" panose="02020603050405020304" pitchFamily="18" charset="0"/>
              </a:rPr>
              <a:t>K</a:t>
            </a:r>
            <a:r>
              <a:rPr lang="en-US" altLang="zh-CN" sz="2800" b="1" baseline="-25000">
                <a:solidFill>
                  <a:srgbClr val="0000FF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solidFill>
                  <a:srgbClr val="0000FF"/>
                </a:solidFill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48196" grpId="0"/>
      <p:bldP spid="48197" grpId="0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54355" y="2987675"/>
            <a:ext cx="1659255" cy="640080"/>
            <a:chOff x="1586" y="2866"/>
            <a:chExt cx="2613" cy="1008"/>
          </a:xfrm>
        </p:grpSpPr>
        <p:grpSp>
          <p:nvGrpSpPr>
            <p:cNvPr id="23557" name="组合 41"/>
            <p:cNvGrpSpPr/>
            <p:nvPr/>
          </p:nvGrpSpPr>
          <p:grpSpPr>
            <a:xfrm>
              <a:off x="1695" y="2884"/>
              <a:ext cx="2505" cy="990"/>
              <a:chOff x="1482124" y="3064031"/>
              <a:chExt cx="1590531" cy="627848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918648" y="3064031"/>
                <a:ext cx="1154007" cy="58282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rgbClr val="04AEDA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归纳</a:t>
                </a: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1980554" y="3625289"/>
                <a:ext cx="869871" cy="0"/>
              </a:xfrm>
              <a:prstGeom prst="line">
                <a:avLst/>
              </a:prstGeom>
              <a:ln w="28575">
                <a:solidFill>
                  <a:srgbClr val="04B3E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482124" y="3691879"/>
                <a:ext cx="1368301" cy="0"/>
              </a:xfrm>
              <a:prstGeom prst="line">
                <a:avLst/>
              </a:prstGeom>
              <a:ln w="28575">
                <a:solidFill>
                  <a:srgbClr val="04B3E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3" name="图片 32" descr="333438313030323b333437373333343bd7dcbde1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586" y="2866"/>
              <a:ext cx="894" cy="894"/>
            </a:xfrm>
            <a:prstGeom prst="rect">
              <a:avLst/>
            </a:prstGeom>
          </p:spPr>
        </p:pic>
      </p:grpSp>
      <p:sp>
        <p:nvSpPr>
          <p:cNvPr id="18433" name="Rectangle 2"/>
          <p:cNvSpPr/>
          <p:nvPr/>
        </p:nvSpPr>
        <p:spPr>
          <a:xfrm>
            <a:off x="1991995" y="2985135"/>
            <a:ext cx="339661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化肥的简易鉴别</a:t>
            </a:r>
          </a:p>
        </p:txBody>
      </p:sp>
      <p:sp>
        <p:nvSpPr>
          <p:cNvPr id="103427" name="Rectangle 3"/>
          <p:cNvSpPr/>
          <p:nvPr/>
        </p:nvSpPr>
        <p:spPr>
          <a:xfrm>
            <a:off x="623570" y="3759835"/>
            <a:ext cx="8051165" cy="2158365"/>
          </a:xfrm>
          <a:prstGeom prst="rect">
            <a:avLst/>
          </a:prstGeom>
          <a:solidFill>
            <a:srgbClr val="DCDFFC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一看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:</a:t>
            </a: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液态</a:t>
            </a:r>
            <a:r>
              <a:rPr lang="en-US" altLang="zh-CN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______;</a:t>
            </a: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灰白色粉末为</a:t>
            </a:r>
            <a:r>
              <a:rPr lang="en-US" altLang="zh-CN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              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二闻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:</a:t>
            </a:r>
            <a:r>
              <a:rPr lang="en-US" altLang="zh-CN" sz="2800" b="1"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__________</a:t>
            </a: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有较强的氨气味。                  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三溶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:</a:t>
            </a:r>
            <a:r>
              <a:rPr lang="en-US" altLang="zh-CN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大多数不溶于水或部分溶于水                     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四加碱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cs typeface="黑体" panose="02010600030101010101" pitchFamily="49" charset="-122"/>
              </a:rPr>
              <a:t>:</a:t>
            </a:r>
            <a:r>
              <a:rPr lang="en-US" altLang="zh-CN" sz="2800" b="1"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</a:t>
            </a: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加碱研磨会放出氨气。</a:t>
            </a:r>
          </a:p>
        </p:txBody>
      </p:sp>
      <p:sp>
        <p:nvSpPr>
          <p:cNvPr id="103428" name="Rectangle 4"/>
          <p:cNvSpPr/>
          <p:nvPr/>
        </p:nvSpPr>
        <p:spPr>
          <a:xfrm>
            <a:off x="2468880" y="3759835"/>
            <a:ext cx="8978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氨水</a:t>
            </a:r>
          </a:p>
        </p:txBody>
      </p:sp>
      <p:sp>
        <p:nvSpPr>
          <p:cNvPr id="103429" name="Rectangle 5"/>
          <p:cNvSpPr/>
          <p:nvPr/>
        </p:nvSpPr>
        <p:spPr>
          <a:xfrm>
            <a:off x="5611495" y="3759835"/>
            <a:ext cx="8978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磷肥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87195" y="4281805"/>
            <a:ext cx="16129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  <a:sym typeface="+mn-ea"/>
              </a:rPr>
              <a:t>碳酸氢铵</a:t>
            </a:r>
            <a:endParaRPr lang="zh-CN" altLang="en-US"/>
          </a:p>
        </p:txBody>
      </p:sp>
      <p:sp>
        <p:nvSpPr>
          <p:cNvPr id="3" name="Rectangle 5"/>
          <p:cNvSpPr/>
          <p:nvPr/>
        </p:nvSpPr>
        <p:spPr>
          <a:xfrm>
            <a:off x="1687195" y="4803775"/>
            <a:ext cx="8978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磷肥</a:t>
            </a:r>
          </a:p>
        </p:txBody>
      </p:sp>
      <p:sp>
        <p:nvSpPr>
          <p:cNvPr id="4" name="Rectangle 5"/>
          <p:cNvSpPr/>
          <p:nvPr/>
        </p:nvSpPr>
        <p:spPr>
          <a:xfrm>
            <a:off x="1991995" y="5325745"/>
            <a:ext cx="16129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0030101010101" pitchFamily="49" charset="-122"/>
              </a:rPr>
              <a:t>铵态氮肥</a:t>
            </a:r>
          </a:p>
        </p:txBody>
      </p:sp>
      <p:sp>
        <p:nvSpPr>
          <p:cNvPr id="17426" name="Rectangle 24"/>
          <p:cNvSpPr/>
          <p:nvPr/>
        </p:nvSpPr>
        <p:spPr>
          <a:xfrm>
            <a:off x="579120" y="1086485"/>
            <a:ext cx="7986395" cy="1629410"/>
          </a:xfrm>
          <a:prstGeom prst="rect">
            <a:avLst/>
          </a:prstGeom>
          <a:solidFill>
            <a:srgbClr val="E0F0FC"/>
          </a:solidFill>
          <a:ln w="9525">
            <a:noFill/>
          </a:ln>
        </p:spPr>
        <p:txBody>
          <a:bodyPr anchor="ctr" anchorCtr="0"/>
          <a:lstStyle/>
          <a:p>
            <a:pPr eaLnBrk="1" hangingPunct="1"/>
            <a:r>
              <a:rPr lang="en-US" altLang="zh-CN" sz="28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       取少量样品于试管中，加入适量</a:t>
            </a:r>
            <a:r>
              <a:rPr lang="en-US" altLang="zh-CN" sz="28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碱溶液</a:t>
            </a:r>
            <a:r>
              <a:rPr lang="zh-CN" altLang="en-US" sz="28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</a:rPr>
              <a:t>，若</a:t>
            </a:r>
            <a:r>
              <a:rPr lang="zh-CN" altLang="en-US" sz="28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lang="zh-CN" altLang="en-US" sz="28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刺激性气味</a:t>
            </a:r>
            <a:r>
              <a:rPr lang="zh-CN" altLang="en-US" sz="28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的气体生成，且该气体能</a:t>
            </a:r>
            <a:r>
              <a:rPr lang="zh-CN" altLang="en-US" sz="2800" b="1">
                <a:solidFill>
                  <a:srgbClr val="FF0000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使湿润的红色石蕊试纸</a:t>
            </a:r>
            <a:r>
              <a:rPr lang="zh-CN" altLang="en-US" sz="28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变蓝</a:t>
            </a:r>
            <a:r>
              <a:rPr lang="zh-CN" altLang="en-US" sz="28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，则</a:t>
            </a:r>
            <a:r>
              <a:rPr lang="zh-CN" altLang="en-US" sz="28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含有</a:t>
            </a:r>
            <a:r>
              <a:rPr lang="en-US" altLang="zh-CN" sz="2800" b="1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NH</a:t>
            </a:r>
            <a:r>
              <a:rPr lang="en-US" altLang="zh-CN" sz="2800" b="1" baseline="-25000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2800" b="1" baseline="30000">
                <a:solidFill>
                  <a:srgbClr val="0000FF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zh-CN" altLang="en-US" sz="2800" b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9120" y="441325"/>
            <a:ext cx="593026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3600" b="1">
                <a:cs typeface="Times New Roman" panose="02020603050405020304" pitchFamily="18" charset="0"/>
                <a:sym typeface="+mn-ea"/>
              </a:rPr>
              <a:t>附：NH</a:t>
            </a:r>
            <a:r>
              <a:rPr lang="zh-CN" altLang="en-US" sz="3600" b="1" baseline="-25000"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600" b="1" baseline="30000">
                <a:cs typeface="Times New Roman" panose="02020603050405020304" pitchFamily="18" charset="0"/>
                <a:sym typeface="+mn-ea"/>
              </a:rPr>
              <a:t>+</a:t>
            </a:r>
            <a:r>
              <a:rPr lang="zh-CN" altLang="en-US" sz="3600" b="1">
                <a:cs typeface="Times New Roman" panose="02020603050405020304" pitchFamily="18" charset="0"/>
                <a:sym typeface="+mn-ea"/>
              </a:rPr>
              <a:t>（或铵盐）的检验:</a:t>
            </a:r>
          </a:p>
        </p:txBody>
      </p:sp>
      <p:sp>
        <p:nvSpPr>
          <p:cNvPr id="11" name="Text Box 50"/>
          <p:cNvSpPr txBox="1"/>
          <p:nvPr/>
        </p:nvSpPr>
        <p:spPr>
          <a:xfrm>
            <a:off x="623570" y="6047740"/>
            <a:ext cx="8051800" cy="521970"/>
          </a:xfrm>
          <a:prstGeom prst="rect">
            <a:avLst/>
          </a:prstGeom>
          <a:solidFill>
            <a:srgbClr val="E1FCF9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800" b="1">
                <a:solidFill>
                  <a:schemeClr val="tx1"/>
                </a:solidFill>
                <a:cs typeface="Times New Roman" panose="02020603050405020304" pitchFamily="18" charset="0"/>
              </a:rPr>
              <a:t>尿素</a:t>
            </a:r>
            <a:r>
              <a:rPr lang="zh-CN" altLang="zh-CN" sz="2800" b="1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CO(NH</a:t>
            </a:r>
            <a:r>
              <a:rPr lang="zh-CN" altLang="zh-CN" sz="2800" b="1" baseline="-2500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2</a:t>
            </a:r>
            <a:r>
              <a:rPr lang="zh-CN" altLang="zh-CN" sz="2800" b="1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)</a:t>
            </a:r>
            <a:r>
              <a:rPr lang="zh-CN" altLang="zh-CN" sz="2800" b="1" baseline="-2500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不是</a:t>
            </a:r>
            <a:r>
              <a:rPr lang="zh-CN" altLang="en-US" sz="2800" b="1">
                <a:solidFill>
                  <a:schemeClr val="tx1"/>
                </a:solidFill>
                <a:cs typeface="Times New Roman" panose="02020603050405020304" pitchFamily="18" charset="0"/>
              </a:rPr>
              <a:t>铵态氮肥！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103427" grpId="0" animBg="1"/>
      <p:bldP spid="103428" grpId="0"/>
      <p:bldP spid="103429" grpId="0"/>
      <p:bldP spid="2" grpId="0"/>
      <p:bldP spid="3" grpId="0"/>
      <p:bldP spid="4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85" y="923290"/>
            <a:ext cx="8648065" cy="475805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85445" y="2070100"/>
            <a:ext cx="2705100" cy="1218565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Box 9"/>
          <p:cNvSpPr txBox="1"/>
          <p:nvPr/>
        </p:nvSpPr>
        <p:spPr>
          <a:xfrm>
            <a:off x="399415" y="1103630"/>
            <a:ext cx="8406130" cy="50031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化学肥料的种类：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   ________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 b="1">
                <a:ea typeface="宋体" panose="02010600030101010101" pitchFamily="2" charset="-122"/>
                <a:sym typeface="+mn-ea"/>
              </a:rPr>
              <a:t>________</a:t>
            </a:r>
            <a:r>
              <a:rPr lang="zh-CN" altLang="en-US" sz="2800" b="1"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2800" b="1">
                <a:ea typeface="宋体" panose="02010600030101010101" pitchFamily="2" charset="-122"/>
                <a:sym typeface="+mn-ea"/>
              </a:rPr>
              <a:t>________</a:t>
            </a:r>
            <a:r>
              <a:rPr lang="zh-CN" altLang="en-US" sz="2800" b="1"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2800" b="1">
                <a:ea typeface="宋体" panose="02010600030101010101" pitchFamily="2" charset="-122"/>
                <a:sym typeface="+mn-ea"/>
              </a:rPr>
              <a:t>__________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2800" b="1">
                <a:ea typeface="宋体" panose="02010600030101010101" pitchFamily="2" charset="-122"/>
                <a:sym typeface="+mn-ea"/>
              </a:rPr>
              <a:t>化肥农药要</a:t>
            </a:r>
            <a:r>
              <a:rPr lang="en-US" altLang="zh-CN" sz="2800" b="1">
                <a:ea typeface="宋体" panose="02010600030101010101" pitchFamily="2" charset="-122"/>
                <a:sym typeface="+mn-ea"/>
              </a:rPr>
              <a:t>________</a:t>
            </a:r>
            <a:r>
              <a:rPr lang="zh-CN" altLang="en-US" sz="2800" b="1">
                <a:ea typeface="宋体" panose="02010600030101010101" pitchFamily="2" charset="-122"/>
                <a:sym typeface="+mn-ea"/>
              </a:rPr>
              <a:t>施用，不合理施用会导致环境污染。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化肥的简易鉴别：</a:t>
            </a:r>
          </a:p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①看外观是白色晶体的为____肥和____肥，灰白色粉末的为____肥。</a:t>
            </a:r>
          </a:p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②加水全部溶解于水的是____肥和____肥，大多不溶于水或部分溶于水的是____肥。</a:t>
            </a:r>
          </a:p>
          <a:p>
            <a:pPr eaLnBrk="1" hangingPunct="1">
              <a:lnSpc>
                <a:spcPct val="10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③加熟石灰进行研磨，放出具有刺激性气味氨气的为________肥，该类化肥不能与</a:t>
            </a:r>
            <a:r>
              <a:rPr lang="en-US" altLang="zh-CN" sz="2800" b="1">
                <a:ea typeface="宋体" panose="02010600030101010101" pitchFamily="2" charset="-122"/>
                <a:sym typeface="+mn-ea"/>
              </a:rPr>
              <a:t>__________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混用。</a:t>
            </a:r>
          </a:p>
        </p:txBody>
      </p:sp>
      <p:sp>
        <p:nvSpPr>
          <p:cNvPr id="2" name="矩形 1"/>
          <p:cNvSpPr/>
          <p:nvPr/>
        </p:nvSpPr>
        <p:spPr>
          <a:xfrm>
            <a:off x="1107440" y="1483043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氮肥</a:t>
            </a:r>
          </a:p>
        </p:txBody>
      </p:sp>
      <p:sp>
        <p:nvSpPr>
          <p:cNvPr id="12" name="矩形 11"/>
          <p:cNvSpPr/>
          <p:nvPr/>
        </p:nvSpPr>
        <p:spPr>
          <a:xfrm>
            <a:off x="4593273" y="1544638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钾肥</a:t>
            </a:r>
          </a:p>
        </p:txBody>
      </p:sp>
      <p:sp>
        <p:nvSpPr>
          <p:cNvPr id="13" name="矩形 12"/>
          <p:cNvSpPr/>
          <p:nvPr/>
        </p:nvSpPr>
        <p:spPr>
          <a:xfrm>
            <a:off x="6253480" y="1544955"/>
            <a:ext cx="21983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复合肥料</a:t>
            </a:r>
          </a:p>
        </p:txBody>
      </p:sp>
      <p:sp>
        <p:nvSpPr>
          <p:cNvPr id="16385" name="矩形 2"/>
          <p:cNvSpPr/>
          <p:nvPr/>
        </p:nvSpPr>
        <p:spPr>
          <a:xfrm>
            <a:off x="212725" y="141288"/>
            <a:ext cx="2593975" cy="768350"/>
          </a:xfrm>
          <a:prstGeom prst="rect">
            <a:avLst/>
          </a:prstGeom>
          <a:solidFill>
            <a:srgbClr val="007F00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课堂小结</a:t>
            </a:r>
          </a:p>
        </p:txBody>
      </p:sp>
      <p:sp>
        <p:nvSpPr>
          <p:cNvPr id="3" name="矩形 2"/>
          <p:cNvSpPr/>
          <p:nvPr/>
        </p:nvSpPr>
        <p:spPr>
          <a:xfrm>
            <a:off x="2933383" y="1544638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磷肥</a:t>
            </a:r>
          </a:p>
        </p:txBody>
      </p:sp>
      <p:sp>
        <p:nvSpPr>
          <p:cNvPr id="4" name="矩形 3"/>
          <p:cNvSpPr/>
          <p:nvPr/>
        </p:nvSpPr>
        <p:spPr>
          <a:xfrm>
            <a:off x="4437380" y="3324860"/>
            <a:ext cx="7677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氮</a:t>
            </a:r>
          </a:p>
        </p:txBody>
      </p:sp>
      <p:sp>
        <p:nvSpPr>
          <p:cNvPr id="5" name="矩形 4"/>
          <p:cNvSpPr/>
          <p:nvPr/>
        </p:nvSpPr>
        <p:spPr>
          <a:xfrm>
            <a:off x="5860733" y="3324543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钾</a:t>
            </a:r>
          </a:p>
        </p:txBody>
      </p:sp>
      <p:sp>
        <p:nvSpPr>
          <p:cNvPr id="6" name="矩形 5"/>
          <p:cNvSpPr/>
          <p:nvPr/>
        </p:nvSpPr>
        <p:spPr>
          <a:xfrm>
            <a:off x="1528763" y="3812223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磷</a:t>
            </a:r>
          </a:p>
        </p:txBody>
      </p:sp>
      <p:sp>
        <p:nvSpPr>
          <p:cNvPr id="7" name="矩形 6"/>
          <p:cNvSpPr/>
          <p:nvPr/>
        </p:nvSpPr>
        <p:spPr>
          <a:xfrm>
            <a:off x="4437380" y="4183380"/>
            <a:ext cx="7677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氮</a:t>
            </a:r>
          </a:p>
        </p:txBody>
      </p:sp>
      <p:sp>
        <p:nvSpPr>
          <p:cNvPr id="8" name="矩形 7"/>
          <p:cNvSpPr/>
          <p:nvPr/>
        </p:nvSpPr>
        <p:spPr>
          <a:xfrm>
            <a:off x="5860733" y="4183063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钾</a:t>
            </a:r>
          </a:p>
        </p:txBody>
      </p:sp>
      <p:sp>
        <p:nvSpPr>
          <p:cNvPr id="9" name="矩形 8"/>
          <p:cNvSpPr/>
          <p:nvPr/>
        </p:nvSpPr>
        <p:spPr>
          <a:xfrm>
            <a:off x="2850198" y="2066608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合理</a:t>
            </a:r>
          </a:p>
        </p:txBody>
      </p:sp>
      <p:sp>
        <p:nvSpPr>
          <p:cNvPr id="10" name="矩形 9"/>
          <p:cNvSpPr/>
          <p:nvPr/>
        </p:nvSpPr>
        <p:spPr>
          <a:xfrm>
            <a:off x="4017963" y="4644073"/>
            <a:ext cx="1168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磷</a:t>
            </a:r>
          </a:p>
        </p:txBody>
      </p:sp>
      <p:sp>
        <p:nvSpPr>
          <p:cNvPr id="14" name="矩形 13"/>
          <p:cNvSpPr/>
          <p:nvPr/>
        </p:nvSpPr>
        <p:spPr>
          <a:xfrm>
            <a:off x="508000" y="5453380"/>
            <a:ext cx="14897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铵态氮</a:t>
            </a:r>
          </a:p>
        </p:txBody>
      </p:sp>
      <p:sp>
        <p:nvSpPr>
          <p:cNvPr id="15" name="矩形 14"/>
          <p:cNvSpPr/>
          <p:nvPr/>
        </p:nvSpPr>
        <p:spPr>
          <a:xfrm>
            <a:off x="5108575" y="5523230"/>
            <a:ext cx="21513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碱性物质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9c6e081a-aedf-4a34-95b2-6ee1ec5f01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e85c098-7c9e-437a-baf5-e58ec978b05a}"/>
  <p:tag name="TABLE_ENDDRAG_ORIGIN_RECT" val="653*259"/>
  <p:tag name="TABLE_ENDDRAG_RECT" val="38*243*653*25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e85c098-7c9e-437a-baf5-e58ec978b05a}"/>
  <p:tag name="TABLE_ENDDRAG_ORIGIN_RECT" val="653*259"/>
  <p:tag name="TABLE_ENDDRAG_RECT" val="38*243*653*2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209a176-908d-474c-bc12-64a0065c7850}"/>
  <p:tag name="TABLE_ENDDRAG_ORIGIN_RECT" val="652*169"/>
  <p:tag name="TABLE_ENDDRAG_RECT" val="32*123*652*169"/>
</p:tagLst>
</file>

<file path=ppt/theme/theme1.xml><?xml version="1.0" encoding="utf-8"?>
<a:theme xmlns:a="http://schemas.openxmlformats.org/drawingml/2006/main" name="数学模板">
  <a:themeElements>
    <a:clrScheme name="相交线第1课时（北京2中分校何鸾）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相交线第1课时（北京2中分校何鸾）">
      <a:majorFont>
        <a:latin typeface="Calibri"/>
        <a:ea typeface="宋体"/>
        <a:cs typeface="Arial"/>
      </a:majorFont>
      <a:minorFont>
        <a:latin typeface="Calibri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相交线第1课时（北京2中分校何鸾）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1280</Words>
  <Application>Microsoft Office PowerPoint</Application>
  <PresentationFormat>全屏显示(4:3)</PresentationFormat>
  <Paragraphs>165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华文中宋</vt:lpstr>
      <vt:lpstr>微软雅黑</vt:lpstr>
      <vt:lpstr>华文楷体</vt:lpstr>
      <vt:lpstr>楷体</vt:lpstr>
      <vt:lpstr>Calibri</vt:lpstr>
      <vt:lpstr>黑体</vt:lpstr>
      <vt:lpstr>Gulim</vt:lpstr>
      <vt:lpstr>仿宋</vt:lpstr>
      <vt:lpstr>Arial</vt:lpstr>
      <vt:lpstr>Times New Roman</vt:lpstr>
      <vt:lpstr>Wingdings 3</vt:lpstr>
      <vt:lpstr>华文仿宋</vt:lpstr>
      <vt:lpstr>宋体</vt:lpstr>
      <vt:lpstr>数学模板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2023-04-08T08:31:42Z</dcterms:created>
  <dcterms:modified xsi:type="dcterms:W3CDTF">2023-04-08T08:31:48Z</dcterms:modified>
</cp:coreProperties>
</file>