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278" r:id="rId1"/>
    <p:sldMasterId id="2147492315" r:id="rId2"/>
  </p:sldMasterIdLst>
  <p:notesMasterIdLst>
    <p:notesMasterId r:id="rId3"/>
  </p:notesMasterIdLst>
  <p:sldIdLst>
    <p:sldId id="4213" r:id="rId4"/>
    <p:sldId id="4216" r:id="rId5"/>
    <p:sldId id="4219" r:id="rId6"/>
    <p:sldId id="4222" r:id="rId7"/>
    <p:sldId id="4225" r:id="rId8"/>
    <p:sldId id="4228" r:id="rId9"/>
    <p:sldId id="4231" r:id="rId10"/>
    <p:sldId id="4234" r:id="rId11"/>
    <p:sldId id="4237" r:id="rId12"/>
    <p:sldId id="4240" r:id="rId13"/>
    <p:sldId id="4243" r:id="rId14"/>
    <p:sldId id="4246" r:id="rId15"/>
    <p:sldId id="4249" r:id="rId16"/>
    <p:sldId id="4252" r:id="rId17"/>
    <p:sldId id="4255" r:id="rId18"/>
    <p:sldId id="4258" r:id="rId19"/>
    <p:sldId id="4261" r:id="rId20"/>
    <p:sldId id="4264" r:id="rId21"/>
    <p:sldId id="4267" r:id="rId22"/>
    <p:sldId id="4270" r:id="rId23"/>
    <p:sldId id="4273" r:id="rId24"/>
    <p:sldId id="4276" r:id="rId25"/>
    <p:sldId id="4280"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279" r:id="rId1"/>
    <p:sldLayoutId id="2147492280" r:id="rId2"/>
    <p:sldLayoutId id="2147492281" r:id="rId3"/>
    <p:sldLayoutId id="2147492282" r:id="rId4"/>
    <p:sldLayoutId id="2147492283" r:id="rId5"/>
    <p:sldLayoutId id="2147492284" r:id="rId6"/>
    <p:sldLayoutId id="2147492285" r:id="rId7"/>
    <p:sldLayoutId id="2147492286" r:id="rId8"/>
    <p:sldLayoutId id="2147492287" r:id="rId9"/>
    <p:sldLayoutId id="2147492288" r:id="rId10"/>
    <p:sldLayoutId id="214749228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92316" r:id="rId1"/>
    <p:sldLayoutId id="2147492317" r:id="rId2"/>
    <p:sldLayoutId id="2147492318" r:id="rId3"/>
    <p:sldLayoutId id="2147492319" r:id="rId4"/>
    <p:sldLayoutId id="2147492320" r:id="rId5"/>
    <p:sldLayoutId id="2147492321" r:id="rId6"/>
    <p:sldLayoutId id="2147492322" r:id="rId7"/>
    <p:sldLayoutId id="2147492323" r:id="rId8"/>
    <p:sldLayoutId id="2147492324" r:id="rId9"/>
    <p:sldLayoutId id="2147492325" r:id="rId10"/>
    <p:sldLayoutId id="2147492326"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tags" Target="../tags/tag131.xml"/><Relationship Id="rId14" Type="http://schemas.openxmlformats.org/officeDocument/2006/relationships/tags" Target="../tags/tag132.xml"/><Relationship Id="rId15" Type="http://schemas.openxmlformats.org/officeDocument/2006/relationships/tags" Target="../tags/tag133.xml"/><Relationship Id="rId16" Type="http://schemas.openxmlformats.org/officeDocument/2006/relationships/tags" Target="../tags/tag134.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tags" Target="../tags/tag177.xml"/><Relationship Id="rId17" Type="http://schemas.openxmlformats.org/officeDocument/2006/relationships/tags" Target="../tags/tag178.xml"/><Relationship Id="rId18" Type="http://schemas.openxmlformats.org/officeDocument/2006/relationships/tags" Target="../tags/tag179.xml"/><Relationship Id="rId19" Type="http://schemas.openxmlformats.org/officeDocument/2006/relationships/tags" Target="../tags/tag180.xml"/><Relationship Id="rId20" Type="http://schemas.openxmlformats.org/officeDocument/2006/relationships/tags" Target="../tags/tag181.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tags" Target="../tags/tag250.xml"/><Relationship Id="rId18" Type="http://schemas.openxmlformats.org/officeDocument/2006/relationships/tags" Target="../tags/tag251.xml"/><Relationship Id="rId19" Type="http://schemas.openxmlformats.org/officeDocument/2006/relationships/tags" Target="../tags/tag252.xml"/><Relationship Id="rId20" Type="http://schemas.openxmlformats.org/officeDocument/2006/relationships/tags" Target="../tags/tag253.xml"/><Relationship Id="rId21" Type="http://schemas.openxmlformats.org/officeDocument/2006/relationships/tags" Target="../tags/tag254.xml"/><Relationship Id="rId22" Type="http://schemas.openxmlformats.org/officeDocument/2006/relationships/tags" Target="../tags/tag255.xml"/><Relationship Id="rId23" Type="http://schemas.openxmlformats.org/officeDocument/2006/relationships/tags" Target="../tags/tag256.xml"/><Relationship Id="rId24" Type="http://schemas.openxmlformats.org/officeDocument/2006/relationships/tags" Target="../tags/tag257.xml"/><Relationship Id="rId25" Type="http://schemas.openxmlformats.org/officeDocument/2006/relationships/tags" Target="../tags/tag258.xml"/><Relationship Id="rId26" Type="http://schemas.openxmlformats.org/officeDocument/2006/relationships/tags" Target="../tags/tag259.xml"/><Relationship Id="rId27" Type="http://schemas.openxmlformats.org/officeDocument/2006/relationships/tags" Target="../tags/tag260.xml"/><Relationship Id="rId28" Type="http://schemas.openxmlformats.org/officeDocument/2006/relationships/tags" Target="../tags/tag261.xml"/><Relationship Id="rId29" Type="http://schemas.openxmlformats.org/officeDocument/2006/relationships/tags" Target="../tags/tag262.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tags" Target="../tags/tag320.xml"/><Relationship Id="rId16" Type="http://schemas.openxmlformats.org/officeDocument/2006/relationships/tags" Target="../tags/tag321.xml"/><Relationship Id="rId17" Type="http://schemas.openxmlformats.org/officeDocument/2006/relationships/tags" Target="../tags/tag322.xml"/><Relationship Id="rId18" Type="http://schemas.openxmlformats.org/officeDocument/2006/relationships/tags" Target="../tags/tag323.xml"/><Relationship Id="rId19" Type="http://schemas.openxmlformats.org/officeDocument/2006/relationships/tags" Target="../tags/tag324.xml"/><Relationship Id="rId20" Type="http://schemas.openxmlformats.org/officeDocument/2006/relationships/tags" Target="../tags/tag325.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0000"/>
          </a:bodyPr>
          <a:p>
            <a:r>
              <a:rPr altLang="en-US" dirty="0" lang="zh-CN"/>
              <a:t>2024年化工行业的绿色生产与创新发展策略</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cxnSp>
        <p:nvCxnSpPr>
          <p:cNvPr id="3145755" name="直接连接符 2"/>
          <p:cNvCxnSpPr>
            <a:cxnSpLocks/>
          </p:cNvCxnSpPr>
          <p:nvPr>
            <p:custDataLst>
              <p:tags r:id="rId3"/>
            </p:custDataLst>
          </p:nvPr>
        </p:nvCxnSpPr>
        <p:spPr>
          <a:xfrm>
            <a:off x="2860778"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8"/>
          <p:cNvCxnSpPr>
            <a:cxnSpLocks/>
          </p:cNvCxnSpPr>
          <p:nvPr>
            <p:custDataLst>
              <p:tags r:id="rId4"/>
            </p:custDataLst>
          </p:nvPr>
        </p:nvCxnSpPr>
        <p:spPr>
          <a:xfrm>
            <a:off x="5024395"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9"/>
          <p:cNvCxnSpPr>
            <a:cxnSpLocks/>
          </p:cNvCxnSpPr>
          <p:nvPr>
            <p:custDataLst>
              <p:tags r:id="rId5"/>
            </p:custDataLst>
          </p:nvPr>
        </p:nvCxnSpPr>
        <p:spPr>
          <a:xfrm>
            <a:off x="7188012"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40" name="序号"/>
          <p:cNvSpPr txBox="1">
            <a:spLocks noChangeAspect="1"/>
          </p:cNvSpPr>
          <p:nvPr>
            <p:custDataLst>
              <p:tags r:id="rId6"/>
            </p:custDataLst>
          </p:nvPr>
        </p:nvSpPr>
        <p:spPr>
          <a:xfrm>
            <a:off x="10433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7"/>
            </p:custDataLst>
          </p:nvPr>
        </p:nvSpPr>
        <p:spPr>
          <a:xfrm>
            <a:off x="1062390"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化工行业绿色生产现状</a:t>
            </a:r>
            <a:endParaRPr altLang="en-US" b="1" dirty="0" sz="22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8"/>
            </p:custDataLst>
          </p:nvPr>
        </p:nvSpPr>
        <p:spPr>
          <a:xfrm>
            <a:off x="537057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46" name="项标题"/>
          <p:cNvSpPr txBox="1"/>
          <p:nvPr>
            <p:custDataLst>
              <p:tags r:id="rId9"/>
            </p:custDataLst>
          </p:nvPr>
        </p:nvSpPr>
        <p:spPr>
          <a:xfrm>
            <a:off x="5389624" y="4909915"/>
            <a:ext cx="1782409"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绿色生产与创新的融合发展</a:t>
            </a:r>
            <a:endParaRPr altLang="en-US" b="1" dirty="0" sz="24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10"/>
            </p:custDataLst>
          </p:nvPr>
        </p:nvSpPr>
        <p:spPr>
          <a:xfrm>
            <a:off x="320695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50" name="项标题"/>
          <p:cNvSpPr txBox="1"/>
          <p:nvPr>
            <p:custDataLst>
              <p:tags r:id="rId11"/>
            </p:custDataLst>
          </p:nvPr>
        </p:nvSpPr>
        <p:spPr>
          <a:xfrm>
            <a:off x="3226007"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化工行业创新发展策略</a:t>
            </a:r>
            <a:endParaRPr altLang="en-US" b="1" dirty="0" sz="22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12"/>
            </p:custDataLst>
          </p:nvPr>
        </p:nvSpPr>
        <p:spPr>
          <a:xfrm>
            <a:off x="753419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3"/>
            </p:custDataLst>
          </p:nvPr>
        </p:nvSpPr>
        <p:spPr>
          <a:xfrm>
            <a:off x="7553241"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化工行业未来发展趋势</a:t>
            </a:r>
            <a:endParaRPr altLang="en-US" b="1" dirty="0" sz="22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4"/>
            </p:custDataLst>
          </p:nvPr>
        </p:nvSpPr>
        <p:spPr>
          <a:xfrm>
            <a:off x="969781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5"/>
            </p:custDataLst>
          </p:nvPr>
        </p:nvSpPr>
        <p:spPr>
          <a:xfrm>
            <a:off x="9716860"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政策建议与措施</a:t>
            </a:r>
            <a:endParaRPr altLang="en-US" b="1" dirty="0" sz="2200" lang="zh-CN" spc="300">
              <a:solidFill>
                <a:schemeClr val="tx1">
                  <a:lumMod val="85000"/>
                  <a:lumOff val="15000"/>
                </a:schemeClr>
              </a:solidFill>
              <a:latin typeface="+mj-ea"/>
              <a:ea typeface="+mj-ea"/>
            </a:endParaRPr>
          </a:p>
        </p:txBody>
      </p:sp>
      <p:cxnSp>
        <p:nvCxnSpPr>
          <p:cNvPr id="3145761" name="直接连接符 21"/>
          <p:cNvCxnSpPr>
            <a:cxnSpLocks/>
          </p:cNvCxnSpPr>
          <p:nvPr>
            <p:custDataLst>
              <p:tags r:id="rId16"/>
            </p:custDataLst>
          </p:nvPr>
        </p:nvCxnSpPr>
        <p:spPr>
          <a:xfrm>
            <a:off x="9351629"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2" name="标题"/>
          <p:cNvSpPr>
            <a:spLocks noGrp="1"/>
          </p:cNvSpPr>
          <p:nvPr>
            <p:ph type="title"/>
            <p:custDataLst>
              <p:tags r:id="rId1"/>
            </p:custDataLst>
          </p:nvPr>
        </p:nvSpPr>
        <p:spPr>
          <a:xfrm>
            <a:off x="833988" y="2276550"/>
            <a:ext cx="7557025" cy="787008"/>
          </a:xfrm>
        </p:spPr>
        <p:txBody>
          <a:bodyPr/>
          <a:p>
            <a:r>
              <a:rPr altLang="en-US" dirty="0" lang="zh-CN"/>
              <a:t>化工行业绿色生产现状</a:t>
            </a:r>
            <a:endParaRPr altLang="en-US" dirty="0" lang="zh-CN"/>
          </a:p>
        </p:txBody>
      </p:sp>
      <p:sp>
        <p:nvSpPr>
          <p:cNvPr id="1048894"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1"/>
          <p:cNvSpPr>
            <a:spLocks noGrp="1"/>
          </p:cNvSpPr>
          <p:nvPr>
            <p:ph type="title"/>
          </p:nvPr>
        </p:nvSpPr>
        <p:spPr/>
        <p:txBody>
          <a:bodyPr/>
          <a:p>
            <a:r>
              <a:rPr altLang="en-US" lang="zh-CN"/>
              <a:t>环保法规对化工行业的影响</a:t>
            </a:r>
            <a:endParaRPr altLang="en-US" lang="zh-CN"/>
          </a:p>
        </p:txBody>
      </p:sp>
      <p:sp>
        <p:nvSpPr>
          <p:cNvPr id="10489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环保法规对化工行业的发展起到了积极的推动作用，促使企业加快转型升级，提高产业附加值。</a:t>
            </a:r>
            <a:endParaRPr altLang="zh-CN" dirty="0" lang="en-US">
              <a:solidFill>
                <a:schemeClr val="dk1">
                  <a:lumMod val="80000"/>
                  <a:lumOff val="20000"/>
                </a:schemeClr>
              </a:solidFill>
              <a:latin typeface="+mn-ea"/>
              <a:sym typeface="+mn-ea"/>
            </a:endParaRPr>
          </a:p>
        </p:txBody>
      </p:sp>
      <p:sp>
        <p:nvSpPr>
          <p:cNvPr id="10489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环保法规的严格要求，促使化工企业加大环保投入，推动绿色生产技术的研发和应用。</a:t>
            </a:r>
            <a:endParaRPr altLang="en-US" dirty="0" lang="zh-CN">
              <a:solidFill>
                <a:schemeClr val="dk1">
                  <a:lumMod val="80000"/>
                  <a:lumOff val="20000"/>
                </a:schemeClr>
              </a:solidFill>
              <a:latin typeface="+mn-ea"/>
              <a:sym typeface="+mn-ea"/>
            </a:endParaRPr>
          </a:p>
        </p:txBody>
      </p:sp>
      <p:sp>
        <p:nvSpPr>
          <p:cNvPr id="10489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环保法规的实施，对化工企业的生产过程和排污标准提出了更高要求，促使企业提高环保意识和生产效率。</a:t>
            </a:r>
            <a:endParaRPr altLang="en-US" dirty="0" lang="zh-CN">
              <a:solidFill>
                <a:schemeClr val="dk1">
                  <a:lumMod val="80000"/>
                  <a:lumOff val="20000"/>
                </a:schemeClr>
              </a:solidFill>
              <a:latin typeface="+mn-ea"/>
              <a:sym typeface="+mn-ea"/>
            </a:endParaRPr>
          </a:p>
        </p:txBody>
      </p:sp>
      <p:sp>
        <p:nvSpPr>
          <p:cNvPr id="10489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环保法规对化工行业的绿色生产提出了明确要求，为行业的可持续发展提供了有力保障。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6" name="标题 1"/>
          <p:cNvSpPr>
            <a:spLocks noGrp="1"/>
          </p:cNvSpPr>
          <p:nvPr>
            <p:ph type="title"/>
          </p:nvPr>
        </p:nvSpPr>
        <p:spPr/>
        <p:txBody>
          <a:bodyPr/>
          <a:p>
            <a:r>
              <a:rPr altLang="en-US" lang="zh-CN"/>
              <a:t>绿色生产技术的推广和应用</a:t>
            </a:r>
            <a:endParaRPr altLang="en-US" lang="zh-CN"/>
          </a:p>
        </p:txBody>
      </p:sp>
      <p:sp>
        <p:nvSpPr>
          <p:cNvPr id="10490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绿色生产技术应用案例</a:t>
            </a:r>
            <a:endParaRPr altLang="en-US" dirty="0" sz="2400" lang="zh-CN">
              <a:latin typeface="+mn-ea"/>
              <a:ea typeface="+mn-ea"/>
            </a:endParaRPr>
          </a:p>
        </p:txBody>
      </p:sp>
      <p:sp>
        <p:nvSpPr>
          <p:cNvPr id="10490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绿色生产技术推广的挑战与对策</a:t>
            </a:r>
            <a:endParaRPr altLang="en-US" dirty="0" sz="2400" lang="zh-CN">
              <a:latin typeface="+mn-ea"/>
              <a:ea typeface="+mn-ea"/>
            </a:endParaRPr>
          </a:p>
        </p:txBody>
      </p:sp>
      <p:sp>
        <p:nvSpPr>
          <p:cNvPr id="10490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化工行业绿色生产现状</a:t>
            </a:r>
            <a:endParaRPr altLang="en-US" dirty="0" sz="2400" lang="zh-CN">
              <a:latin typeface="+mn-ea"/>
              <a:ea typeface="+mn-ea"/>
            </a:endParaRPr>
          </a:p>
        </p:txBody>
      </p:sp>
      <p:sp>
        <p:nvSpPr>
          <p:cNvPr id="10490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绿色生产技术推广的必要性</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64" name="标题 1"/>
          <p:cNvSpPr>
            <a:spLocks noGrp="1"/>
          </p:cNvSpPr>
          <p:nvPr>
            <p:ph type="title"/>
          </p:nvPr>
        </p:nvSpPr>
        <p:spPr/>
        <p:txBody>
          <a:bodyPr/>
          <a:p>
            <a:r>
              <a:rPr altLang="en-US" lang="zh-CN"/>
              <a:t>国内外化工行业绿色生产的对比</a:t>
            </a:r>
            <a:endParaRPr altLang="en-US" lang="zh-CN"/>
          </a:p>
        </p:txBody>
      </p:sp>
      <p:sp>
        <p:nvSpPr>
          <p:cNvPr id="104906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国内化工行业绿色生产现状：政策推动下，国内化工行业在绿色生产方面取得了一定的进展，但仍存在污染排放和资源浪费等问题。</a:t>
            </a:r>
            <a:endParaRPr altLang="en-US" dirty="0" sz="2000" lang="zh-CN" spc="150">
              <a:solidFill>
                <a:schemeClr val="tx1">
                  <a:lumMod val="75000"/>
                  <a:lumOff val="25000"/>
                </a:schemeClr>
              </a:solidFill>
              <a:latin typeface="+mn-ea"/>
              <a:sym typeface="+mn-ea"/>
            </a:endParaRPr>
          </a:p>
        </p:txBody>
      </p:sp>
      <p:sp>
        <p:nvSpPr>
          <p:cNvPr id="104907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国外化工行业绿色生产现状：发达国家在化工行业绿色生产方面具有较为成熟的经验和做法，通过技术创新和环保法规推动绿色转型。</a:t>
            </a:r>
            <a:endParaRPr altLang="en-US" dirty="0" sz="2000" lang="zh-CN" spc="150">
              <a:solidFill>
                <a:schemeClr val="tx1">
                  <a:lumMod val="75000"/>
                  <a:lumOff val="25000"/>
                </a:schemeClr>
              </a:solidFill>
              <a:latin typeface="+mn-ea"/>
              <a:sym typeface="+mn-ea"/>
            </a:endParaRPr>
          </a:p>
        </p:txBody>
      </p:sp>
      <p:sp>
        <p:nvSpPr>
          <p:cNvPr id="104907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国内外对比分析：国内化工行业在绿色生产方面与国外存在一定差距，需要加强技术创新、环保法规制定和产业政策引导等方面的工作。</a:t>
            </a:r>
            <a:endParaRPr altLang="en-US" dirty="0" sz="2000" lang="zh-CN" spc="150">
              <a:solidFill>
                <a:schemeClr val="tx1">
                  <a:lumMod val="75000"/>
                  <a:lumOff val="25000"/>
                </a:schemeClr>
              </a:solidFill>
              <a:latin typeface="+mn-ea"/>
              <a:sym typeface="+mn-ea"/>
            </a:endParaRPr>
          </a:p>
        </p:txBody>
      </p:sp>
      <p:sp>
        <p:nvSpPr>
          <p:cNvPr id="104908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借鉴与启示：学习国外先进经验，结合国内实际情况，推动化工行业绿色生产和创新发展，实现经济和环境的双重效益。</a:t>
            </a:r>
            <a:endParaRPr altLang="en-US" dirty="0" sz="2000" lang="zh-CN" spc="150">
              <a:solidFill>
                <a:schemeClr val="tx1">
                  <a:lumMod val="75000"/>
                  <a:lumOff val="25000"/>
                </a:schemeClr>
              </a:solidFill>
              <a:latin typeface="+mn-ea"/>
              <a:sym typeface="+mn-ea"/>
            </a:endParaRPr>
          </a:p>
        </p:txBody>
      </p:sp>
      <p:sp>
        <p:nvSpPr>
          <p:cNvPr id="104908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2" name="标题"/>
          <p:cNvSpPr>
            <a:spLocks noGrp="1"/>
          </p:cNvSpPr>
          <p:nvPr>
            <p:ph type="title"/>
            <p:custDataLst>
              <p:tags r:id="rId1"/>
            </p:custDataLst>
          </p:nvPr>
        </p:nvSpPr>
        <p:spPr>
          <a:xfrm>
            <a:off x="833988" y="2276550"/>
            <a:ext cx="7557025" cy="787008"/>
          </a:xfrm>
        </p:spPr>
        <p:txBody>
          <a:bodyPr/>
          <a:p>
            <a:r>
              <a:rPr altLang="en-US" dirty="0" lang="zh-CN"/>
              <a:t>化工行业创新发展策略</a:t>
            </a:r>
            <a:endParaRPr altLang="en-US" dirty="0" lang="zh-CN"/>
          </a:p>
        </p:txBody>
      </p:sp>
      <p:sp>
        <p:nvSpPr>
          <p:cNvPr id="1049124"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研发新技术，提高生产效率</a:t>
            </a:r>
            <a:endParaRPr altLang="en-US" lang="zh-CN"/>
          </a:p>
        </p:txBody>
      </p:sp>
      <p:sp>
        <p:nvSpPr>
          <p:cNvPr id="104917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加大对新技术的研发投入，推动化工行业的技术创新。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推广清洁能源和绿色生产技术，降低生产过程中的环境污染。</a:t>
            </a:r>
            <a:endParaRPr dirty="0" sz="2000" err="1">
              <a:solidFill>
                <a:schemeClr val="tx1">
                  <a:lumMod val="75000"/>
                  <a:lumOff val="25000"/>
                </a:schemeClr>
              </a:solidFill>
              <a:latin typeface="+mn-ea"/>
              <a:ea typeface="+mn-ea"/>
              <a:cs typeface="+mn-ea"/>
              <a:sym typeface="+mn-lt"/>
            </a:endParaRPr>
          </a:p>
        </p:txBody>
      </p:sp>
      <p:sp>
        <p:nvSpPr>
          <p:cNvPr id="104919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9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加强与高校、科研机构的合作，引进先进的科技成果，加速技术的产业化进程。</a:t>
            </a:r>
            <a:endParaRPr dirty="0" sz="2000" err="1">
              <a:solidFill>
                <a:schemeClr val="tx1">
                  <a:lumMod val="75000"/>
                  <a:lumOff val="25000"/>
                </a:schemeClr>
              </a:solidFill>
              <a:latin typeface="+mn-ea"/>
              <a:ea typeface="+mn-ea"/>
              <a:cs typeface="+mn-ea"/>
              <a:sym typeface="+mn-lt"/>
            </a:endParaRPr>
          </a:p>
        </p:txBody>
      </p:sp>
      <p:sp>
        <p:nvSpPr>
          <p:cNvPr id="10492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引入智能化、自动化设备，提高生产线的效率和稳定性。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4" name="标题 1"/>
          <p:cNvSpPr>
            <a:spLocks noGrp="1"/>
          </p:cNvSpPr>
          <p:nvPr>
            <p:ph type="title"/>
          </p:nvPr>
        </p:nvSpPr>
        <p:spPr/>
        <p:txBody>
          <a:bodyPr/>
          <a:p>
            <a:r>
              <a:rPr altLang="en-US" lang="zh-CN"/>
              <a:t>优化产业结构，推动产业升级</a:t>
            </a:r>
            <a:endParaRPr altLang="en-US" lang="zh-CN"/>
          </a:p>
        </p:txBody>
      </p:sp>
      <p:sp>
        <p:nvSpPr>
          <p:cNvPr id="104924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4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5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优化资源配置，实现可持续发展</a:t>
            </a:r>
            <a:endParaRPr altLang="en-US" dirty="0" sz="1200" lang="zh-CN" spc="150">
              <a:solidFill>
                <a:srgbClr val="FFFFFF"/>
              </a:solidFill>
              <a:latin typeface="+mn-ea"/>
              <a:sym typeface="+mn-ea"/>
            </a:endParaRPr>
          </a:p>
        </p:txBody>
      </p:sp>
      <p:sp>
        <p:nvSpPr>
          <p:cNvPr id="104925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加强科技创新，提升产业核心竞争力</a:t>
            </a:r>
            <a:endParaRPr altLang="en-US" dirty="0" sz="1200" lang="zh-CN" spc="150">
              <a:solidFill>
                <a:schemeClr val="tx1">
                  <a:lumMod val="65000"/>
                  <a:lumOff val="35000"/>
                </a:schemeClr>
              </a:solidFill>
              <a:latin typeface="+mn-ea"/>
              <a:sym typeface="+mn-ea"/>
            </a:endParaRPr>
          </a:p>
        </p:txBody>
      </p:sp>
      <p:sp>
        <p:nvSpPr>
          <p:cNvPr id="104926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推广节能环保技术，降低能耗和排放</a:t>
            </a:r>
            <a:endParaRPr altLang="en-US" dirty="0" sz="1200" lang="zh-CN" spc="150">
              <a:solidFill>
                <a:srgbClr val="FFFFFF"/>
              </a:solidFill>
              <a:latin typeface="+mn-ea"/>
              <a:sym typeface="+mn-ea"/>
            </a:endParaRPr>
          </a:p>
        </p:txBody>
      </p:sp>
      <p:sp>
        <p:nvSpPr>
          <p:cNvPr id="104926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调整产业结构，提高绿色生产比重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6" name="标题 1"/>
          <p:cNvSpPr>
            <a:spLocks noGrp="1"/>
          </p:cNvSpPr>
          <p:nvPr>
            <p:ph type="title"/>
          </p:nvPr>
        </p:nvSpPr>
        <p:spPr/>
        <p:txBody>
          <a:bodyPr/>
          <a:p>
            <a:r>
              <a:rPr altLang="en-US" lang="zh-CN"/>
              <a:t>加强国际合作，引进先进技术</a:t>
            </a:r>
            <a:endParaRPr altLang="en-US" lang="zh-CN"/>
          </a:p>
        </p:txBody>
      </p:sp>
      <p:sp>
        <p:nvSpPr>
          <p:cNvPr id="104930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1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合作对象：与国际知名化工企业建立合作关系，共同研发新技术和新产品</a:t>
            </a:r>
            <a:endParaRPr altLang="en-US" dirty="0" sz="2000" lang="zh-CN" spc="200">
              <a:solidFill>
                <a:schemeClr val="tx1">
                  <a:lumMod val="85000"/>
                  <a:lumOff val="15000"/>
                </a:schemeClr>
              </a:solidFill>
              <a:latin typeface="+mn-ea"/>
              <a:sym typeface="+mn-ea"/>
            </a:endParaRPr>
          </a:p>
        </p:txBody>
      </p:sp>
      <p:sp>
        <p:nvSpPr>
          <p:cNvPr id="104931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技术引进：引进国际先进的生产技术和设备，提高生产效率和产品质量</a:t>
            </a:r>
            <a:endParaRPr altLang="en-US" dirty="0" sz="2000" lang="zh-CN" spc="200">
              <a:solidFill>
                <a:schemeClr val="tx1">
                  <a:lumMod val="85000"/>
                  <a:lumOff val="15000"/>
                </a:schemeClr>
              </a:solidFill>
              <a:latin typeface="+mn-ea"/>
              <a:sym typeface="+mn-ea"/>
            </a:endParaRPr>
          </a:p>
        </p:txBody>
      </p:sp>
      <p:sp>
        <p:nvSpPr>
          <p:cNvPr id="104932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2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人才培养：加强与国际知名化工企业的人才交流与合作，培养高素质的化工人才</a:t>
            </a:r>
            <a:endParaRPr altLang="en-US" dirty="0" sz="2000" lang="zh-CN" spc="200">
              <a:solidFill>
                <a:schemeClr val="tx1">
                  <a:lumMod val="85000"/>
                  <a:lumOff val="15000"/>
                </a:schemeClr>
              </a:solidFill>
              <a:latin typeface="+mn-ea"/>
              <a:sym typeface="+mn-ea"/>
            </a:endParaRPr>
          </a:p>
        </p:txBody>
      </p:sp>
      <p:sp>
        <p:nvSpPr>
          <p:cNvPr id="104932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3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政策支持：政府应出台相关政策，鼓励和支持化工企业加强国际合作，引进先进技术</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64"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绿色生产与创新的融合发展</a:t>
            </a:r>
            <a:endParaRPr altLang="en-US" dirty="0" lang="zh-CN"/>
          </a:p>
        </p:txBody>
      </p:sp>
      <p:sp>
        <p:nvSpPr>
          <p:cNvPr id="1049366"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2" name="标题 1"/>
          <p:cNvSpPr>
            <a:spLocks noGrp="1"/>
          </p:cNvSpPr>
          <p:nvPr>
            <p:ph type="title"/>
          </p:nvPr>
        </p:nvSpPr>
        <p:spPr/>
        <p:txBody>
          <a:bodyPr/>
          <a:p>
            <a:r>
              <a:rPr altLang="en-US" lang="zh-CN"/>
              <a:t>绿色生产对创新的需求</a:t>
            </a:r>
            <a:endParaRPr altLang="en-US" lang="zh-CN"/>
          </a:p>
        </p:txBody>
      </p:sp>
      <p:sp>
        <p:nvSpPr>
          <p:cNvPr id="104941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绿色生产需要技术创新以降低能耗和减少排放</a:t>
            </a:r>
            <a:endParaRPr altLang="en-US" dirty="0" sz="1200" lang="zh-CN" spc="150">
              <a:solidFill>
                <a:schemeClr val="tx1">
                  <a:lumMod val="65000"/>
                  <a:lumOff val="35000"/>
                </a:schemeClr>
              </a:solidFill>
              <a:latin typeface="+mn-ea"/>
              <a:sym typeface="+mn-ea"/>
            </a:endParaRPr>
          </a:p>
        </p:txBody>
      </p:sp>
      <p:sp>
        <p:nvSpPr>
          <p:cNvPr id="104941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创新是推动绿色生产发展的关键因素</a:t>
            </a:r>
            <a:endParaRPr altLang="en-US" dirty="0" sz="1200" lang="zh-CN" spc="150">
              <a:solidFill>
                <a:schemeClr val="tx1">
                  <a:lumMod val="65000"/>
                  <a:lumOff val="35000"/>
                </a:schemeClr>
              </a:solidFill>
              <a:latin typeface="+mn-ea"/>
              <a:sym typeface="+mn-ea"/>
            </a:endParaRPr>
          </a:p>
        </p:txBody>
      </p:sp>
      <p:sp>
        <p:nvSpPr>
          <p:cNvPr id="104941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化工企业需要加大研发投入，推动绿色生产技术的创新</a:t>
            </a:r>
            <a:endParaRPr altLang="en-US" dirty="0" sz="1200" lang="zh-CN" spc="150">
              <a:solidFill>
                <a:schemeClr val="tx1">
                  <a:lumMod val="65000"/>
                  <a:lumOff val="35000"/>
                </a:schemeClr>
              </a:solidFill>
              <a:latin typeface="+mn-ea"/>
              <a:sym typeface="+mn-ea"/>
            </a:endParaRPr>
          </a:p>
        </p:txBody>
      </p:sp>
      <p:sp>
        <p:nvSpPr>
          <p:cNvPr id="104942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政策支持对于激发企业绿色生产创新活力具有重要作用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54" name="标题 1"/>
          <p:cNvSpPr>
            <a:spLocks noGrp="1"/>
          </p:cNvSpPr>
          <p:nvPr>
            <p:ph type="title"/>
          </p:nvPr>
        </p:nvSpPr>
        <p:spPr/>
        <p:txBody>
          <a:bodyPr/>
          <a:p>
            <a:r>
              <a:rPr altLang="en-US" lang="zh-CN"/>
              <a:t>创新对绿色生产的推动作用</a:t>
            </a:r>
            <a:endParaRPr altLang="en-US" lang="zh-CN"/>
          </a:p>
        </p:txBody>
      </p:sp>
      <p:sp>
        <p:nvSpPr>
          <p:cNvPr id="104945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创新技术助力化工行业降低能耗和减少排放</a:t>
            </a:r>
            <a:endParaRPr altLang="en-US" dirty="0" sz="1200" lang="zh-CN" spc="150">
              <a:solidFill>
                <a:schemeClr val="tx1">
                  <a:lumMod val="65000"/>
                  <a:lumOff val="35000"/>
                </a:schemeClr>
              </a:solidFill>
              <a:latin typeface="+mn-ea"/>
              <a:sym typeface="+mn-ea"/>
            </a:endParaRPr>
          </a:p>
        </p:txBody>
      </p:sp>
      <p:sp>
        <p:nvSpPr>
          <p:cNvPr id="104945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创新工艺提高资源利用效率和降低生产成本</a:t>
            </a:r>
            <a:endParaRPr altLang="en-US" dirty="0" sz="1200" lang="zh-CN" spc="150">
              <a:solidFill>
                <a:schemeClr val="tx1">
                  <a:lumMod val="65000"/>
                  <a:lumOff val="35000"/>
                </a:schemeClr>
              </a:solidFill>
              <a:latin typeface="+mn-ea"/>
              <a:sym typeface="+mn-ea"/>
            </a:endParaRPr>
          </a:p>
        </p:txBody>
      </p:sp>
      <p:sp>
        <p:nvSpPr>
          <p:cNvPr id="104946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创新理念引领化工行业可持续发展和绿色转型</a:t>
            </a:r>
            <a:endParaRPr altLang="en-US" dirty="0" sz="1200" lang="zh-CN" spc="150">
              <a:solidFill>
                <a:schemeClr val="tx1">
                  <a:lumMod val="65000"/>
                  <a:lumOff val="35000"/>
                </a:schemeClr>
              </a:solidFill>
              <a:latin typeface="+mn-ea"/>
              <a:sym typeface="+mn-ea"/>
            </a:endParaRPr>
          </a:p>
        </p:txBody>
      </p:sp>
      <p:sp>
        <p:nvSpPr>
          <p:cNvPr id="104946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创新模式加速化工行业绿色生产和创新的融合发展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绿色生产与创新融合发展的案例分析</a:t>
            </a:r>
            <a:endParaRPr altLang="en-US" lang="zh-CN"/>
          </a:p>
        </p:txBody>
      </p:sp>
      <p:sp>
        <p:nvSpPr>
          <p:cNvPr id="104949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2" name="TextBox 2"/>
          <p:cNvSpPr txBox="1"/>
          <p:nvPr>
            <p:custDataLst>
              <p:tags r:id="rId3"/>
            </p:custDataLst>
          </p:nvPr>
        </p:nvSpPr>
        <p:spPr>
          <a:xfrm>
            <a:off x="986772"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案例一：某化工企业采用绿色生产技术，实现废弃物减量化、资源化利用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0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8" name="TextBox 2"/>
          <p:cNvSpPr txBox="1"/>
          <p:nvPr>
            <p:custDataLst>
              <p:tags r:id="rId6"/>
            </p:custDataLst>
          </p:nvPr>
        </p:nvSpPr>
        <p:spPr>
          <a:xfrm>
            <a:off x="3669017"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案例二：某化工企业通过技术创新，开发出新型环保产品，满足市场需求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1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4" name="TextBox 2"/>
          <p:cNvSpPr txBox="1"/>
          <p:nvPr>
            <p:custDataLst>
              <p:tags r:id="rId9"/>
            </p:custDataLst>
          </p:nvPr>
        </p:nvSpPr>
        <p:spPr>
          <a:xfrm>
            <a:off x="6348206"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案例三：某化工企业采用循环经济模式，实现生产过程中的废弃物循环利用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1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0"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案例四：某化工企业通过与科研机构合作，共同研发绿色生产技术，提升企业竞争力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4" name="标题"/>
          <p:cNvSpPr>
            <a:spLocks noGrp="1"/>
          </p:cNvSpPr>
          <p:nvPr>
            <p:ph type="title"/>
            <p:custDataLst>
              <p:tags r:id="rId1"/>
            </p:custDataLst>
          </p:nvPr>
        </p:nvSpPr>
        <p:spPr>
          <a:xfrm>
            <a:off x="833988" y="2276550"/>
            <a:ext cx="7557025" cy="787008"/>
          </a:xfrm>
        </p:spPr>
        <p:txBody>
          <a:bodyPr/>
          <a:p>
            <a:r>
              <a:rPr altLang="en-US" dirty="0" lang="zh-CN"/>
              <a:t>化工行业未来发展趋势</a:t>
            </a:r>
            <a:endParaRPr altLang="en-US" dirty="0" lang="zh-CN"/>
          </a:p>
        </p:txBody>
      </p:sp>
      <p:sp>
        <p:nvSpPr>
          <p:cNvPr id="1049556"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2" name="标题 1"/>
          <p:cNvSpPr>
            <a:spLocks noGrp="1"/>
          </p:cNvSpPr>
          <p:nvPr>
            <p:ph type="title"/>
          </p:nvPr>
        </p:nvSpPr>
        <p:spPr/>
        <p:txBody>
          <a:bodyPr/>
          <a:p>
            <a:r>
              <a:rPr altLang="en-US" lang="zh-CN"/>
              <a:t>绿色生产将成为主流趋势</a:t>
            </a:r>
            <a:endParaRPr altLang="en-US" lang="zh-CN"/>
          </a:p>
        </p:txBody>
      </p:sp>
      <p:sp>
        <p:nvSpPr>
          <p:cNvPr id="104960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0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0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1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1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1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1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2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2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化工行业将更加注重环保法规和可持续发展要求</a:t>
            </a:r>
            <a:endParaRPr altLang="en-US" dirty="0" sz="1200" lang="zh-CN" spc="150">
              <a:solidFill>
                <a:schemeClr val="tx1">
                  <a:lumMod val="65000"/>
                  <a:lumOff val="35000"/>
                </a:schemeClr>
              </a:solidFill>
              <a:latin typeface="+mn-ea"/>
              <a:sym typeface="+mn-ea"/>
            </a:endParaRPr>
          </a:p>
        </p:txBody>
      </p:sp>
      <p:sp>
        <p:nvSpPr>
          <p:cNvPr id="104964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绿色生产将成为企业核心竞争力的重要组成部分，引领行业变革</a:t>
            </a:r>
            <a:endParaRPr altLang="en-US" dirty="0" sz="1200" lang="zh-CN" spc="150">
              <a:solidFill>
                <a:schemeClr val="tx1">
                  <a:lumMod val="65000"/>
                  <a:lumOff val="35000"/>
                </a:schemeClr>
              </a:solidFill>
              <a:latin typeface="+mn-ea"/>
              <a:sym typeface="+mn-ea"/>
            </a:endParaRPr>
          </a:p>
        </p:txBody>
      </p:sp>
      <p:sp>
        <p:nvSpPr>
          <p:cNvPr id="104964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消费者对环保产品的需求将不断增加，推动化工企业转型</a:t>
            </a:r>
            <a:endParaRPr altLang="en-US" dirty="0" sz="1200" lang="zh-CN" spc="150">
              <a:solidFill>
                <a:schemeClr val="tx1">
                  <a:lumMod val="65000"/>
                  <a:lumOff val="35000"/>
                </a:schemeClr>
              </a:solidFill>
              <a:latin typeface="+mn-ea"/>
              <a:sym typeface="+mn-ea"/>
            </a:endParaRPr>
          </a:p>
        </p:txBody>
      </p:sp>
      <p:sp>
        <p:nvSpPr>
          <p:cNvPr id="104964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绿色生产技术将不断进步，降低环境污染和资源消耗</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0" name="标题 1"/>
          <p:cNvSpPr>
            <a:spLocks noGrp="1"/>
          </p:cNvSpPr>
          <p:nvPr>
            <p:ph type="title"/>
          </p:nvPr>
        </p:nvSpPr>
        <p:spPr/>
        <p:txBody>
          <a:bodyPr/>
          <a:p>
            <a:r>
              <a:rPr altLang="en-US" lang="zh-CN"/>
              <a:t>技术创新将引领行业发展</a:t>
            </a:r>
            <a:endParaRPr altLang="en-US" lang="zh-CN"/>
          </a:p>
        </p:txBody>
      </p:sp>
      <p:sp>
        <p:nvSpPr>
          <p:cNvPr id="104968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化工行业将不断涌现出新的技术和产品，以满足市场需求和环保要求</a:t>
            </a:r>
            <a:endParaRPr altLang="en-US" dirty="0" sz="2000" lang="zh-CN" spc="150">
              <a:solidFill>
                <a:schemeClr val="tx1">
                  <a:lumMod val="75000"/>
                  <a:lumOff val="25000"/>
                </a:schemeClr>
              </a:solidFill>
              <a:latin typeface="+mn-ea"/>
              <a:sym typeface="+mn-ea"/>
            </a:endParaRPr>
          </a:p>
        </p:txBody>
      </p:sp>
      <p:sp>
        <p:nvSpPr>
          <p:cNvPr id="104968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8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技术创新将推动化工行业向高效、低能耗、低排放的方向发展</a:t>
            </a:r>
            <a:endParaRPr altLang="en-US" dirty="0" sz="2000" lang="zh-CN" spc="150">
              <a:solidFill>
                <a:schemeClr val="tx1">
                  <a:lumMod val="75000"/>
                  <a:lumOff val="25000"/>
                </a:schemeClr>
              </a:solidFill>
              <a:latin typeface="+mn-ea"/>
              <a:sym typeface="+mn-ea"/>
            </a:endParaRPr>
          </a:p>
        </p:txBody>
      </p:sp>
      <p:sp>
        <p:nvSpPr>
          <p:cNvPr id="104969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数字化和智能化技术的应用将进一步提高化工行业的生产效率和产品质量</a:t>
            </a:r>
            <a:endParaRPr altLang="en-US" dirty="0" sz="2000" lang="zh-CN" spc="150">
              <a:solidFill>
                <a:schemeClr val="tx1">
                  <a:lumMod val="75000"/>
                  <a:lumOff val="25000"/>
                </a:schemeClr>
              </a:solidFill>
              <a:latin typeface="+mn-ea"/>
              <a:sym typeface="+mn-ea"/>
            </a:endParaRPr>
          </a:p>
        </p:txBody>
      </p:sp>
      <p:sp>
        <p:nvSpPr>
          <p:cNvPr id="104969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生物技术的应用将为化工行业提供更加可持续和环保的生产方式</a:t>
            </a:r>
            <a:endParaRPr altLang="en-US" dirty="0" sz="2000" lang="zh-CN" spc="150">
              <a:solidFill>
                <a:schemeClr val="tx1">
                  <a:lumMod val="75000"/>
                  <a:lumOff val="25000"/>
                </a:schemeClr>
              </a:solidFill>
              <a:latin typeface="+mn-ea"/>
              <a:sym typeface="+mn-ea"/>
            </a:endParaRPr>
          </a:p>
        </p:txBody>
      </p:sp>
      <p:sp>
        <p:nvSpPr>
          <p:cNvPr id="104970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8" name="标题 1"/>
          <p:cNvSpPr>
            <a:spLocks noGrp="1"/>
          </p:cNvSpPr>
          <p:nvPr>
            <p:ph type="title"/>
          </p:nvPr>
        </p:nvSpPr>
        <p:spPr/>
        <p:txBody>
          <a:bodyPr/>
          <a:p>
            <a:r>
              <a:rPr altLang="en-US" lang="zh-CN"/>
              <a:t>化工行业与其他产业的融合发展</a:t>
            </a:r>
            <a:endParaRPr altLang="en-US" lang="zh-CN"/>
          </a:p>
        </p:txBody>
      </p:sp>
      <p:sp>
        <p:nvSpPr>
          <p:cNvPr id="104974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5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化工行业与信息技术的融合</a:t>
            </a:r>
            <a:endParaRPr altLang="en-US" dirty="0" sz="2400" lang="zh-CN">
              <a:latin typeface="+mn-ea"/>
              <a:ea typeface="+mn-ea"/>
            </a:endParaRPr>
          </a:p>
        </p:txBody>
      </p:sp>
      <p:sp>
        <p:nvSpPr>
          <p:cNvPr id="104975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化工行业与环保产业的融合</a:t>
            </a:r>
            <a:endParaRPr altLang="en-US" dirty="0" sz="2400" lang="zh-CN">
              <a:latin typeface="+mn-ea"/>
              <a:ea typeface="+mn-ea"/>
            </a:endParaRPr>
          </a:p>
        </p:txBody>
      </p:sp>
      <p:sp>
        <p:nvSpPr>
          <p:cNvPr id="104976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化工行业与新能源产业的融合</a:t>
            </a:r>
            <a:endParaRPr altLang="en-US" dirty="0" sz="2400" lang="zh-CN">
              <a:latin typeface="+mn-ea"/>
              <a:ea typeface="+mn-ea"/>
            </a:endParaRPr>
          </a:p>
        </p:txBody>
      </p:sp>
      <p:sp>
        <p:nvSpPr>
          <p:cNvPr id="104976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化工行业与生物技术的融合</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6" name="标题"/>
          <p:cNvSpPr>
            <a:spLocks noGrp="1"/>
          </p:cNvSpPr>
          <p:nvPr>
            <p:ph type="title"/>
            <p:custDataLst>
              <p:tags r:id="rId1"/>
            </p:custDataLst>
          </p:nvPr>
        </p:nvSpPr>
        <p:spPr>
          <a:xfrm>
            <a:off x="833988" y="2276550"/>
            <a:ext cx="7557025" cy="787008"/>
          </a:xfrm>
        </p:spPr>
        <p:txBody>
          <a:bodyPr/>
          <a:p>
            <a:r>
              <a:rPr altLang="en-US" dirty="0" lang="zh-CN"/>
              <a:t>政策建议与措施</a:t>
            </a:r>
            <a:endParaRPr altLang="en-US" dirty="0" lang="zh-CN"/>
          </a:p>
        </p:txBody>
      </p:sp>
      <p:sp>
        <p:nvSpPr>
          <p:cNvPr id="1049798"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44" name="标题 1"/>
          <p:cNvSpPr>
            <a:spLocks noGrp="1"/>
          </p:cNvSpPr>
          <p:nvPr>
            <p:ph type="title"/>
          </p:nvPr>
        </p:nvSpPr>
        <p:spPr/>
        <p:txBody>
          <a:bodyPr/>
          <a:p>
            <a:r>
              <a:rPr altLang="en-US" lang="zh-CN"/>
              <a:t>完善环保法规，加强监管力度</a:t>
            </a:r>
            <a:endParaRPr altLang="en-US" lang="zh-CN"/>
          </a:p>
        </p:txBody>
      </p:sp>
      <p:sp>
        <p:nvSpPr>
          <p:cNvPr id="104984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建立完善的环保监管体系，加强对化工企业排污的监测和治理</a:t>
            </a:r>
            <a:endParaRPr altLang="zh-CN" dirty="0" lang="en-US">
              <a:solidFill>
                <a:schemeClr val="dk1">
                  <a:lumMod val="80000"/>
                  <a:lumOff val="20000"/>
                </a:schemeClr>
              </a:solidFill>
              <a:latin typeface="+mn-ea"/>
              <a:sym typeface="+mn-ea"/>
            </a:endParaRPr>
          </a:p>
        </p:txBody>
      </p:sp>
      <p:sp>
        <p:nvSpPr>
          <p:cNvPr id="104985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制定严格的环保法规，明确化工企业的环保责任和义务</a:t>
            </a:r>
            <a:endParaRPr altLang="en-US" dirty="0" lang="zh-CN">
              <a:solidFill>
                <a:schemeClr val="dk1">
                  <a:lumMod val="80000"/>
                  <a:lumOff val="20000"/>
                </a:schemeClr>
              </a:solidFill>
              <a:latin typeface="+mn-ea"/>
              <a:sym typeface="+mn-ea"/>
            </a:endParaRPr>
          </a:p>
        </p:txBody>
      </p:sp>
      <p:sp>
        <p:nvSpPr>
          <p:cNvPr id="104986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加强监管力度，对违反环保法规的企业进行严厉处罚</a:t>
            </a:r>
            <a:endParaRPr altLang="en-US" dirty="0" lang="zh-CN">
              <a:solidFill>
                <a:schemeClr val="dk1">
                  <a:lumMod val="80000"/>
                  <a:lumOff val="20000"/>
                </a:schemeClr>
              </a:solidFill>
              <a:latin typeface="+mn-ea"/>
              <a:sym typeface="+mn-ea"/>
            </a:endParaRPr>
          </a:p>
        </p:txBody>
      </p:sp>
      <p:sp>
        <p:nvSpPr>
          <p:cNvPr id="104987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鼓励企业采用环保技术和设备，推动绿色生产的发展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10" name="标题 1"/>
          <p:cNvSpPr>
            <a:spLocks noGrp="1"/>
          </p:cNvSpPr>
          <p:nvPr>
            <p:ph type="title"/>
          </p:nvPr>
        </p:nvSpPr>
        <p:spPr/>
        <p:txBody>
          <a:bodyPr/>
          <a:p>
            <a:r>
              <a:rPr altLang="en-US" lang="zh-CN"/>
              <a:t>加大研发投入，支持技术创新</a:t>
            </a:r>
            <a:endParaRPr altLang="en-US" lang="zh-CN"/>
          </a:p>
        </p:txBody>
      </p:sp>
      <p:sp>
        <p:nvSpPr>
          <p:cNvPr id="104991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政府应加大对化工企业研发的投入，鼓励企业进行技术创新和产品升级。</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加强与高校、科研机构的合作，推动产学研一体化，加速技术成果的转化和应用。</a:t>
            </a:r>
            <a:endParaRPr dirty="0" err="1">
              <a:solidFill>
                <a:schemeClr val="tx1">
                  <a:lumMod val="75000"/>
                  <a:lumOff val="25000"/>
                </a:schemeClr>
              </a:solidFill>
              <a:latin typeface="+mn-ea"/>
              <a:ea typeface="+mn-ea"/>
              <a:cs typeface="+mn-ea"/>
              <a:sym typeface="+mn-lt"/>
            </a:endParaRPr>
          </a:p>
        </p:txBody>
      </p:sp>
      <p:sp>
        <p:nvSpPr>
          <p:cNvPr id="104993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3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建立完善的技术创新服务平台，为企业提供技术咨询、人才培养等服务，提升整个行业的技术水平。</a:t>
            </a:r>
            <a:endParaRPr dirty="0" sz="2000" err="1">
              <a:solidFill>
                <a:schemeClr val="tx1">
                  <a:lumMod val="75000"/>
                  <a:lumOff val="25000"/>
                </a:schemeClr>
              </a:solidFill>
              <a:latin typeface="+mn-ea"/>
              <a:ea typeface="+mn-ea"/>
              <a:cs typeface="+mn-ea"/>
              <a:sym typeface="+mn-lt"/>
            </a:endParaRPr>
          </a:p>
        </p:txBody>
      </p:sp>
      <p:sp>
        <p:nvSpPr>
          <p:cNvPr id="10499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制定相关政策，对技术创新的企业给予税收优惠、资金扶持等支持。</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84" name="标题 1"/>
          <p:cNvSpPr>
            <a:spLocks noGrp="1"/>
          </p:cNvSpPr>
          <p:nvPr>
            <p:ph type="title"/>
          </p:nvPr>
        </p:nvSpPr>
        <p:spPr/>
        <p:txBody>
          <a:bodyPr/>
          <a:p>
            <a:r>
              <a:rPr altLang="en-US" lang="zh-CN"/>
              <a:t>推动产业升级，优化产业结构</a:t>
            </a:r>
            <a:endParaRPr altLang="en-US" lang="zh-CN"/>
          </a:p>
        </p:txBody>
      </p:sp>
      <p:sp>
        <p:nvSpPr>
          <p:cNvPr id="104998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加大对绿色生产技术的研发和推广力度，提高化工行业的环保标准和准入门槛。</a:t>
            </a:r>
            <a:endParaRPr altLang="en-US" dirty="0" sz="2000" lang="zh-CN" spc="150">
              <a:solidFill>
                <a:schemeClr val="tx1">
                  <a:lumMod val="75000"/>
                  <a:lumOff val="25000"/>
                </a:schemeClr>
              </a:solidFill>
              <a:latin typeface="+mn-ea"/>
              <a:sym typeface="+mn-ea"/>
            </a:endParaRPr>
          </a:p>
        </p:txBody>
      </p:sp>
      <p:sp>
        <p:nvSpPr>
          <p:cNvPr id="104999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鼓励企业加大技术改造和设备更新的投入，推动产业升级和转型。</a:t>
            </a:r>
            <a:endParaRPr altLang="en-US" dirty="0" sz="2000" lang="zh-CN" spc="150">
              <a:solidFill>
                <a:schemeClr val="tx1">
                  <a:lumMod val="75000"/>
                  <a:lumOff val="25000"/>
                </a:schemeClr>
              </a:solidFill>
              <a:latin typeface="+mn-ea"/>
              <a:sym typeface="+mn-ea"/>
            </a:endParaRPr>
          </a:p>
        </p:txBody>
      </p:sp>
      <p:sp>
        <p:nvSpPr>
          <p:cNvPr id="104999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优化产业布局，推动产业集聚和产业链整合，提高产业整体素质和竞争力。</a:t>
            </a:r>
            <a:endParaRPr altLang="en-US" dirty="0" sz="2000" lang="zh-CN" spc="150">
              <a:solidFill>
                <a:schemeClr val="tx1">
                  <a:lumMod val="75000"/>
                  <a:lumOff val="25000"/>
                </a:schemeClr>
              </a:solidFill>
              <a:latin typeface="+mn-ea"/>
              <a:sym typeface="+mn-ea"/>
            </a:endParaRPr>
          </a:p>
        </p:txBody>
      </p:sp>
      <p:sp>
        <p:nvSpPr>
          <p:cNvPr id="105000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加强政策引导和扶持，为绿色生产和创新发展提供有力保障和支持。</a:t>
            </a:r>
            <a:endParaRPr altLang="en-US" dirty="0" sz="2000" lang="zh-CN" spc="150">
              <a:solidFill>
                <a:schemeClr val="tx1">
                  <a:lumMod val="75000"/>
                  <a:lumOff val="25000"/>
                </a:schemeClr>
              </a:solidFill>
              <a:latin typeface="+mn-ea"/>
              <a:sym typeface="+mn-ea"/>
            </a:endParaRPr>
          </a:p>
        </p:txBody>
      </p:sp>
      <p:sp>
        <p:nvSpPr>
          <p:cNvPr id="105000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42"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044"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046"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048"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5*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30987_5*l_i*1_1"/>
  <p:tag name="KSO_WM_TEMPLATE_CATEGORY" val="custom"/>
  <p:tag name="KSO_WM_TEMPLATE_INDEX" val="20230987"/>
  <p:tag name="KSO_WM_UNIT_LAYERLEVEL" val="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7_5*l_h_i*1_2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7_5*l_h_i*1_3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7_5*l_h_i*1_4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5*l_h_i*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5*l_h_a*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7_5*l_h_i*1_3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5*l_h_a*1_3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7_5*l_h_i*1_2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5*l_h_a*1_2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7_5*l_h_i*1_4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5*l_h_a*1_4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5*l_h_i*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5*l_h_a*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0987_5*l_h_i*1_5_2"/>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SLIDE_ID" val="custom202309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1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6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210.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33.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8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42.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2024-01-05T00:24:28Z</dcterms:created>
  <dcterms:modified xsi:type="dcterms:W3CDTF">2024-01-05T00:24:28Z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e988996b8d224266a9677c25362f43b2_21</vt:lpwstr>
  </property>
</Properties>
</file>