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471" r:id="rId1"/>
    <p:sldMasterId id="2147486508" r:id="rId2"/>
  </p:sldMasterIdLst>
  <p:notesMasterIdLst>
    <p:notesMasterId r:id="rId3"/>
  </p:notesMasterIdLst>
  <p:sldIdLst>
    <p:sldId id="1645" r:id="rId4"/>
    <p:sldId id="1648" r:id="rId5"/>
    <p:sldId id="1651" r:id="rId6"/>
    <p:sldId id="1654" r:id="rId7"/>
    <p:sldId id="1660" r:id="rId9"/>
    <p:sldId id="1663" r:id="rId10"/>
    <p:sldId id="1666" r:id="rId11"/>
    <p:sldId id="1669" r:id="rId12"/>
    <p:sldId id="1672" r:id="rId13"/>
    <p:sldId id="1678" r:id="rId15"/>
    <p:sldId id="1681" r:id="rId16"/>
    <p:sldId id="1684" r:id="rId17"/>
    <p:sldId id="1687" r:id="rId18"/>
    <p:sldId id="1693" r:id="rId20"/>
    <p:sldId id="1696" r:id="rId21"/>
    <p:sldId id="1699" r:id="rId22"/>
    <p:sldId id="1702" r:id="rId23"/>
    <p:sldId id="1705" r:id="rId24"/>
    <p:sldId id="1711" r:id="rId26"/>
    <p:sldId id="1714" r:id="rId27"/>
    <p:sldId id="1717" r:id="rId28"/>
    <p:sldId id="1720" r:id="rId29"/>
    <p:sldId id="1723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472" r:id="rId1"/>
    <p:sldLayoutId id="2147486473" r:id="rId2"/>
    <p:sldLayoutId id="2147486474" r:id="rId3"/>
    <p:sldLayoutId id="2147486475" r:id="rId4"/>
    <p:sldLayoutId id="2147486476" r:id="rId5"/>
    <p:sldLayoutId id="2147486477" r:id="rId6"/>
    <p:sldLayoutId id="2147486478" r:id="rId7"/>
    <p:sldLayoutId id="2147486479" r:id="rId8"/>
    <p:sldLayoutId id="2147486480" r:id="rId9"/>
    <p:sldLayoutId id="2147486481" r:id="rId10"/>
    <p:sldLayoutId id="214748648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509" r:id="rId1"/>
    <p:sldLayoutId id="2147486510" r:id="rId2"/>
    <p:sldLayoutId id="2147486511" r:id="rId3"/>
    <p:sldLayoutId id="2147486512" r:id="rId4"/>
    <p:sldLayoutId id="2147486513" r:id="rId5"/>
    <p:sldLayoutId id="2147486514" r:id="rId6"/>
    <p:sldLayoutId id="2147486515" r:id="rId7"/>
    <p:sldLayoutId id="2147486516" r:id="rId8"/>
    <p:sldLayoutId id="2147486517" r:id="rId9"/>
    <p:sldLayoutId id="2147486518" r:id="rId10"/>
    <p:sldLayoutId id="214748651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tags" Target="../tags/tag176.xml"/><Relationship Id="rId18" Type="http://schemas.openxmlformats.org/officeDocument/2006/relationships/tags" Target="../tags/tag177.xml"/><Relationship Id="rId19" Type="http://schemas.openxmlformats.org/officeDocument/2006/relationships/tags" Target="../tags/tag178.xml"/><Relationship Id="rId20" Type="http://schemas.openxmlformats.org/officeDocument/2006/relationships/tags" Target="../tags/tag179.xml"/><Relationship Id="rId21" Type="http://schemas.openxmlformats.org/officeDocument/2006/relationships/tags" Target="../tags/tag180.xml"/><Relationship Id="rId22" Type="http://schemas.openxmlformats.org/officeDocument/2006/relationships/tags" Target="../tags/tag181.xml"/><Relationship Id="rId23" Type="http://schemas.openxmlformats.org/officeDocument/2006/relationships/tags" Target="../tags/tag182.xml"/><Relationship Id="rId24" Type="http://schemas.openxmlformats.org/officeDocument/2006/relationships/tags" Target="../tags/tag183.xml"/><Relationship Id="rId25" Type="http://schemas.openxmlformats.org/officeDocument/2006/relationships/tags" Target="../tags/tag184.xml"/><Relationship Id="rId26" Type="http://schemas.openxmlformats.org/officeDocument/2006/relationships/tags" Target="../tags/tag185.xml"/><Relationship Id="rId27" Type="http://schemas.openxmlformats.org/officeDocument/2006/relationships/tags" Target="../tags/tag186.xml"/><Relationship Id="rId28" Type="http://schemas.openxmlformats.org/officeDocument/2006/relationships/tags" Target="../tags/tag187.xml"/><Relationship Id="rId29" Type="http://schemas.openxmlformats.org/officeDocument/2006/relationships/tags" Target="../tags/tag188.xml"/><Relationship Id="rId30" Type="http://schemas.openxmlformats.org/officeDocument/2006/relationships/tags" Target="../tags/tag189.xml"/><Relationship Id="rId3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tags" Target="../tags/tag288.xml"/><Relationship Id="rId18" Type="http://schemas.openxmlformats.org/officeDocument/2006/relationships/tags" Target="../tags/tag289.xml"/><Relationship Id="rId1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2024年银行工作总结与展望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2024年银行工作总结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2024年银行工作亮点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302260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302260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2024年银行工作不足与问题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672465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672465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2025年银行工作展望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2024年银行工作总结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银行业务发展情况</a:t>
            </a:r>
            <a:endParaRPr altLang="en-US" lang="zh-CN"/>
          </a:p>
        </p:txBody>
      </p:sp>
      <p:sp>
        <p:nvSpPr>
          <p:cNvPr id="10489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2024年银行业务规模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银行业务结构变化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8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银行业务创新举措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9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银行业务发展成果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银行业务创新情况</a:t>
            </a:r>
            <a:endParaRPr altLang="en-US" lang="zh-CN"/>
          </a:p>
        </p:txBody>
      </p:sp>
      <p:sp>
        <p:nvSpPr>
          <p:cNvPr id="10490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传统银行业务转型：将传统业务向数字化、智能化方向转型，提高服务效率和客户体验。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创新金融产品：推出符合市场需求的新型金融产品，如互联网金融、区块链金融等，满足客户多样化的金融需求。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4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跨界合作：与其他行业进行跨界合作，如与电商、物流等行业的合作，拓展银行业务范围，提高市场竞争力。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5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科技驱动：加强科技投入，提高科技水平，为银行业务创新提供有力支持。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银行业务风险控制情况</a:t>
            </a:r>
            <a:endParaRPr altLang="en-US" lang="zh-CN"/>
          </a:p>
        </p:txBody>
      </p:sp>
      <p:sp>
        <p:nvSpPr>
          <p:cNvPr id="104909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银行业务风险控制策略及措施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2024年银行业务规模及风险情况概述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银行业务风险类型及特点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银行业务风险控制效果评估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银行业务服务水平提升情况</a:t>
            </a:r>
            <a:endParaRPr altLang="en-US" lang="zh-CN"/>
          </a:p>
        </p:txBody>
      </p:sp>
      <p:sp>
        <p:nvSpPr>
          <p:cNvPr id="10491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数字化转型：利用科技手段提升业务处理效率和客户体验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业务种类丰富：提供多种金融服务，满足客户多样化需求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服务质量提升：加强员工培训，提高服务意识和技能水平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客户满意度提高：通过改进业务流程和提升服务质量，客户满意度得到提高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2024年银行工作亮点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银行业务创新亮点</a:t>
            </a:r>
            <a:endParaRPr altLang="en-US" lang="zh-CN"/>
          </a:p>
        </p:txBody>
      </p:sp>
      <p:sp>
        <p:nvSpPr>
          <p:cNvPr id="104928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数字化转型：利用先进技术提升业务效率和客户体验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普惠金融服务：扩大普惠金融覆盖面，降低金融服务门槛，让更多人享受金融服务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正文"/>
          <p:cNvSpPr txBox="1"/>
          <p:nvPr>
            <p:custDataLst>
              <p:tags r:id="rId28"/>
            </p:custDataLst>
          </p:nvPr>
        </p:nvSpPr>
        <p:spPr>
          <a:xfrm>
            <a:off x="7818944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绿色金融发展：积极推广绿色金融理念，支持可持续发展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正文"/>
          <p:cNvSpPr txBox="1"/>
          <p:nvPr>
            <p:custDataLst>
              <p:tags r:id="rId29"/>
            </p:custDataLst>
          </p:nvPr>
        </p:nvSpPr>
        <p:spPr>
          <a:xfrm>
            <a:off x="2303016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金融科技应用：将科技应用于银行业务，提高业务处理速度和准确性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正文"/>
          <p:cNvSpPr txBox="1"/>
          <p:nvPr>
            <p:custDataLst>
              <p:tags r:id="rId30"/>
            </p:custDataLst>
          </p:nvPr>
        </p:nvSpPr>
        <p:spPr>
          <a:xfrm>
            <a:off x="5061607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跨境金融服务：提供更加便捷、高效的跨境金融服务，满足客户需求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银行业务风险控制亮点</a:t>
            </a:r>
            <a:endParaRPr altLang="en-US" lang="zh-CN"/>
          </a:p>
        </p:txBody>
      </p:sp>
      <p:sp>
        <p:nvSpPr>
          <p:cNvPr id="104936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创新风险管理技术：运用大数据、人工智能等先进技术，提高风险识别和预警能力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完善风险管理体系：建立全面的风险管理制度和流程，加强风险识别、评估和监控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加强内部控制：完善内部控制体系，加强内部审计和监督，确保业务合规和风险可控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强化风险管理意识：加强员工培训和教育，提高全员风险管理意识和能力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银行业务服务水平提升亮点</a:t>
            </a:r>
            <a:endParaRPr altLang="en-US" lang="zh-CN"/>
          </a:p>
        </p:txBody>
      </p:sp>
      <p:sp>
        <p:nvSpPr>
          <p:cNvPr id="104941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个性化服务：根据客户需求提供定制化服务方案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高效化服务：优化业务流程，提高服务效率和质量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智能化服务：利用人工智能技术提升客户服务体验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多元化服务：提供多种金融产品和服务，满足客户需求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2024年银行工作不足与问题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银行业务发展不足与问题</a:t>
            </a:r>
            <a:endParaRPr altLang="en-US" lang="zh-CN"/>
          </a:p>
        </p:txBody>
      </p:sp>
      <p:sp>
        <p:nvSpPr>
          <p:cNvPr id="104953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业务办理效率低下，客户体验不佳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业务种类单一，缺乏创新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缺乏对新兴市场的开拓和布局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风险管理水平有待提高，不良贷款率偏高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银行业务创新不足与问题</a:t>
            </a:r>
            <a:endParaRPr altLang="en-US" lang="zh-CN"/>
          </a:p>
        </p:txBody>
      </p:sp>
      <p:sp>
        <p:nvSpPr>
          <p:cNvPr id="10495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业务创新受限于技术、人才和制度等因素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市场竞争激烈，创新难度加大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传统业务占比高，新兴业务发展缓慢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缺乏具有竞争力的创新产品和服务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银行业务风险控制不足与问题</a:t>
            </a:r>
            <a:endParaRPr altLang="en-US" lang="zh-CN"/>
          </a:p>
        </p:txBody>
      </p:sp>
      <p:sp>
        <p:nvSpPr>
          <p:cNvPr id="104964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5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5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信息技术风险：网络安全问题、数据泄露等对银行业务造成威胁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监管政策变化：政策调整对银行业务产生影响，需要加强风险控制和合规管理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信贷风险管理不严格：对借款人的信用评估不足，导致不良贷款增加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操作风险控制不到位：员工操作失误或违规操作导致业务风险增加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银行业务服务水平提升不足与问题</a:t>
            </a:r>
            <a:endParaRPr altLang="en-US" lang="zh-CN"/>
          </a:p>
        </p:txBody>
      </p:sp>
      <p:sp>
        <p:nvSpPr>
          <p:cNvPr id="10497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服务质量参差不齐：部分银行员工服务态度不够好，缺乏专业知识和技能，无法满足客户需求。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业务办理效率低下：银行在业务办理过程中存在流程繁琐、等待时间长等问题，导致客户体验不佳。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业务创新不足：银行在业务创新方面存在不足，无法跟上市场需求的变化，缺乏竞争力。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客户服务体系不完善：银行客户服务体系不够完善，缺乏有效的客户反馈机制和投诉处理机制，无法及时解决客户问题。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2025年银行工作展望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银行业务发展展望</a:t>
            </a:r>
            <a:endParaRPr altLang="en-US" lang="zh-CN"/>
          </a:p>
        </p:txBody>
      </p:sp>
      <p:sp>
        <p:nvSpPr>
          <p:cNvPr id="104981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零售银行业务：加强线上服务，提高客户体验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企业银行业务：深化供应链金融，助力实体经济发展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金融市场业务：加强风险管理，提高投资收益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跨境业务：加强国际合作，推动人民币国际化进程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银行业务创新展望</a:t>
            </a:r>
            <a:endParaRPr altLang="en-US" lang="zh-CN"/>
          </a:p>
        </p:txBody>
      </p:sp>
      <p:sp>
        <p:nvSpPr>
          <p:cNvPr id="10498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数字化转型：利用大数据、人工智能等技术提升业务效率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金融科技应用：探索区块链、云计算等技术在银行业务中的应用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创新金融产品：推出更多符合客户需求、具有市场竞争力的金融产品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优化客户服务：提升客户服务体验，增强客户满意度和忠诚度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银行业务风险控制展望</a:t>
            </a:r>
            <a:endParaRPr altLang="en-US" lang="zh-CN"/>
          </a:p>
        </p:txBody>
      </p:sp>
      <p:sp>
        <p:nvSpPr>
          <p:cNvPr id="1049918" name="矩形 15"/>
          <p:cNvSpPr/>
          <p:nvPr>
            <p:custDataLst>
              <p:tags r:id="rId1"/>
            </p:custDataLst>
          </p:nvPr>
        </p:nvSpPr>
        <p:spPr>
          <a:xfrm>
            <a:off x="3001898" y="1426337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强化风险意识，提高风险管理水平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任意多边形 17"/>
          <p:cNvSpPr/>
          <p:nvPr>
            <p:custDataLst>
              <p:tags r:id="rId2"/>
            </p:custDataLst>
          </p:nvPr>
        </p:nvSpPr>
        <p:spPr>
          <a:xfrm flipV="1">
            <a:off x="2935832" y="1364400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任意多边形 18"/>
          <p:cNvSpPr/>
          <p:nvPr>
            <p:custDataLst>
              <p:tags r:id="rId3"/>
            </p:custDataLst>
          </p:nvPr>
        </p:nvSpPr>
        <p:spPr>
          <a:xfrm flipH="1">
            <a:off x="8149559" y="171331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矩形 27"/>
          <p:cNvSpPr/>
          <p:nvPr>
            <p:custDataLst>
              <p:tags r:id="rId4"/>
            </p:custDataLst>
          </p:nvPr>
        </p:nvSpPr>
        <p:spPr>
          <a:xfrm>
            <a:off x="3001898" y="2277628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完善风险管理制度，加强内部控制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任意多边形 29"/>
          <p:cNvSpPr/>
          <p:nvPr>
            <p:custDataLst>
              <p:tags r:id="rId5"/>
            </p:custDataLst>
          </p:nvPr>
        </p:nvSpPr>
        <p:spPr>
          <a:xfrm flipV="1">
            <a:off x="2935832" y="2215691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任意多边形 30"/>
          <p:cNvSpPr/>
          <p:nvPr>
            <p:custDataLst>
              <p:tags r:id="rId6"/>
            </p:custDataLst>
          </p:nvPr>
        </p:nvSpPr>
        <p:spPr>
          <a:xfrm flipH="1">
            <a:off x="8149559" y="256460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矩形 5"/>
          <p:cNvSpPr/>
          <p:nvPr>
            <p:custDataLst>
              <p:tags r:id="rId7"/>
            </p:custDataLst>
          </p:nvPr>
        </p:nvSpPr>
        <p:spPr>
          <a:xfrm>
            <a:off x="3001898" y="3128919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推进风险文化建设，提升员工风险意识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任意多边形 7"/>
          <p:cNvSpPr/>
          <p:nvPr>
            <p:custDataLst>
              <p:tags r:id="rId8"/>
            </p:custDataLst>
          </p:nvPr>
        </p:nvSpPr>
        <p:spPr>
          <a:xfrm flipV="1">
            <a:off x="2935832" y="306698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任意多边形 8"/>
          <p:cNvSpPr/>
          <p:nvPr>
            <p:custDataLst>
              <p:tags r:id="rId9"/>
            </p:custDataLst>
          </p:nvPr>
        </p:nvSpPr>
        <p:spPr>
          <a:xfrm flipH="1">
            <a:off x="8149559" y="341589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矩形 10"/>
          <p:cNvSpPr/>
          <p:nvPr>
            <p:custDataLst>
              <p:tags r:id="rId10"/>
            </p:custDataLst>
          </p:nvPr>
        </p:nvSpPr>
        <p:spPr>
          <a:xfrm>
            <a:off x="3001898" y="3980210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加强风险监测和预警，及时发现和处置风险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任意多边形 12"/>
          <p:cNvSpPr/>
          <p:nvPr>
            <p:custDataLst>
              <p:tags r:id="rId11"/>
            </p:custDataLst>
          </p:nvPr>
        </p:nvSpPr>
        <p:spPr>
          <a:xfrm flipV="1">
            <a:off x="2935832" y="391827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任意多边形 13"/>
          <p:cNvSpPr/>
          <p:nvPr>
            <p:custDataLst>
              <p:tags r:id="rId12"/>
            </p:custDataLst>
          </p:nvPr>
        </p:nvSpPr>
        <p:spPr>
          <a:xfrm flipH="1">
            <a:off x="8149559" y="4267185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矩形 19"/>
          <p:cNvSpPr/>
          <p:nvPr>
            <p:custDataLst>
              <p:tags r:id="rId13"/>
            </p:custDataLst>
          </p:nvPr>
        </p:nvSpPr>
        <p:spPr>
          <a:xfrm>
            <a:off x="3001898" y="483150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创新风险管理手段，提高风险管理效率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任意多边形 21"/>
          <p:cNvSpPr/>
          <p:nvPr>
            <p:custDataLst>
              <p:tags r:id="rId14"/>
            </p:custDataLst>
          </p:nvPr>
        </p:nvSpPr>
        <p:spPr>
          <a:xfrm flipV="1">
            <a:off x="2935832" y="476956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6" name="任意多边形 22"/>
          <p:cNvSpPr/>
          <p:nvPr>
            <p:custDataLst>
              <p:tags r:id="rId15"/>
            </p:custDataLst>
          </p:nvPr>
        </p:nvSpPr>
        <p:spPr>
          <a:xfrm flipH="1">
            <a:off x="8149559" y="5118476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矩形 38"/>
          <p:cNvSpPr/>
          <p:nvPr>
            <p:custDataLst>
              <p:tags r:id="rId16"/>
            </p:custDataLst>
          </p:nvPr>
        </p:nvSpPr>
        <p:spPr>
          <a:xfrm>
            <a:off x="3001898" y="568279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加强与监管部门的沟通协调，确保业务合规发展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任意多边形 40"/>
          <p:cNvSpPr/>
          <p:nvPr>
            <p:custDataLst>
              <p:tags r:id="rId17"/>
            </p:custDataLst>
          </p:nvPr>
        </p:nvSpPr>
        <p:spPr>
          <a:xfrm flipV="1">
            <a:off x="2935832" y="562085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2" name="任意多边形 41"/>
          <p:cNvSpPr/>
          <p:nvPr>
            <p:custDataLst>
              <p:tags r:id="rId18"/>
            </p:custDataLst>
          </p:nvPr>
        </p:nvSpPr>
        <p:spPr>
          <a:xfrm flipH="1">
            <a:off x="8149559" y="5969767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银行业务服务水平提升展望</a:t>
            </a:r>
            <a:endParaRPr altLang="en-US" lang="zh-CN"/>
          </a:p>
        </p:txBody>
      </p:sp>
      <p:sp>
        <p:nvSpPr>
          <p:cNvPr id="104998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智能化服务：利用人工智能技术提升客户服务体验，提高服务效率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个性化服务：根据客户需求提供定制化服务，满足客户个性化需求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多元化服务：拓展业务范围，提供多元化金融服务，满足客户多样化需求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国际化服务：加强国际合作，拓展海外市场，提升国际竞争力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3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03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03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5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5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5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5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5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5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5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5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5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5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5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SLIDE_ID" val="custom20230982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5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6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298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2023-12-17T09:01:02Z</dcterms:created>
  <dcterms:modified xsi:type="dcterms:W3CDTF">2023-12-17T09:01:02Z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15233d4ba18641858ca634d0dbe5e194_21</vt:lpwstr>
  </property>
</Properties>
</file>