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925" r:id="rId1"/>
    <p:sldMasterId id="2147488962" r:id="rId2"/>
  </p:sldMasterIdLst>
  <p:notesMasterIdLst>
    <p:notesMasterId r:id="rId3"/>
  </p:notesMasterIdLst>
  <p:sldIdLst>
    <p:sldId id="2810" r:id="rId4"/>
    <p:sldId id="2815" r:id="rId5"/>
    <p:sldId id="2819" r:id="rId6"/>
    <p:sldId id="2822" r:id="rId7"/>
    <p:sldId id="2828" r:id="rId9"/>
    <p:sldId id="2831" r:id="rId10"/>
    <p:sldId id="2834" r:id="rId11"/>
    <p:sldId id="2837" r:id="rId12"/>
    <p:sldId id="2843" r:id="rId14"/>
    <p:sldId id="2846" r:id="rId15"/>
    <p:sldId id="2849" r:id="rId16"/>
    <p:sldId id="2852" r:id="rId17"/>
    <p:sldId id="2855" r:id="rId18"/>
    <p:sldId id="2861" r:id="rId20"/>
    <p:sldId id="2864" r:id="rId21"/>
    <p:sldId id="2867" r:id="rId22"/>
    <p:sldId id="2870" r:id="rId23"/>
    <p:sldId id="2876" r:id="rId25"/>
    <p:sldId id="2879" r:id="rId26"/>
    <p:sldId id="2882" r:id="rId27"/>
    <p:sldId id="2885" r:id="rId28"/>
    <p:sldId id="2888" r:id="rId29"/>
    <p:sldId id="2894" r:id="rId31"/>
    <p:sldId id="2897" r:id="rId32"/>
    <p:sldId id="2900" r:id="rId33"/>
    <p:sldId id="2904"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7" name="幻灯片图像占位符 1"/>
          <p:cNvSpPr>
            <a:spLocks noChangeAspect="1" noRot="1" noGrp="1"/>
          </p:cNvSpPr>
          <p:nvPr>
            <p:ph type="sldImg"/>
          </p:nvPr>
        </p:nvSpPr>
        <p:spPr/>
      </p:sp>
      <p:sp>
        <p:nvSpPr>
          <p:cNvPr id="1048659" name="备注占位符 2"/>
          <p:cNvSpPr>
            <a:spLocks noGrp="1"/>
          </p:cNvSpPr>
          <p:nvPr>
            <p:ph type="body" idx="1"/>
          </p:nvPr>
        </p:nvSpPr>
        <p:spPr/>
        <p:txBody>
          <a:bodyPr/>
          <a:p>
            <a:endParaRPr altLang="en-US" dirty="0" lang="zh-CN"/>
          </a:p>
        </p:txBody>
      </p:sp>
      <p:sp>
        <p:nvSpPr>
          <p:cNvPr id="104866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1" name="幻灯片图像占位符 1"/>
          <p:cNvSpPr>
            <a:spLocks noChangeAspect="1" noRot="1" noGrp="1"/>
          </p:cNvSpPr>
          <p:nvPr>
            <p:ph type="sldImg"/>
          </p:nvPr>
        </p:nvSpPr>
        <p:spPr/>
      </p:sp>
      <p:sp>
        <p:nvSpPr>
          <p:cNvPr id="1048623" name="备注占位符 2"/>
          <p:cNvSpPr>
            <a:spLocks noGrp="1"/>
          </p:cNvSpPr>
          <p:nvPr>
            <p:ph type="body" idx="1"/>
          </p:nvPr>
        </p:nvSpPr>
        <p:spPr/>
        <p:txBody>
          <a:bodyPr/>
          <a:p>
            <a:endParaRPr altLang="en-US" dirty="0" lang="zh-CN"/>
          </a:p>
        </p:txBody>
      </p:sp>
      <p:sp>
        <p:nvSpPr>
          <p:cNvPr id="104862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6" name="备注占位符 2"/>
          <p:cNvSpPr>
            <a:spLocks noGrp="1"/>
          </p:cNvSpPr>
          <p:nvPr>
            <p:ph type="body" idx="1"/>
          </p:nvPr>
        </p:nvSpPr>
        <p:spPr/>
        <p:txBody>
          <a:bodyPr/>
          <a:p>
            <a:endParaRPr altLang="en-US" lang="zh-CN"/>
          </a:p>
        </p:txBody>
      </p:sp>
      <p:sp>
        <p:nvSpPr>
          <p:cNvPr id="1048608"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jpe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2.png"/><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jpe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image" Target="../media/image2.png"/><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image" Target="../media/image2.png"/><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tags" Target="../tags/tag46.xml"/><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2.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2.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2.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jpe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9"/>
          <p:cNvSpPr/>
          <p:nvPr>
            <p:custDataLst>
              <p:tags r:id="rId1"/>
            </p:custDataLst>
          </p:nvPr>
        </p:nvSpPr>
        <p:spPr>
          <a:xfrm>
            <a:off x="10682605" y="1719580"/>
            <a:ext cx="749935" cy="749935"/>
          </a:xfrm>
          <a:prstGeom prst="ellipse"/>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a:cxnSpLocks/>
          </p:cNvCxnSpPr>
          <p:nvPr>
            <p:custDataLst>
              <p:tags r:id="rId2"/>
            </p:custDataLst>
          </p:nvPr>
        </p:nvCxnSpPr>
        <p:spPr>
          <a:xfrm>
            <a:off x="814371" y="6132093"/>
            <a:ext cx="873188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3"/>
            </p:custDataLst>
          </p:nvPr>
        </p:nvPicPr>
        <p:blipFill>
          <a:blip xmlns:r="http://schemas.openxmlformats.org/officeDocument/2006/relationships" r:embed="rId4">
            <a:clrChange>
              <a:clrFrom>
                <a:srgbClr val="1B0E60"/>
              </a:clrFrom>
              <a:clrTo>
                <a:srgbClr val="1B0E60">
                  <a:alpha val="0"/>
                </a:srgbClr>
              </a:clrTo>
            </a:clrChange>
          </a:blip>
          <a:srcRect/>
          <a:stretch>
            <a:fillRect/>
          </a:stretch>
        </p:blipFill>
        <p:spPr>
          <a:xfrm>
            <a:off x="0" y="0"/>
            <a:ext cx="7661910" cy="4309110"/>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noFill/>
        </p:spPr>
        <p:txBody>
          <a:bodyPr bIns="0" lIns="0" rIns="0" rtlCol="0" tIns="0" wrap="square">
            <a:normAutofit/>
          </a:bodyPr>
          <a:lstStyle>
            <a:lvl1pPr algn="r"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j-ea"/>
                <a:ea typeface="+mj-ea"/>
                <a:cs typeface="MiSans" panose="00000500000000000000" charset="-122"/>
              </a:defRPr>
            </a:lvl1pPr>
          </a:lstStyle>
          <a:p>
            <a:pPr algn="r" lvl="0">
              <a:lnSpc>
                <a:spcPct val="150000"/>
              </a:lnSpc>
            </a:pPr>
            <a:r>
              <a:rPr dirty="0">
                <a:sym typeface="+mn-ea"/>
              </a:rPr>
              <a:t>单击此处编辑母版副标题样式</a:t>
            </a:r>
            <a:endParaRPr dirty="0">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baseline="0" b="0" cap="none" dirty="0" sz="6000" i="0" kern="1200" kumimoji="0" noProof="1" normalizeH="0" spc="300" err="1"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r" lvl="0"/>
            <a:r>
              <a:rPr dirty="0">
                <a:sym typeface="+mn-ea"/>
              </a:rPr>
              <a:t>单击编辑标题</a:t>
            </a:r>
            <a:endParaRPr dirty="0">
              <a:sym typeface="+mn-ea"/>
            </a:endParaRPr>
          </a:p>
        </p:txBody>
      </p:sp>
      <p:cxnSp>
        <p:nvCxnSpPr>
          <p:cNvPr id="3145731" name="直接连接符 22"/>
          <p:cNvCxnSpPr>
            <a:cxnSpLocks/>
          </p:cNvCxnSpPr>
          <p:nvPr>
            <p:custDataLst>
              <p:tags r:id="rId7"/>
            </p:custDataLst>
          </p:nvPr>
        </p:nvCxnSpPr>
        <p:spPr>
          <a:xfrm>
            <a:off x="8512877" y="3940944"/>
            <a:ext cx="2767263"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j-ea"/>
                <a:ea typeface="+mj-ea"/>
                <a:cs typeface="MiSans" panose="00000500000000000000" charset="-122"/>
              </a:defRPr>
            </a:lvl1pPr>
          </a:lstStyle>
          <a:p>
            <a:pPr algn="r" lvl="0"/>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altLang="en-US" lang="zh-CN" smtClean="0"/>
            </a:fld>
            <a:endParaRPr altLang="en-US" dirty="0" lang="zh-CN"/>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altLang="en-US" dirty="0" lang="zh-CN"/>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344778" y="0"/>
            <a:ext cx="8847221" cy="4975261"/>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a:cxnSpLocks/>
          </p:cNvCxnSpPr>
          <p:nvPr>
            <p:custDataLst>
              <p:tags r:id="rId3"/>
            </p:custDataLst>
          </p:nvPr>
        </p:nvCxnSpPr>
        <p:spPr>
          <a:xfrm>
            <a:off x="735013" y="6228346"/>
            <a:ext cx="1072197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200" i="0" kern="1200" kumimoji="0" lang="en-US" noProof="1" normalizeH="0" spc="300" strike="noStrike" u="none">
                <a:solidFill>
                  <a:schemeClr val="accent2"/>
                </a:solidFill>
                <a:latin typeface="+mj-ea"/>
                <a:ea typeface="+mj-ea"/>
                <a:cs typeface="MiSans" panose="00000500000000000000" charset="-122"/>
              </a:defRPr>
            </a:lvl1pPr>
          </a:lstStyle>
          <a:p>
            <a:pPr algn="l" lvl="0"/>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0">
                      <a:schemeClr val="accent1"/>
                    </a:gs>
                    <a:gs pos="100000">
                      <a:schemeClr val="accent2"/>
                    </a:gs>
                  </a:gsLst>
                  <a:lin ang="0" scaled="0"/>
                </a:gradFill>
                <a:latin typeface="+mj-ea"/>
                <a:ea typeface="+mj-ea"/>
                <a:cs typeface="+mj-ea"/>
              </a:defRPr>
            </a:lvl1pPr>
          </a:lstStyle>
          <a:p>
            <a:pPr lvl="0"/>
            <a:r>
              <a:rPr dirty="0">
                <a:sym typeface="+mn-ea"/>
              </a:rPr>
              <a:t>单击编辑标题</a:t>
            </a:r>
            <a:endParaRPr dirty="0">
              <a:sym typeface="+mn-ea"/>
            </a:endParaRPr>
          </a:p>
        </p:txBody>
      </p:sp>
      <p:cxnSp>
        <p:nvCxnSpPr>
          <p:cNvPr id="3145735" name="直接连接符 43"/>
          <p:cNvCxnSpPr>
            <a:cxnSpLocks/>
          </p:cNvCxnSpPr>
          <p:nvPr>
            <p:custDataLst>
              <p:tags r:id="rId6"/>
            </p:custDataLst>
          </p:nvPr>
        </p:nvCxnSpPr>
        <p:spPr>
          <a:xfrm>
            <a:off x="1845336" y="1807845"/>
            <a:ext cx="447040" cy="0"/>
          </a:xfrm>
          <a:prstGeom prst="line"/>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altLang="en-US" lang="zh-CN" smtClean="0"/>
            </a:fld>
            <a:endParaRPr altLang="en-US" dirty="0" lang="zh-CN"/>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altLang="en-US" dirty="0" lang="zh-CN"/>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37" name="直接连接符 22"/>
          <p:cNvCxnSpPr>
            <a:cxnSpLocks/>
          </p:cNvCxnSpPr>
          <p:nvPr>
            <p:custDataLst>
              <p:tags r:id="rId1"/>
            </p:custDataLst>
          </p:nvPr>
        </p:nvCxnSpPr>
        <p:spPr>
          <a:xfrm flipH="1">
            <a:off x="9185961"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a:cxnSpLocks/>
          </p:cNvCxnSpPr>
          <p:nvPr>
            <p:custDataLst>
              <p:tags r:id="rId2"/>
            </p:custDataLst>
          </p:nvPr>
        </p:nvCxnSpPr>
        <p:spPr>
          <a:xfrm>
            <a:off x="515176"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3"/>
            </p:custDataLst>
          </p:nvPr>
        </p:nvPicPr>
        <p:blipFill rotWithShape="1">
          <a:blip xmlns:r="http://schemas.openxmlformats.org/officeDocument/2006/relationships" r:embed="rId4"/>
          <a:srcRect l="47465" t="15910" r="3826" b="22729"/>
          <a:stretch>
            <a:fillRect/>
          </a:stretch>
        </p:blipFill>
        <p:spPr>
          <a:xfrm>
            <a:off x="1736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rotWithShape="1">
          <a:blip xmlns:r="http://schemas.openxmlformats.org/officeDocument/2006/relationships" r:embed="rId4"/>
          <a:srcRect l="47465" t="15910" r="3826" b="22729"/>
          <a:stretch>
            <a:fillRect/>
          </a:stretch>
        </p:blipFill>
        <p:spPr>
          <a:xfrm flipH="1">
            <a:off x="891732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4800" i="0" kern="1200" kumimoji="0" lang="en-US" noProof="1" normalizeH="0" spc="300" strike="noStrike" u="none">
                <a:solidFill>
                  <a:schemeClr val="tx1"/>
                </a:solidFill>
                <a:latin typeface="+mj-ea"/>
                <a:ea typeface="+mj-ea"/>
                <a:cs typeface="MiSans" panose="00000500000000000000" charset="-122"/>
              </a:defRPr>
            </a:lvl1pPr>
          </a:lstStyle>
          <a:p>
            <a:pPr algn="ctr" lvl="0"/>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noProof="1" normalizeH="0" spc="300" err="1" strike="noStrike" u="none">
                <a:gradFill>
                  <a:gsLst>
                    <a:gs pos="0">
                      <a:schemeClr val="accent1"/>
                    </a:gs>
                    <a:gs pos="100000">
                      <a:schemeClr val="accent2"/>
                    </a:gs>
                  </a:gsLst>
                  <a:lin ang="0" scaled="0"/>
                </a:gradFill>
                <a:latin typeface="+mj-ea"/>
                <a:ea typeface="+mj-ea"/>
                <a:cs typeface="+mj-ea"/>
              </a:defRPr>
            </a:lvl1pPr>
          </a:lstStyle>
          <a:p>
            <a:pPr algn="ctr" lvl="0"/>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6" name="页脚占位符 4"/>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5" name="图片 10"/>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8"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7" name="图片 14"/>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34"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9" name="图片 6"/>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2"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1"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dirty="0" lang="zh-CN"/>
          </a:p>
        </p:txBody>
      </p:sp>
      <p:sp>
        <p:nvSpPr>
          <p:cNvPr id="1048748" name="页脚占位符 2"/>
          <p:cNvSpPr>
            <a:spLocks noGrp="1"/>
          </p:cNvSpPr>
          <p:nvPr>
            <p:ph type="ftr" sz="quarter" idx="11"/>
            <p:custDataLst>
              <p:tags r:id="rId4"/>
            </p:custDataLst>
          </p:nvPr>
        </p:nvSpPr>
        <p:spPr/>
        <p:txBody>
          <a:bodyPr/>
          <a:p>
            <a:endParaRPr altLang="en-US" dirty="0" lang="zh-CN"/>
          </a:p>
        </p:txBody>
      </p:sp>
      <p:sp>
        <p:nvSpPr>
          <p:cNvPr id="104875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3"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6"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5"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7"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120390" y="0"/>
            <a:ext cx="9071810" cy="5101559"/>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300"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l" lvl="0"/>
            <a:r>
              <a:rPr dirty="0" err="1">
                <a:sym typeface="+mn-ea"/>
              </a:rPr>
              <a:t>编辑标题</a:t>
            </a:r>
            <a:endParaRPr dirty="0">
              <a:sym typeface="+mn-ea"/>
            </a:endParaRPr>
          </a:p>
        </p:txBody>
      </p:sp>
      <p:cxnSp>
        <p:nvCxnSpPr>
          <p:cNvPr id="3145741" name="直接连接符 7"/>
          <p:cNvCxnSpPr>
            <a:cxnSpLocks/>
          </p:cNvCxnSpPr>
          <p:nvPr>
            <p:custDataLst>
              <p:tags r:id="rId5"/>
            </p:custDataLst>
          </p:nvPr>
        </p:nvCxnSpPr>
        <p:spPr>
          <a:xfrm>
            <a:off x="2780331" y="6132093"/>
            <a:ext cx="8754110"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n-ea"/>
                <a:ea typeface="+mn-ea"/>
                <a:cs typeface="MiSans" panose="00000500000000000000" charset="-122"/>
              </a:defRPr>
            </a:lvl1pPr>
          </a:lstStyle>
          <a:p>
            <a:pPr algn="l" lvl="0"/>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8"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image" Target="../media/image2.png"/><Relationship Id="rId14" Type="http://schemas.openxmlformats.org/officeDocument/2006/relationships/tags" Target="../tags/tag79.xml"/><Relationship Id="rId15" Type="http://schemas.openxmlformats.org/officeDocument/2006/relationships/tags" Target="../tags/tag80.xml"/><Relationship Id="rId16" Type="http://schemas.openxmlformats.org/officeDocument/2006/relationships/tags" Target="../tags/tag81.xml"/><Relationship Id="rId17" Type="http://schemas.openxmlformats.org/officeDocument/2006/relationships/tags" Target="../tags/tag82.xml"/><Relationship Id="rId18" Type="http://schemas.openxmlformats.org/officeDocument/2006/relationships/tags" Target="../tags/tag83.xml"/><Relationship Id="rId19" Type="http://schemas.openxmlformats.org/officeDocument/2006/relationships/tags" Target="../tags/tag8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926" r:id="rId1"/>
    <p:sldLayoutId id="2147488927" r:id="rId2"/>
    <p:sldLayoutId id="2147488928" r:id="rId3"/>
    <p:sldLayoutId id="2147488929" r:id="rId4"/>
    <p:sldLayoutId id="2147488930" r:id="rId5"/>
    <p:sldLayoutId id="2147488931" r:id="rId6"/>
    <p:sldLayoutId id="2147488932" r:id="rId7"/>
    <p:sldLayoutId id="2147488933" r:id="rId8"/>
    <p:sldLayoutId id="2147488934" r:id="rId9"/>
    <p:sldLayoutId id="2147488935" r:id="rId10"/>
    <p:sldLayoutId id="214748893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MiSans" panose="00000500000000000000" charset="-122"/>
                <a:ea typeface="MiSans" panose="00000500000000000000" charset="-122"/>
                <a:cs typeface="MiSans" panose="00000500000000000000"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99" y="1413194"/>
            <a:ext cx="10969199" cy="4763769"/>
          </a:xfrm>
          <a:prstGeom prst="rect"/>
          <a:ln>
            <a:noFill/>
            <a:prstDash val="sysDash"/>
          </a:ln>
        </p:spPr>
        <p:txBody>
          <a:bodyPr bIns="46800" lIns="90000" rIns="90000" rtlCol="0" tIns="46800" vert="horz">
            <a:normAutofit/>
          </a:bodyPr>
          <a:p>
            <a:pPr lvl="0" marR="0">
              <a:spcBef>
                <a:spcPts val="1200"/>
              </a:spcBef>
              <a:spcAft>
                <a:spcPts val="0"/>
              </a:spcAft>
              <a:buClrTx/>
              <a:buSzTx/>
            </a:pPr>
            <a:r>
              <a:rPr altLang="en-US" dirty="0" lang="zh-CN"/>
              <a:t>单击此处编辑母版文本样式</a:t>
            </a:r>
            <a:endParaRPr altLang="en-US" dirty="0" lang="zh-CN"/>
          </a:p>
          <a:p>
            <a:pPr lvl="1" marR="0">
              <a:spcBef>
                <a:spcPts val="1200"/>
              </a:spcBef>
              <a:spcAft>
                <a:spcPts val="0"/>
              </a:spcAft>
              <a:tabLst>
                <a:tab algn="l" pos="1609725"/>
              </a:tabLst>
            </a:pPr>
            <a:r>
              <a:rPr altLang="en-US" dirty="0" lang="zh-CN"/>
              <a:t>二级</a:t>
            </a:r>
            <a:endParaRPr altLang="en-US" dirty="0" lang="zh-CN"/>
          </a:p>
          <a:p>
            <a:pPr lvl="2" marR="0">
              <a:spcBef>
                <a:spcPts val="1200"/>
              </a:spcBef>
              <a:spcAft>
                <a:spcPts val="0"/>
              </a:spcAft>
            </a:pPr>
            <a:r>
              <a:rPr altLang="en-US" dirty="0" lang="zh-CN"/>
              <a:t>三级</a:t>
            </a:r>
            <a:endParaRPr altLang="en-US" dirty="0" lang="zh-CN"/>
          </a:p>
          <a:p>
            <a:pPr lvl="3" marR="0">
              <a:spcBef>
                <a:spcPts val="1200"/>
              </a:spcBef>
              <a:spcAft>
                <a:spcPts val="0"/>
              </a:spcAft>
            </a:pPr>
            <a:r>
              <a:rPr altLang="en-US" dirty="0" lang="zh-CN"/>
              <a:t>四级</a:t>
            </a:r>
            <a:endParaRPr altLang="en-US" dirty="0" lang="zh-CN"/>
          </a:p>
          <a:p>
            <a:pPr lvl="4" marR="0">
              <a:spcBef>
                <a:spcPts val="1200"/>
              </a:spcBef>
              <a:spcAft>
                <a:spcPts val="0"/>
              </a:spcAft>
            </a:pPr>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99" y="365125"/>
            <a:ext cx="10969199" cy="979581"/>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8963" r:id="rId1"/>
    <p:sldLayoutId id="2147488964" r:id="rId2"/>
    <p:sldLayoutId id="2147488965" r:id="rId3"/>
    <p:sldLayoutId id="2147488966" r:id="rId4"/>
    <p:sldLayoutId id="2147488967" r:id="rId5"/>
    <p:sldLayoutId id="2147488968" r:id="rId6"/>
    <p:sldLayoutId id="2147488969" r:id="rId7"/>
    <p:sldLayoutId id="2147488970" r:id="rId8"/>
    <p:sldLayoutId id="2147488971" r:id="rId9"/>
    <p:sldLayoutId id="2147488972" r:id="rId10"/>
    <p:sldLayoutId id="214748897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solidFill>
          <a:latin typeface="+mn-ea"/>
          <a:ea typeface="+mn-ea"/>
          <a:cs typeface="MiSans"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tags" Target="../tags/tag109.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tags" Target="../tags/tag163.xml"/><Relationship Id="rId10" Type="http://schemas.openxmlformats.org/officeDocument/2006/relationships/tags" Target="../tags/tag164.xml"/><Relationship Id="rId11" Type="http://schemas.openxmlformats.org/officeDocument/2006/relationships/tags" Target="../tags/tag165.xml"/><Relationship Id="rId12" Type="http://schemas.openxmlformats.org/officeDocument/2006/relationships/tags" Target="../tags/tag166.xml"/><Relationship Id="rId13" Type="http://schemas.openxmlformats.org/officeDocument/2006/relationships/tags" Target="../tags/tag167.xml"/><Relationship Id="rId14" Type="http://schemas.openxmlformats.org/officeDocument/2006/relationships/tags" Target="../tags/tag168.xml"/><Relationship Id="rId15" Type="http://schemas.openxmlformats.org/officeDocument/2006/relationships/tags" Target="../tags/tag169.xml"/><Relationship Id="rId16" Type="http://schemas.openxmlformats.org/officeDocument/2006/relationships/tags" Target="../tags/tag170.xml"/><Relationship Id="rId17" Type="http://schemas.openxmlformats.org/officeDocument/2006/relationships/tags" Target="../tags/tag171.xml"/><Relationship Id="rId18" Type="http://schemas.openxmlformats.org/officeDocument/2006/relationships/tags" Target="../tags/tag172.xml"/><Relationship Id="rId1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tags" Target="../tags/tag247.xml"/><Relationship Id="rId14" Type="http://schemas.openxmlformats.org/officeDocument/2006/relationships/tags" Target="../tags/tag248.xml"/><Relationship Id="rId15" Type="http://schemas.openxmlformats.org/officeDocument/2006/relationships/tags" Target="../tags/tag249.xml"/><Relationship Id="rId16" Type="http://schemas.openxmlformats.org/officeDocument/2006/relationships/tags" Target="../tags/tag250.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tags" Target="../tags/tag275.xml"/><Relationship Id="rId14" Type="http://schemas.openxmlformats.org/officeDocument/2006/relationships/tags" Target="../tags/tag276.xml"/><Relationship Id="rId15" Type="http://schemas.openxmlformats.org/officeDocument/2006/relationships/tags" Target="../tags/tag277.xml"/><Relationship Id="rId16" Type="http://schemas.openxmlformats.org/officeDocument/2006/relationships/tags" Target="../tags/tag278.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tags" Target="../tags/tag294.xml"/><Relationship Id="rId14" Type="http://schemas.openxmlformats.org/officeDocument/2006/relationships/tags" Target="../tags/tag295.xml"/><Relationship Id="rId15" Type="http://schemas.openxmlformats.org/officeDocument/2006/relationships/tags" Target="../tags/tag296.xml"/><Relationship Id="rId16" Type="http://schemas.openxmlformats.org/officeDocument/2006/relationships/tags" Target="../tags/tag297.xml"/><Relationship Id="rId17" Type="http://schemas.openxmlformats.org/officeDocument/2006/relationships/tags" Target="../tags/tag298.xml"/><Relationship Id="rId18" Type="http://schemas.openxmlformats.org/officeDocument/2006/relationships/tags" Target="../tags/tag299.xml"/><Relationship Id="rId19" Type="http://schemas.openxmlformats.org/officeDocument/2006/relationships/tags" Target="../tags/tag300.xml"/><Relationship Id="rId20" Type="http://schemas.openxmlformats.org/officeDocument/2006/relationships/tags" Target="../tags/tag301.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tags" Target="../tags/tag326.xml"/><Relationship Id="rId14" Type="http://schemas.openxmlformats.org/officeDocument/2006/relationships/tags" Target="../tags/tag327.xml"/><Relationship Id="rId15" Type="http://schemas.openxmlformats.org/officeDocument/2006/relationships/tags" Target="../tags/tag328.xml"/><Relationship Id="rId16" Type="http://schemas.openxmlformats.org/officeDocument/2006/relationships/tags" Target="../tags/tag329.xml"/><Relationship Id="rId17" Type="http://schemas.openxmlformats.org/officeDocument/2006/relationships/tags" Target="../tags/tag330.xml"/><Relationship Id="rId18" Type="http://schemas.openxmlformats.org/officeDocument/2006/relationships/tags" Target="../tags/tag331.xml"/><Relationship Id="rId19" Type="http://schemas.openxmlformats.org/officeDocument/2006/relationships/tags" Target="../tags/tag332.xml"/><Relationship Id="rId20" Type="http://schemas.openxmlformats.org/officeDocument/2006/relationships/tags" Target="../tags/tag333.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4"/>
            <p:custDataLst>
              <p:tags r:id="rId1"/>
            </p:custDataLst>
          </p:nvPr>
        </p:nvSpPr>
        <p:spPr/>
        <p:txBody>
          <a:bodyPr/>
          <a:p>
            <a:r>
              <a:rPr altLang="en-US" lang="zh-CN"/>
              <a:t>xxx,a click to unlimited possibilities</a:t>
            </a:r>
            <a:endParaRPr altLang="en-US" lang="zh-CN"/>
          </a:p>
        </p:txBody>
      </p:sp>
      <p:sp>
        <p:nvSpPr>
          <p:cNvPr id="1048650" name="标题 6"/>
          <p:cNvSpPr>
            <a:spLocks noGrp="1"/>
          </p:cNvSpPr>
          <p:nvPr>
            <p:ph type="title" idx="3"/>
            <p:custDataLst>
              <p:tags r:id="rId2"/>
            </p:custDataLst>
          </p:nvPr>
        </p:nvSpPr>
        <p:spPr/>
        <p:txBody>
          <a:bodyPr>
            <a:normAutofit fontScale="95000"/>
          </a:bodyPr>
          <a:p>
            <a:r>
              <a:rPr altLang="en-US" lang="zh-CN"/>
              <a:t>人才发展与绩效管理的整合</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6" name="文本占位符 2"/>
          <p:cNvSpPr>
            <a:spLocks noGrp="1"/>
          </p:cNvSpPr>
          <p:nvPr>
            <p:ph type="body" idx="3"/>
            <p:custDataLst>
              <p:tags r:id="rId1"/>
            </p:custDataLst>
          </p:nvPr>
        </p:nvSpPr>
        <p:spPr/>
        <p:txBody>
          <a:bodyPr/>
          <a:p>
            <a:r>
              <a:rPr altLang="en-US" lang="zh-CN"/>
              <a:t>CONTENTS</a:t>
            </a:r>
            <a:endParaRPr altLang="en-US" lang="zh-CN"/>
          </a:p>
        </p:txBody>
      </p:sp>
      <p:sp>
        <p:nvSpPr>
          <p:cNvPr id="1048798" name="标题 6"/>
          <p:cNvSpPr>
            <a:spLocks noGrp="1"/>
          </p:cNvSpPr>
          <p:nvPr>
            <p:ph type="title" idx="2"/>
            <p:custDataLst>
              <p:tags r:id="rId2"/>
            </p:custDataLst>
          </p:nvPr>
        </p:nvSpPr>
        <p:spPr/>
        <p:txBody>
          <a:bodyPr>
            <a:normAutofit fontScale="96970"/>
          </a:bodyPr>
          <a:p>
            <a:r>
              <a:rPr altLang="en-US" lang="zh-CN"/>
              <a:t>目录</a:t>
            </a:r>
            <a:endParaRPr altLang="en-US" lang="zh-CN"/>
          </a:p>
        </p:txBody>
      </p:sp>
      <p:sp>
        <p:nvSpPr>
          <p:cNvPr id="1048800" name="矩形: 圆角 17"/>
          <p:cNvSpPr/>
          <p:nvPr>
            <p:custDataLst>
              <p:tags r:id="rId3"/>
            </p:custDataLst>
          </p:nvPr>
        </p:nvSpPr>
        <p:spPr>
          <a:xfrm>
            <a:off x="46990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2" name="序号"/>
          <p:cNvSpPr txBox="1"/>
          <p:nvPr>
            <p:custDataLst>
              <p:tags r:id="rId4"/>
            </p:custDataLst>
          </p:nvPr>
        </p:nvSpPr>
        <p:spPr>
          <a:xfrm>
            <a:off x="60198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01.</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5"/>
            </p:custDataLst>
          </p:nvPr>
        </p:nvSpPr>
        <p:spPr>
          <a:xfrm>
            <a:off x="60198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添加目录标题</a:t>
            </a:r>
            <a:endParaRPr altLang="en-US" dirty="0" sz="1600" lang="zh-CN" spc="300">
              <a:solidFill>
                <a:schemeClr val="tx1"/>
              </a:solidFill>
              <a:latin typeface="+mj-ea"/>
              <a:ea typeface="+mj-ea"/>
              <a:cs typeface="MiSans" panose="00000500000000000000" charset="-122"/>
            </a:endParaRPr>
          </a:p>
        </p:txBody>
      </p:sp>
      <p:sp>
        <p:nvSpPr>
          <p:cNvPr id="1048806" name="矩形: 圆角 7"/>
          <p:cNvSpPr/>
          <p:nvPr>
            <p:custDataLst>
              <p:tags r:id="rId6"/>
            </p:custDataLst>
          </p:nvPr>
        </p:nvSpPr>
        <p:spPr>
          <a:xfrm>
            <a:off x="2374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8" name="序号"/>
          <p:cNvSpPr txBox="1"/>
          <p:nvPr>
            <p:custDataLst>
              <p:tags r:id="rId7"/>
            </p:custDataLst>
          </p:nvPr>
        </p:nvSpPr>
        <p:spPr>
          <a:xfrm>
            <a:off x="250634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02.</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8"/>
            </p:custDataLst>
          </p:nvPr>
        </p:nvSpPr>
        <p:spPr>
          <a:xfrm>
            <a:off x="250634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人才发展与绩效管理的关系</a:t>
            </a:r>
            <a:endParaRPr altLang="en-US" dirty="0" sz="1600" lang="zh-CN" spc="300">
              <a:solidFill>
                <a:schemeClr val="tx1"/>
              </a:solidFill>
              <a:latin typeface="+mj-ea"/>
              <a:ea typeface="+mj-ea"/>
              <a:cs typeface="MiSans" panose="00000500000000000000" charset="-122"/>
            </a:endParaRPr>
          </a:p>
        </p:txBody>
      </p:sp>
      <p:sp>
        <p:nvSpPr>
          <p:cNvPr id="1048812" name="矩形: 圆角 19"/>
          <p:cNvSpPr/>
          <p:nvPr>
            <p:custDataLst>
              <p:tags r:id="rId9"/>
            </p:custDataLst>
          </p:nvPr>
        </p:nvSpPr>
        <p:spPr>
          <a:xfrm>
            <a:off x="4279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14" name="序号"/>
          <p:cNvSpPr txBox="1"/>
          <p:nvPr>
            <p:custDataLst>
              <p:tags r:id="rId10"/>
            </p:custDataLst>
          </p:nvPr>
        </p:nvSpPr>
        <p:spPr>
          <a:xfrm>
            <a:off x="441071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03.</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1"/>
            </p:custDataLst>
          </p:nvPr>
        </p:nvSpPr>
        <p:spPr>
          <a:xfrm>
            <a:off x="441071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人才发展与绩效管理的整合实践</a:t>
            </a:r>
            <a:endParaRPr altLang="en-US" dirty="0" sz="1600" lang="zh-CN" spc="300">
              <a:solidFill>
                <a:schemeClr val="tx1"/>
              </a:solidFill>
              <a:latin typeface="+mj-ea"/>
              <a:ea typeface="+mj-ea"/>
              <a:cs typeface="MiSans" panose="00000500000000000000" charset="-122"/>
            </a:endParaRPr>
          </a:p>
        </p:txBody>
      </p:sp>
      <p:sp>
        <p:nvSpPr>
          <p:cNvPr id="1048818" name="矩形: 圆角 28"/>
          <p:cNvSpPr/>
          <p:nvPr>
            <p:custDataLst>
              <p:tags r:id="rId12"/>
            </p:custDataLst>
          </p:nvPr>
        </p:nvSpPr>
        <p:spPr>
          <a:xfrm>
            <a:off x="618363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0" name="序号"/>
          <p:cNvSpPr txBox="1"/>
          <p:nvPr>
            <p:custDataLst>
              <p:tags r:id="rId13"/>
            </p:custDataLst>
          </p:nvPr>
        </p:nvSpPr>
        <p:spPr>
          <a:xfrm>
            <a:off x="6315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04.</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4"/>
            </p:custDataLst>
          </p:nvPr>
        </p:nvSpPr>
        <p:spPr>
          <a:xfrm>
            <a:off x="6315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人才发展与绩效管理的整合挑战与对策</a:t>
            </a:r>
            <a:endParaRPr altLang="en-US" dirty="0" sz="1600" lang="zh-CN" spc="300">
              <a:solidFill>
                <a:schemeClr val="tx1"/>
              </a:solidFill>
              <a:latin typeface="+mj-ea"/>
              <a:ea typeface="+mj-ea"/>
              <a:cs typeface="MiSans" panose="00000500000000000000" charset="-122"/>
            </a:endParaRPr>
          </a:p>
        </p:txBody>
      </p:sp>
      <p:sp>
        <p:nvSpPr>
          <p:cNvPr id="1048824" name="矩形: 圆角 37"/>
          <p:cNvSpPr/>
          <p:nvPr>
            <p:custDataLst>
              <p:tags r:id="rId15"/>
            </p:custDataLst>
          </p:nvPr>
        </p:nvSpPr>
        <p:spPr>
          <a:xfrm>
            <a:off x="8087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6" name="序号"/>
          <p:cNvSpPr txBox="1"/>
          <p:nvPr>
            <p:custDataLst>
              <p:tags r:id="rId16"/>
            </p:custDataLst>
          </p:nvPr>
        </p:nvSpPr>
        <p:spPr>
          <a:xfrm>
            <a:off x="8220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05.</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7"/>
            </p:custDataLst>
          </p:nvPr>
        </p:nvSpPr>
        <p:spPr>
          <a:xfrm>
            <a:off x="8220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案例分析：成功的企业人才发展与绩效管理整合实践</a:t>
            </a:r>
            <a:endParaRPr altLang="en-US" dirty="0" sz="1600" lang="zh-CN" spc="300">
              <a:solidFill>
                <a:schemeClr val="tx1"/>
              </a:solidFill>
              <a:latin typeface="+mj-ea"/>
              <a:ea typeface="+mj-ea"/>
              <a:cs typeface="MiSans" panose="00000500000000000000" charset="-122"/>
            </a:endParaRPr>
          </a:p>
        </p:txBody>
      </p:sp>
      <p:sp>
        <p:nvSpPr>
          <p:cNvPr id="1048830" name="矩形: 圆角 45"/>
          <p:cNvSpPr/>
          <p:nvPr>
            <p:custDataLst>
              <p:tags r:id="rId18"/>
            </p:custDataLst>
          </p:nvPr>
        </p:nvSpPr>
        <p:spPr>
          <a:xfrm>
            <a:off x="9992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32" name="序号"/>
          <p:cNvSpPr txBox="1"/>
          <p:nvPr>
            <p:custDataLst>
              <p:tags r:id="rId19"/>
            </p:custDataLst>
          </p:nvPr>
        </p:nvSpPr>
        <p:spPr>
          <a:xfrm>
            <a:off x="1012444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06.</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34" name="标题"/>
          <p:cNvSpPr txBox="1"/>
          <p:nvPr>
            <p:custDataLst>
              <p:tags r:id="rId20"/>
            </p:custDataLst>
          </p:nvPr>
        </p:nvSpPr>
        <p:spPr>
          <a:xfrm>
            <a:off x="1012444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结论与建议</a:t>
            </a:r>
            <a:endParaRPr altLang="en-US" dirty="0" sz="1600" lang="zh-CN" spc="300">
              <a:solidFill>
                <a:schemeClr val="tx1"/>
              </a:solidFill>
              <a:latin typeface="+mj-ea"/>
              <a:ea typeface="+mj-ea"/>
              <a:cs typeface="MiSans"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文本占位符 3"/>
          <p:cNvSpPr>
            <a:spLocks noGrp="1"/>
          </p:cNvSpPr>
          <p:nvPr>
            <p:ph type="body" idx="2"/>
            <p:custDataLst>
              <p:tags r:id="rId1"/>
            </p:custDataLst>
          </p:nvPr>
        </p:nvSpPr>
        <p:spPr/>
        <p:txBody>
          <a:bodyPr/>
          <a:p>
            <a:r>
              <a:rPr altLang="en-US" lang="zh-CN"/>
              <a:t>PART ONE</a:t>
            </a:r>
            <a:endParaRPr altLang="en-US" lang="zh-CN"/>
          </a:p>
        </p:txBody>
      </p:sp>
      <p:sp>
        <p:nvSpPr>
          <p:cNvPr id="1048870"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4" name="文本占位符 3"/>
          <p:cNvSpPr>
            <a:spLocks noGrp="1"/>
          </p:cNvSpPr>
          <p:nvPr>
            <p:ph type="body" idx="2"/>
            <p:custDataLst>
              <p:tags r:id="rId1"/>
            </p:custDataLst>
          </p:nvPr>
        </p:nvSpPr>
        <p:spPr/>
        <p:txBody>
          <a:bodyPr/>
          <a:p>
            <a:r>
              <a:rPr altLang="en-US" lang="zh-CN"/>
              <a:t>PART TWO</a:t>
            </a:r>
            <a:endParaRPr altLang="en-US" lang="zh-CN"/>
          </a:p>
        </p:txBody>
      </p:sp>
      <p:sp>
        <p:nvSpPr>
          <p:cNvPr id="1048906" name="标题 4"/>
          <p:cNvSpPr>
            <a:spLocks noGrp="1"/>
          </p:cNvSpPr>
          <p:nvPr>
            <p:ph type="title" idx="1"/>
            <p:custDataLst>
              <p:tags r:id="rId2"/>
            </p:custDataLst>
          </p:nvPr>
        </p:nvSpPr>
        <p:spPr/>
        <p:txBody>
          <a:bodyPr>
            <a:normAutofit fontScale="92593"/>
          </a:bodyPr>
          <a:p>
            <a:r>
              <a:rPr altLang="en-US" lang="zh-CN"/>
              <a:t>人才发展与绩效管理的关系</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8" name="标题 2"/>
          <p:cNvSpPr>
            <a:spLocks noGrp="1"/>
          </p:cNvSpPr>
          <p:nvPr>
            <p:ph type="title" idx="1"/>
          </p:nvPr>
        </p:nvSpPr>
        <p:spPr/>
        <p:txBody>
          <a:bodyPr>
            <a:normAutofit fontScale="91667"/>
          </a:bodyPr>
          <a:p>
            <a:r>
              <a:rPr altLang="en-US" lang="zh-CN"/>
              <a:t>人才发展对绩效管理的影响</a:t>
            </a:r>
            <a:endParaRPr altLang="en-US" lang="zh-CN"/>
          </a:p>
        </p:txBody>
      </p:sp>
      <p:sp>
        <p:nvSpPr>
          <p:cNvPr id="104897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7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人才发展为绩效管理提供基础：通过培训和发展计划，提高员工的技能和知识，为绩效管理提供基础。</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7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7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人才发展促进绩效管理的实施：通过制定明确的绩效目标和评估标准，确保员工了解自己的工作职责和期望成果。</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8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8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人才发展提高绩效管理的效果：通过提供反馈和改进建议，帮助员工发现自己的不足之处并采取措施加以改进。</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8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9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人才发展与绩效管理相互促进：通过不断优化和改进绩效管理流程，提高员工的工作效率和满意度，促进人才的发展。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6" name="内容占位符 1"/>
          <p:cNvSpPr>
            <a:spLocks noGrp="1"/>
          </p:cNvSpPr>
          <p:nvPr>
            <p:ph idx="2"/>
          </p:nvPr>
        </p:nvSpPr>
        <p:spPr/>
        <p:txBody>
          <a:bodyPr>
            <a:normAutofit fontScale="77500" lnSpcReduction="10000"/>
          </a:bodyPr>
          <a:p>
            <a:r>
              <a:rPr altLang="en-US" lang="zh-CN"/>
              <a:t>明确目标：通过制定绩效计划，明确人才发展的目标和方向</a:t>
            </a:r>
            <a:endParaRPr altLang="en-US" lang="zh-CN"/>
          </a:p>
          <a:p>
            <a:r>
              <a:rPr altLang="en-US" lang="zh-CN"/>
              <a:t>激励员工：通过绩效考核和奖励机制，激励员工不断学习和进步</a:t>
            </a:r>
            <a:endParaRPr altLang="en-US" lang="zh-CN"/>
          </a:p>
          <a:p>
            <a:r>
              <a:rPr altLang="en-US" lang="zh-CN"/>
              <a:t>反馈调整：通过绩效反馈和调整，及时发现和解决问题，促进人才发展</a:t>
            </a:r>
            <a:endParaRPr altLang="en-US" lang="zh-CN"/>
          </a:p>
          <a:p>
            <a:r>
              <a:rPr altLang="en-US" lang="zh-CN"/>
              <a:t>培训发展：通过绩效评估结果，针对性地制定培训计划和发展方案  我正在写一份主题为“千里江山图诗歌鉴赏”的PPT,现在准备介绍“诗歌鉴赏”,请帮我生成“诗歌主题”为标题的内容 诗歌主题</a:t>
            </a:r>
            <a:endParaRPr altLang="en-US" lang="zh-CN"/>
          </a:p>
          <a:p>
            <a:pPr lvl="1"/>
            <a:r>
              <a:rPr altLang="en-US" lang="zh-CN"/>
              <a:t>我正在写一份主题为“千里江山图诗歌鉴赏”的PPT,现在准备介绍“诗歌鉴赏”,请帮我生成“诗歌主题”为标题的内容</a:t>
            </a:r>
            <a:endParaRPr altLang="en-US" lang="zh-CN"/>
          </a:p>
          <a:p>
            <a:pPr lvl="1"/>
            <a:r>
              <a:rPr altLang="en-US" lang="zh-CN"/>
              <a:t>诗歌主题</a:t>
            </a:r>
            <a:endParaRPr altLang="en-US" lang="zh-CN"/>
          </a:p>
          <a:p>
            <a:r>
              <a:rPr altLang="en-US" lang="zh-CN"/>
              <a:t>自然景色：描绘了江南山水的美景，展现了大自然的壮丽与秀美</a:t>
            </a:r>
            <a:endParaRPr altLang="en-US" lang="zh-CN"/>
          </a:p>
          <a:p>
            <a:r>
              <a:rPr altLang="en-US" lang="zh-CN"/>
              <a:t>人生感悟：通过对自然景色的描绘，表达了对人生和社会的感悟与思考</a:t>
            </a:r>
            <a:endParaRPr altLang="en-US" lang="zh-CN"/>
          </a:p>
          <a:p>
            <a:r>
              <a:rPr altLang="en-US" lang="zh-CN"/>
              <a:t>思乡怀旧：通过对故乡山水的描绘，表达了对故乡和亲友的思念和怀想</a:t>
            </a:r>
            <a:endParaRPr altLang="en-US" lang="zh-CN"/>
          </a:p>
          <a:p>
            <a:r>
              <a:rPr altLang="en-US" lang="zh-CN"/>
              <a:t>爱国之情：通过对祖国山河的赞美，表达了对祖国的热爱和民族自豪感</a:t>
            </a:r>
            <a:endParaRPr altLang="en-US" lang="zh-CN"/>
          </a:p>
        </p:txBody>
      </p:sp>
      <p:sp>
        <p:nvSpPr>
          <p:cNvPr id="1049028" name="标题 2"/>
          <p:cNvSpPr>
            <a:spLocks noGrp="1"/>
          </p:cNvSpPr>
          <p:nvPr>
            <p:ph type="title" idx="1"/>
          </p:nvPr>
        </p:nvSpPr>
        <p:spPr/>
        <p:txBody>
          <a:bodyPr>
            <a:normAutofit fontScale="94444"/>
          </a:bodyPr>
          <a:p>
            <a:r>
              <a:rPr altLang="en-US" lang="zh-CN"/>
              <a:t>绩效管理对人才发展的作用</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62" name="标题 2"/>
          <p:cNvSpPr>
            <a:spLocks noGrp="1"/>
          </p:cNvSpPr>
          <p:nvPr>
            <p:ph type="title" idx="1"/>
          </p:nvPr>
        </p:nvSpPr>
        <p:spPr/>
        <p:txBody>
          <a:bodyPr>
            <a:normAutofit fontScale="94444"/>
          </a:bodyPr>
          <a:p>
            <a:r>
              <a:rPr altLang="en-US" lang="zh-CN"/>
              <a:t>人才发展与绩效管理的整合意义</a:t>
            </a:r>
            <a:endParaRPr altLang="en-US" lang="zh-CN"/>
          </a:p>
        </p:txBody>
      </p:sp>
      <p:sp>
        <p:nvSpPr>
          <p:cNvPr id="104906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6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68" name="文本框 31"/>
          <p:cNvSpPr txBox="1"/>
          <p:nvPr>
            <p:custDataLst>
              <p:tags r:id="rId3"/>
            </p:custDataLst>
          </p:nvPr>
        </p:nvSpPr>
        <p:spPr>
          <a:xfrm>
            <a:off x="763379" y="2290359"/>
            <a:ext cx="2282900" cy="3405176"/>
          </a:xfrm>
          <a:prstGeom prst="rect"/>
          <a:noFill/>
        </p:spPr>
        <p:txBody>
          <a:bodyPr anchor="t" anchorCtr="0" rtlCol="0" wrap="square">
            <a:normAutofit fontScale="90000" lnSpcReduction="10000"/>
          </a:bodyPr>
          <a:p>
            <a:pPr algn="just" fontAlgn="auto">
              <a:lnSpc>
                <a:spcPct val="120000"/>
              </a:lnSpc>
            </a:pPr>
            <a:r>
              <a:rPr altLang="en-US" dirty="0" sz="2000" lang="zh-CN" spc="200">
                <a:solidFill>
                  <a:schemeClr val="tx1">
                    <a:lumMod val="85000"/>
                    <a:lumOff val="15000"/>
                  </a:schemeClr>
                </a:solidFill>
                <a:latin typeface="+mn-ea"/>
                <a:sym typeface="+mn-ea"/>
              </a:rPr>
              <a:t>提升员工能力与绩效：通过整合人才发展与绩效管理，可以针对性地培训员工，提高其技能和知识水平，进而提升整体绩效。</a:t>
            </a:r>
            <a:endParaRPr altLang="en-US" dirty="0" sz="2000" lang="zh-CN" spc="200">
              <a:solidFill>
                <a:schemeClr val="tx1">
                  <a:lumMod val="85000"/>
                  <a:lumOff val="15000"/>
                </a:schemeClr>
              </a:solidFill>
              <a:latin typeface="+mn-ea"/>
              <a:sym typeface="+mn-ea"/>
            </a:endParaRPr>
          </a:p>
        </p:txBody>
      </p:sp>
      <p:sp>
        <p:nvSpPr>
          <p:cNvPr id="104907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7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74" name="文本框 34"/>
          <p:cNvSpPr txBox="1"/>
          <p:nvPr>
            <p:custDataLst>
              <p:tags r:id="rId6"/>
            </p:custDataLst>
          </p:nvPr>
        </p:nvSpPr>
        <p:spPr>
          <a:xfrm>
            <a:off x="3558080" y="2290359"/>
            <a:ext cx="2280103" cy="3406519"/>
          </a:xfrm>
          <a:prstGeom prst="rect"/>
          <a:noFill/>
        </p:spPr>
        <p:txBody>
          <a:bodyPr anchor="t" anchorCtr="0" rtlCol="0" wrap="square">
            <a:normAutofit fontScale="90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促进组织战略目标的实现：人才发展与绩效管理的整合有助于组织更好地实现战略目标，因为员工能力的提升有助于提高组织的整体竞争力和创新能力。</a:t>
            </a:r>
            <a:endParaRPr altLang="en-US" dirty="0" sz="2000" lang="zh-CN" spc="200">
              <a:solidFill>
                <a:schemeClr val="tx1">
                  <a:lumMod val="85000"/>
                  <a:lumOff val="15000"/>
                </a:schemeClr>
              </a:solidFill>
              <a:latin typeface="+mn-ea"/>
              <a:sym typeface="+mn-ea"/>
            </a:endParaRPr>
          </a:p>
        </p:txBody>
      </p:sp>
      <p:sp>
        <p:nvSpPr>
          <p:cNvPr id="104907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7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80" name="文本框 5"/>
          <p:cNvSpPr txBox="1"/>
          <p:nvPr>
            <p:custDataLst>
              <p:tags r:id="rId9"/>
            </p:custDataLst>
          </p:nvPr>
        </p:nvSpPr>
        <p:spPr>
          <a:xfrm>
            <a:off x="634960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增强员工归属感和忠诚度：通过人才发展与绩效管理的整合，员工可以感受到组织的关心和重视，从而增强归属感和忠诚度。</a:t>
            </a:r>
            <a:endParaRPr altLang="en-US" dirty="0" sz="2000" lang="zh-CN" spc="200">
              <a:solidFill>
                <a:schemeClr val="tx1">
                  <a:lumMod val="85000"/>
                  <a:lumOff val="15000"/>
                </a:schemeClr>
              </a:solidFill>
              <a:latin typeface="+mn-ea"/>
              <a:sym typeface="+mn-ea"/>
            </a:endParaRPr>
          </a:p>
        </p:txBody>
      </p:sp>
      <p:sp>
        <p:nvSpPr>
          <p:cNvPr id="104908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8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86"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推动组织文化的建设：人才发展与绩效管理的整合有助于形成积极向上的组织文化，鼓励员工不断学习和进步，为组织的发展贡献力量。</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0" name="文本占位符 3"/>
          <p:cNvSpPr>
            <a:spLocks noGrp="1"/>
          </p:cNvSpPr>
          <p:nvPr>
            <p:ph type="body" idx="2"/>
            <p:custDataLst>
              <p:tags r:id="rId1"/>
            </p:custDataLst>
          </p:nvPr>
        </p:nvSpPr>
        <p:spPr/>
        <p:txBody>
          <a:bodyPr/>
          <a:p>
            <a:r>
              <a:rPr altLang="en-US" lang="zh-CN"/>
              <a:t>PART THREE</a:t>
            </a:r>
            <a:endParaRPr altLang="en-US" lang="zh-CN"/>
          </a:p>
        </p:txBody>
      </p:sp>
      <p:sp>
        <p:nvSpPr>
          <p:cNvPr id="1049122" name="标题 4"/>
          <p:cNvSpPr>
            <a:spLocks noGrp="1"/>
          </p:cNvSpPr>
          <p:nvPr>
            <p:ph type="title" idx="1"/>
            <p:custDataLst>
              <p:tags r:id="rId2"/>
            </p:custDataLst>
          </p:nvPr>
        </p:nvSpPr>
        <p:spPr/>
        <p:txBody>
          <a:bodyPr>
            <a:normAutofit fontScale="96296"/>
          </a:bodyPr>
          <a:p>
            <a:r>
              <a:rPr altLang="en-US" lang="zh-CN"/>
              <a:t>人才发展与绩效管理的整合实践</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84" name="标题 2"/>
          <p:cNvSpPr>
            <a:spLocks noGrp="1"/>
          </p:cNvSpPr>
          <p:nvPr>
            <p:ph type="title" idx="1"/>
          </p:nvPr>
        </p:nvSpPr>
        <p:spPr/>
        <p:txBody>
          <a:bodyPr>
            <a:normAutofit fontScale="94444"/>
          </a:bodyPr>
          <a:p>
            <a:r>
              <a:rPr altLang="en-US" lang="zh-CN"/>
              <a:t>制定人才发展计划与目标</a:t>
            </a:r>
            <a:endParaRPr altLang="en-US" lang="zh-CN"/>
          </a:p>
        </p:txBody>
      </p:sp>
      <p:sp>
        <p:nvSpPr>
          <p:cNvPr id="104918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明确人才发展目标：根据企业战略和业务需求，制定具体、可衡量的人才发展目标。</a:t>
            </a:r>
            <a:endParaRPr altLang="en-US" dirty="0" sz="1200" lang="zh-CN" spc="150">
              <a:solidFill>
                <a:schemeClr val="tx1">
                  <a:lumMod val="85000"/>
                  <a:lumOff val="15000"/>
                </a:schemeClr>
              </a:solidFill>
              <a:latin typeface="+mn-ea"/>
              <a:sym typeface="+mn-ea"/>
            </a:endParaRPr>
          </a:p>
        </p:txBody>
      </p:sp>
      <p:sp>
        <p:nvSpPr>
          <p:cNvPr id="104918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9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9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制定人才发展计划：针对不同层级和岗位的员工，制定个性化的培训和发展计划，包括培训课程、实践项目、轮岗计划等。</a:t>
            </a:r>
            <a:endParaRPr altLang="en-US" dirty="0" sz="1200" lang="zh-CN" spc="150">
              <a:solidFill>
                <a:schemeClr val="tx1">
                  <a:lumMod val="85000"/>
                  <a:lumOff val="15000"/>
                </a:schemeClr>
              </a:solidFill>
              <a:latin typeface="+mn-ea"/>
              <a:sym typeface="+mn-ea"/>
            </a:endParaRPr>
          </a:p>
        </p:txBody>
      </p:sp>
      <p:sp>
        <p:nvSpPr>
          <p:cNvPr id="104919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9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9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设定绩效目标：将人才发展目标与绩效目标相结合，确保员工在提升自身能力的同时，为企业创造价值。</a:t>
            </a:r>
            <a:endParaRPr altLang="en-US" dirty="0" sz="1200" lang="zh-CN" spc="150">
              <a:solidFill>
                <a:schemeClr val="tx1">
                  <a:lumMod val="85000"/>
                  <a:lumOff val="15000"/>
                </a:schemeClr>
              </a:solidFill>
              <a:latin typeface="+mn-ea"/>
              <a:sym typeface="+mn-ea"/>
            </a:endParaRPr>
          </a:p>
        </p:txBody>
      </p:sp>
      <p:sp>
        <p:nvSpPr>
          <p:cNvPr id="104920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0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0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持续跟进与调整：定期评估人才发展计划的实施效果，根据员工反馈和业务变化，及时调整计划和目标。</a:t>
            </a:r>
            <a:endParaRPr altLang="en-US" dirty="0" sz="1200" lang="zh-CN" spc="150">
              <a:solidFill>
                <a:schemeClr val="tx1">
                  <a:lumMod val="85000"/>
                  <a:lumOff val="15000"/>
                </a:schemeClr>
              </a:solidFill>
              <a:latin typeface="+mn-ea"/>
              <a:sym typeface="+mn-ea"/>
            </a:endParaRPr>
          </a:p>
        </p:txBody>
      </p:sp>
      <p:sp>
        <p:nvSpPr>
          <p:cNvPr id="104920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0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42" name="标题 2"/>
          <p:cNvSpPr>
            <a:spLocks noGrp="1"/>
          </p:cNvSpPr>
          <p:nvPr>
            <p:ph type="title" idx="1"/>
          </p:nvPr>
        </p:nvSpPr>
        <p:spPr/>
        <p:txBody>
          <a:bodyPr>
            <a:normAutofit fontScale="94444"/>
          </a:bodyPr>
          <a:p>
            <a:r>
              <a:rPr altLang="en-US" lang="zh-CN"/>
              <a:t>建立绩效管理体系与流程</a:t>
            </a:r>
            <a:endParaRPr altLang="en-US" lang="zh-CN"/>
          </a:p>
        </p:txBody>
      </p:sp>
      <p:sp>
        <p:nvSpPr>
          <p:cNvPr id="1049244" name="矩形 3"/>
          <p:cNvSpPr/>
          <p:nvPr>
            <p:custDataLst>
              <p:tags r:id="rId1"/>
            </p:custDataLst>
          </p:nvPr>
        </p:nvSpPr>
        <p:spPr>
          <a:xfrm>
            <a:off x="972714" y="1775192"/>
            <a:ext cx="4918093" cy="124158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46" name="矩形 13"/>
          <p:cNvSpPr/>
          <p:nvPr>
            <p:custDataLst>
              <p:tags r:id="rId2"/>
            </p:custDataLst>
          </p:nvPr>
        </p:nvSpPr>
        <p:spPr>
          <a:xfrm>
            <a:off x="608400" y="1775192"/>
            <a:ext cx="177667" cy="124158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49248" name="文本框 4"/>
          <p:cNvSpPr txBox="1"/>
          <p:nvPr>
            <p:custDataLst>
              <p:tags r:id="rId3"/>
            </p:custDataLst>
          </p:nvPr>
        </p:nvSpPr>
        <p:spPr>
          <a:xfrm>
            <a:off x="1160644" y="1882305"/>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明确绩效管理目标：制定明确的绩效目标，确保员工了解并努力实现这些目标。</a:t>
            </a:r>
            <a:endParaRPr altLang="en-US" dirty="0" sz="1400" lang="zh-CN" spc="150">
              <a:solidFill>
                <a:schemeClr val="tx1">
                  <a:lumMod val="85000"/>
                  <a:lumOff val="15000"/>
                </a:schemeClr>
              </a:solidFill>
              <a:latin typeface="+mn-ea"/>
              <a:sym typeface="+mn-ea"/>
            </a:endParaRPr>
          </a:p>
        </p:txBody>
      </p:sp>
      <p:sp>
        <p:nvSpPr>
          <p:cNvPr id="1049250" name="矩形 39"/>
          <p:cNvSpPr/>
          <p:nvPr>
            <p:custDataLst>
              <p:tags r:id="rId4"/>
            </p:custDataLst>
          </p:nvPr>
        </p:nvSpPr>
        <p:spPr>
          <a:xfrm>
            <a:off x="972714" y="3249126"/>
            <a:ext cx="4918093" cy="124158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52" name="矩形 5"/>
          <p:cNvSpPr/>
          <p:nvPr>
            <p:custDataLst>
              <p:tags r:id="rId5"/>
            </p:custDataLst>
          </p:nvPr>
        </p:nvSpPr>
        <p:spPr>
          <a:xfrm>
            <a:off x="608400" y="3249126"/>
            <a:ext cx="177667" cy="124158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54" name="文本框 41"/>
          <p:cNvSpPr txBox="1"/>
          <p:nvPr>
            <p:custDataLst>
              <p:tags r:id="rId6"/>
            </p:custDataLst>
          </p:nvPr>
        </p:nvSpPr>
        <p:spPr>
          <a:xfrm>
            <a:off x="1160644" y="3356240"/>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制定绩效计划：根据目标制定详细的绩效计划，包括关键绩效指标（KPIs）和期望结果。</a:t>
            </a:r>
            <a:endParaRPr altLang="en-US" dirty="0" sz="1400" lang="zh-CN" spc="150">
              <a:solidFill>
                <a:schemeClr val="tx1">
                  <a:lumMod val="85000"/>
                  <a:lumOff val="15000"/>
                </a:schemeClr>
              </a:solidFill>
              <a:latin typeface="+mn-ea"/>
              <a:sym typeface="+mn-ea"/>
            </a:endParaRPr>
          </a:p>
        </p:txBody>
      </p:sp>
      <p:sp>
        <p:nvSpPr>
          <p:cNvPr id="1049256" name="矩形 12"/>
          <p:cNvSpPr/>
          <p:nvPr>
            <p:custDataLst>
              <p:tags r:id="rId7"/>
            </p:custDataLst>
          </p:nvPr>
        </p:nvSpPr>
        <p:spPr>
          <a:xfrm>
            <a:off x="972714" y="4723060"/>
            <a:ext cx="4918093" cy="124158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58" name="矩形 17"/>
          <p:cNvSpPr/>
          <p:nvPr>
            <p:custDataLst>
              <p:tags r:id="rId8"/>
            </p:custDataLst>
          </p:nvPr>
        </p:nvSpPr>
        <p:spPr>
          <a:xfrm>
            <a:off x="608400" y="4723060"/>
            <a:ext cx="177667" cy="124158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60" name="文本框 19"/>
          <p:cNvSpPr txBox="1"/>
          <p:nvPr>
            <p:custDataLst>
              <p:tags r:id="rId9"/>
            </p:custDataLst>
          </p:nvPr>
        </p:nvSpPr>
        <p:spPr>
          <a:xfrm>
            <a:off x="1160644" y="4830174"/>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设定评估标准：设定明确的评估标准，以便对员工的绩效进行客观、公正的评估。</a:t>
            </a:r>
            <a:endParaRPr altLang="en-US" dirty="0" sz="1400" lang="zh-CN" spc="150">
              <a:solidFill>
                <a:schemeClr val="tx1">
                  <a:lumMod val="85000"/>
                  <a:lumOff val="15000"/>
                </a:schemeClr>
              </a:solidFill>
              <a:latin typeface="+mn-ea"/>
              <a:sym typeface="+mn-ea"/>
            </a:endParaRPr>
          </a:p>
        </p:txBody>
      </p:sp>
      <p:sp>
        <p:nvSpPr>
          <p:cNvPr id="1049262" name="矩形 49"/>
          <p:cNvSpPr/>
          <p:nvPr>
            <p:custDataLst>
              <p:tags r:id="rId10"/>
            </p:custDataLst>
          </p:nvPr>
        </p:nvSpPr>
        <p:spPr>
          <a:xfrm>
            <a:off x="6659355" y="1775192"/>
            <a:ext cx="4918093" cy="124158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64" name="矩形 26"/>
          <p:cNvSpPr/>
          <p:nvPr>
            <p:custDataLst>
              <p:tags r:id="rId11"/>
            </p:custDataLst>
          </p:nvPr>
        </p:nvSpPr>
        <p:spPr>
          <a:xfrm>
            <a:off x="6295041" y="1775192"/>
            <a:ext cx="177667" cy="124158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66" name="文本框 27"/>
          <p:cNvSpPr txBox="1"/>
          <p:nvPr>
            <p:custDataLst>
              <p:tags r:id="rId12"/>
            </p:custDataLst>
          </p:nvPr>
        </p:nvSpPr>
        <p:spPr>
          <a:xfrm>
            <a:off x="6847285" y="1882305"/>
            <a:ext cx="4619588" cy="1027100"/>
          </a:xfrm>
          <a:prstGeom prst="rect"/>
          <a:noFill/>
        </p:spPr>
        <p:txBody>
          <a:bodyPr anchor="ctr" anchorCtr="0" bIns="45720" lIns="91440" rIns="91440" rtlCol="0" tIns="45720" vert="horz" wrap="square">
            <a:normAutofit fontScale="92857" lnSpcReduction="10000"/>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定期评估与反馈：定期对员工的绩效进行评估，并提供反馈，以便员工了解自己的工作表现，并找出改进的方向。</a:t>
            </a:r>
            <a:endParaRPr altLang="en-US" dirty="0" sz="1400" lang="zh-CN" spc="150">
              <a:solidFill>
                <a:schemeClr val="tx1">
                  <a:lumMod val="85000"/>
                  <a:lumOff val="15000"/>
                </a:schemeClr>
              </a:solidFill>
              <a:latin typeface="+mn-ea"/>
              <a:sym typeface="+mn-ea"/>
            </a:endParaRPr>
          </a:p>
        </p:txBody>
      </p:sp>
      <p:sp>
        <p:nvSpPr>
          <p:cNvPr id="1049268" name="矩形 64"/>
          <p:cNvSpPr/>
          <p:nvPr>
            <p:custDataLst>
              <p:tags r:id="rId13"/>
            </p:custDataLst>
          </p:nvPr>
        </p:nvSpPr>
        <p:spPr>
          <a:xfrm>
            <a:off x="6659355" y="3249126"/>
            <a:ext cx="4918093" cy="1241586"/>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70" name="矩形 65"/>
          <p:cNvSpPr/>
          <p:nvPr>
            <p:custDataLst>
              <p:tags r:id="rId14"/>
            </p:custDataLst>
          </p:nvPr>
        </p:nvSpPr>
        <p:spPr>
          <a:xfrm>
            <a:off x="6295041" y="3249126"/>
            <a:ext cx="177667" cy="1241586"/>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72" name="文本框 66"/>
          <p:cNvSpPr txBox="1"/>
          <p:nvPr>
            <p:custDataLst>
              <p:tags r:id="rId15"/>
            </p:custDataLst>
          </p:nvPr>
        </p:nvSpPr>
        <p:spPr>
          <a:xfrm>
            <a:off x="6847285" y="3356240"/>
            <a:ext cx="4619588" cy="1027100"/>
          </a:xfrm>
          <a:prstGeom prst="rect"/>
          <a:noFill/>
        </p:spPr>
        <p:txBody>
          <a:bodyPr anchor="ctr" anchorCtr="0" bIns="45720" lIns="91440" rIns="91440" rtlCol="0" tIns="45720" vert="horz" wrap="square">
            <a:normAutofit fontScale="6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激励与惩罚：根据员工的绩效表现，采取适当的激励措施，如奖励、晋升等；同时，对于表现不佳的员工，采取适当的惩罚措施，如警告、降职等。</a:t>
            </a:r>
            <a:endParaRPr altLang="en-US" dirty="0" sz="2000" lang="zh-CN" spc="150">
              <a:solidFill>
                <a:schemeClr val="tx1">
                  <a:lumMod val="85000"/>
                  <a:lumOff val="15000"/>
                </a:schemeClr>
              </a:solidFill>
              <a:latin typeface="+mn-ea"/>
              <a:sym typeface="+mn-ea"/>
            </a:endParaRPr>
          </a:p>
        </p:txBody>
      </p:sp>
      <p:sp>
        <p:nvSpPr>
          <p:cNvPr id="1049274" name="矩形 67"/>
          <p:cNvSpPr/>
          <p:nvPr>
            <p:custDataLst>
              <p:tags r:id="rId16"/>
            </p:custDataLst>
          </p:nvPr>
        </p:nvSpPr>
        <p:spPr>
          <a:xfrm>
            <a:off x="6659355" y="4723060"/>
            <a:ext cx="4918093" cy="1241586"/>
          </a:xfrm>
          <a:prstGeom prst="rect"/>
          <a:solidFill>
            <a:schemeClr val="accent6">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76" name="矩形 68"/>
          <p:cNvSpPr/>
          <p:nvPr>
            <p:custDataLst>
              <p:tags r:id="rId17"/>
            </p:custDataLst>
          </p:nvPr>
        </p:nvSpPr>
        <p:spPr>
          <a:xfrm>
            <a:off x="6295041" y="4723060"/>
            <a:ext cx="177667" cy="1241586"/>
          </a:xfrm>
          <a:prstGeom prst="rect"/>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78" name="文本框 69"/>
          <p:cNvSpPr txBox="1"/>
          <p:nvPr>
            <p:custDataLst>
              <p:tags r:id="rId18"/>
            </p:custDataLst>
          </p:nvPr>
        </p:nvSpPr>
        <p:spPr>
          <a:xfrm>
            <a:off x="6847285" y="4830174"/>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持续改进：根据绩效评估结果，持续改进绩效管理体系和流程，以提高整体绩效水平。</a:t>
            </a:r>
            <a:endParaRPr altLang="en-US" dirty="0" sz="14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12" name="标题 2"/>
          <p:cNvSpPr>
            <a:spLocks noGrp="1"/>
          </p:cNvSpPr>
          <p:nvPr>
            <p:ph type="title" idx="1"/>
          </p:nvPr>
        </p:nvSpPr>
        <p:spPr/>
        <p:txBody>
          <a:bodyPr>
            <a:normAutofit fontScale="94444"/>
          </a:bodyPr>
          <a:p>
            <a:r>
              <a:rPr altLang="en-US" lang="zh-CN"/>
              <a:t>实施人才发展与绩效管理的整合措施</a:t>
            </a:r>
            <a:endParaRPr altLang="en-US" lang="zh-CN"/>
          </a:p>
        </p:txBody>
      </p:sp>
      <p:sp>
        <p:nvSpPr>
          <p:cNvPr id="104931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1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1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制定明确的人才发展与绩效管理目标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2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2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建立完善的人才发展与绩效管理流程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2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强化人才发展与绩效管理的沟通与反馈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3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3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实施人才发展与绩效管理的持续改进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70" name="标题 2"/>
          <p:cNvSpPr>
            <a:spLocks noGrp="1"/>
          </p:cNvSpPr>
          <p:nvPr>
            <p:ph type="title" idx="1"/>
          </p:nvPr>
        </p:nvSpPr>
        <p:spPr/>
        <p:txBody>
          <a:bodyPr>
            <a:normAutofit fontScale="94444"/>
          </a:bodyPr>
          <a:p>
            <a:r>
              <a:rPr altLang="en-US" lang="zh-CN"/>
              <a:t>持续改进与优化整合方案</a:t>
            </a:r>
            <a:endParaRPr altLang="en-US" lang="zh-CN"/>
          </a:p>
        </p:txBody>
      </p:sp>
      <p:sp>
        <p:nvSpPr>
          <p:cNvPr id="104937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7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人才发展与绩效管理的整合实践：持续改进的重要性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7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8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整合实践中的问题与挑战：如何应对和解决</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8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8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优化整合方案的步骤和措施：提升整合效果的方法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8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9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未来发展趋势与展望：持续改进与优化整合方案的未来方向</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28" name="文本占位符 3"/>
          <p:cNvSpPr>
            <a:spLocks noGrp="1"/>
          </p:cNvSpPr>
          <p:nvPr>
            <p:ph type="body" idx="2"/>
            <p:custDataLst>
              <p:tags r:id="rId1"/>
            </p:custDataLst>
          </p:nvPr>
        </p:nvSpPr>
        <p:spPr/>
        <p:txBody>
          <a:bodyPr/>
          <a:p>
            <a:r>
              <a:rPr altLang="en-US" lang="zh-CN"/>
              <a:t>PART FOUR</a:t>
            </a:r>
            <a:endParaRPr altLang="en-US" lang="zh-CN"/>
          </a:p>
        </p:txBody>
      </p:sp>
      <p:sp>
        <p:nvSpPr>
          <p:cNvPr id="1049430" name="标题 4"/>
          <p:cNvSpPr>
            <a:spLocks noGrp="1"/>
          </p:cNvSpPr>
          <p:nvPr>
            <p:ph type="title" idx="1"/>
            <p:custDataLst>
              <p:tags r:id="rId2"/>
            </p:custDataLst>
          </p:nvPr>
        </p:nvSpPr>
        <p:spPr/>
        <p:txBody>
          <a:bodyPr>
            <a:normAutofit fontScale="90000"/>
          </a:bodyPr>
          <a:p>
            <a:r>
              <a:rPr altLang="en-US" lang="zh-CN"/>
              <a:t>人才发展与绩效管理的整合挑战与对策</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92" name="标题 2"/>
          <p:cNvSpPr>
            <a:spLocks noGrp="1"/>
          </p:cNvSpPr>
          <p:nvPr>
            <p:ph type="title" idx="1"/>
          </p:nvPr>
        </p:nvSpPr>
        <p:spPr/>
        <p:txBody>
          <a:bodyPr>
            <a:normAutofit fontScale="94444"/>
          </a:bodyPr>
          <a:p>
            <a:r>
              <a:rPr altLang="en-US" lang="zh-CN"/>
              <a:t>面临的挑战</a:t>
            </a:r>
            <a:endParaRPr altLang="en-US" lang="zh-CN"/>
          </a:p>
        </p:txBody>
      </p:sp>
      <p:sp>
        <p:nvSpPr>
          <p:cNvPr id="104949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9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0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0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1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缺乏有效的沟通和协调机制</a:t>
            </a:r>
            <a:endParaRPr altLang="en-US" dirty="0" sz="2400" lang="zh-CN">
              <a:latin typeface="+mn-ea"/>
              <a:ea typeface="+mn-ea"/>
            </a:endParaRPr>
          </a:p>
        </p:txBody>
      </p:sp>
      <p:sp>
        <p:nvSpPr>
          <p:cNvPr id="104951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缺乏科学合理的评估标准和体系</a:t>
            </a:r>
            <a:endParaRPr altLang="en-US" dirty="0" sz="2400" lang="zh-CN">
              <a:latin typeface="+mn-ea"/>
              <a:ea typeface="+mn-ea"/>
            </a:endParaRPr>
          </a:p>
        </p:txBody>
      </p:sp>
      <p:sp>
        <p:nvSpPr>
          <p:cNvPr id="104951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人才发展与绩效管理理念不匹配</a:t>
            </a:r>
            <a:endParaRPr altLang="en-US" dirty="0" sz="2400" lang="zh-CN">
              <a:latin typeface="+mn-ea"/>
              <a:ea typeface="+mn-ea"/>
            </a:endParaRPr>
          </a:p>
        </p:txBody>
      </p:sp>
      <p:sp>
        <p:nvSpPr>
          <p:cNvPr id="104951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人才发展与绩效管理目标不一致</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50" name="标题 2"/>
          <p:cNvSpPr>
            <a:spLocks noGrp="1"/>
          </p:cNvSpPr>
          <p:nvPr>
            <p:ph type="title" idx="1"/>
          </p:nvPr>
        </p:nvSpPr>
        <p:spPr/>
        <p:txBody>
          <a:bodyPr>
            <a:normAutofit fontScale="94444"/>
          </a:bodyPr>
          <a:p>
            <a:r>
              <a:rPr altLang="en-US" lang="zh-CN"/>
              <a:t>对策建议</a:t>
            </a:r>
            <a:endParaRPr altLang="en-US" lang="zh-CN"/>
          </a:p>
        </p:txBody>
      </p:sp>
      <p:sp>
        <p:nvSpPr>
          <p:cNvPr id="104955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5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建立完善的人才发展与绩效管理体系</a:t>
            </a:r>
            <a:endParaRPr altLang="en-US" dirty="0" sz="2000" lang="zh-CN" spc="150">
              <a:solidFill>
                <a:schemeClr val="tx1">
                  <a:lumMod val="75000"/>
                  <a:lumOff val="25000"/>
                </a:schemeClr>
              </a:solidFill>
              <a:latin typeface="+mn-ea"/>
              <a:sym typeface="+mn-ea"/>
            </a:endParaRPr>
          </a:p>
        </p:txBody>
      </p:sp>
      <p:sp>
        <p:nvSpPr>
          <p:cNvPr id="104955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5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6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强化人才发展与绩效管理的沟通与协作</a:t>
            </a:r>
            <a:endParaRPr altLang="en-US" dirty="0" sz="2000" lang="zh-CN" spc="150">
              <a:solidFill>
                <a:schemeClr val="tx1">
                  <a:lumMod val="75000"/>
                  <a:lumOff val="25000"/>
                </a:schemeClr>
              </a:solidFill>
              <a:latin typeface="+mn-ea"/>
              <a:sym typeface="+mn-ea"/>
            </a:endParaRPr>
          </a:p>
        </p:txBody>
      </p:sp>
      <p:sp>
        <p:nvSpPr>
          <p:cNvPr id="104956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6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6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制定科学合理的评估标准和方法</a:t>
            </a:r>
            <a:endParaRPr altLang="en-US" dirty="0" sz="2000" lang="zh-CN" spc="150">
              <a:solidFill>
                <a:schemeClr val="tx1">
                  <a:lumMod val="75000"/>
                  <a:lumOff val="25000"/>
                </a:schemeClr>
              </a:solidFill>
              <a:latin typeface="+mn-ea"/>
              <a:sym typeface="+mn-ea"/>
            </a:endParaRPr>
          </a:p>
        </p:txBody>
      </p:sp>
      <p:sp>
        <p:nvSpPr>
          <p:cNvPr id="104956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7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加强人才培训和绩效辅导，提高员工素质和能力</a:t>
            </a:r>
            <a:endParaRPr altLang="en-US" dirty="0" sz="2000" lang="zh-CN" spc="150">
              <a:solidFill>
                <a:schemeClr val="tx1">
                  <a:lumMod val="75000"/>
                  <a:lumOff val="25000"/>
                </a:schemeClr>
              </a:solidFill>
              <a:latin typeface="+mn-ea"/>
              <a:sym typeface="+mn-ea"/>
            </a:endParaRPr>
          </a:p>
        </p:txBody>
      </p:sp>
      <p:sp>
        <p:nvSpPr>
          <p:cNvPr id="104957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08" name="标题 2"/>
          <p:cNvSpPr>
            <a:spLocks noGrp="1"/>
          </p:cNvSpPr>
          <p:nvPr>
            <p:ph type="title" idx="1"/>
          </p:nvPr>
        </p:nvSpPr>
        <p:spPr/>
        <p:txBody>
          <a:bodyPr>
            <a:normAutofit fontScale="94444"/>
          </a:bodyPr>
          <a:p>
            <a:r>
              <a:rPr altLang="en-US" lang="zh-CN"/>
              <a:t>未来发展趋势</a:t>
            </a:r>
            <a:endParaRPr altLang="en-US" lang="zh-CN"/>
          </a:p>
        </p:txBody>
      </p:sp>
      <p:sp>
        <p:nvSpPr>
          <p:cNvPr id="104961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人才发展与绩效管理整合成为企业核心竞争力</a:t>
            </a:r>
            <a:endParaRPr altLang="en-US" dirty="0" sz="1200" lang="zh-CN" spc="150">
              <a:solidFill>
                <a:schemeClr val="tx1">
                  <a:lumMod val="65000"/>
                  <a:lumOff val="35000"/>
                </a:schemeClr>
              </a:solidFill>
              <a:latin typeface="+mn-ea"/>
              <a:sym typeface="+mn-ea"/>
            </a:endParaRPr>
          </a:p>
        </p:txBody>
      </p:sp>
      <p:sp>
        <p:nvSpPr>
          <p:cNvPr id="104961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数字化、智能化技术在人才发展与绩效管理中的应用</a:t>
            </a:r>
            <a:endParaRPr altLang="en-US" dirty="0" sz="1200" lang="zh-CN" spc="150">
              <a:solidFill>
                <a:schemeClr val="tx1">
                  <a:lumMod val="65000"/>
                  <a:lumOff val="35000"/>
                </a:schemeClr>
              </a:solidFill>
              <a:latin typeface="+mn-ea"/>
              <a:sym typeface="+mn-ea"/>
            </a:endParaRPr>
          </a:p>
        </p:txBody>
      </p:sp>
      <p:sp>
        <p:nvSpPr>
          <p:cNvPr id="104961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跨界合作与共享经济模式对人才发展与绩效管理的影响</a:t>
            </a:r>
            <a:endParaRPr altLang="en-US" dirty="0" sz="1200" lang="zh-CN" spc="150">
              <a:solidFill>
                <a:schemeClr val="tx1">
                  <a:lumMod val="65000"/>
                  <a:lumOff val="35000"/>
                </a:schemeClr>
              </a:solidFill>
              <a:latin typeface="+mn-ea"/>
              <a:sym typeface="+mn-ea"/>
            </a:endParaRPr>
          </a:p>
        </p:txBody>
      </p:sp>
      <p:sp>
        <p:nvSpPr>
          <p:cNvPr id="104961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关注员工个人成长与组织发展的双赢局面</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50" name="文本占位符 3"/>
          <p:cNvSpPr>
            <a:spLocks noGrp="1"/>
          </p:cNvSpPr>
          <p:nvPr>
            <p:ph type="body" idx="2"/>
            <p:custDataLst>
              <p:tags r:id="rId1"/>
            </p:custDataLst>
          </p:nvPr>
        </p:nvSpPr>
        <p:spPr/>
        <p:txBody>
          <a:bodyPr/>
          <a:p>
            <a:r>
              <a:rPr altLang="en-US" lang="zh-CN"/>
              <a:t>PART FIVE</a:t>
            </a:r>
            <a:endParaRPr altLang="en-US" lang="zh-CN"/>
          </a:p>
        </p:txBody>
      </p:sp>
      <p:sp>
        <p:nvSpPr>
          <p:cNvPr id="1049652" name="标题 4"/>
          <p:cNvSpPr>
            <a:spLocks noGrp="1"/>
          </p:cNvSpPr>
          <p:nvPr>
            <p:ph type="title" idx="1"/>
            <p:custDataLst>
              <p:tags r:id="rId2"/>
            </p:custDataLst>
          </p:nvPr>
        </p:nvSpPr>
        <p:spPr/>
        <p:txBody>
          <a:bodyPr>
            <a:normAutofit fontScale="90000"/>
          </a:bodyPr>
          <a:p>
            <a:r>
              <a:rPr altLang="en-US" lang="zh-CN"/>
              <a:t>案例分析：成功的企业人才发展与绩效管理整合实践</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14" name="标题 2"/>
          <p:cNvSpPr>
            <a:spLocks noGrp="1"/>
          </p:cNvSpPr>
          <p:nvPr>
            <p:ph type="title" idx="1"/>
          </p:nvPr>
        </p:nvSpPr>
        <p:spPr/>
        <p:txBody>
          <a:bodyPr>
            <a:normAutofit fontScale="90000"/>
          </a:bodyPr>
          <a:p>
            <a:r>
              <a:rPr altLang="en-US" lang="zh-CN"/>
              <a:t>案例一：某知名互联网公司的人才发展与绩效管理整合实践</a:t>
            </a:r>
            <a:endParaRPr altLang="en-US" lang="zh-CN"/>
          </a:p>
        </p:txBody>
      </p:sp>
      <p:sp>
        <p:nvSpPr>
          <p:cNvPr id="104971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背景介绍：该互联网公司的业务发展迅速，对人才的需求迫切，因此开始探索人才发展与绩效管理的整合。</a:t>
            </a:r>
            <a:endParaRPr altLang="en-US" dirty="0" sz="1200" lang="zh-CN" spc="150">
              <a:solidFill>
                <a:schemeClr val="tx1">
                  <a:lumMod val="65000"/>
                  <a:lumOff val="35000"/>
                </a:schemeClr>
              </a:solidFill>
              <a:latin typeface="+mn-ea"/>
              <a:sym typeface="+mn-ea"/>
            </a:endParaRPr>
          </a:p>
        </p:txBody>
      </p:sp>
      <p:sp>
        <p:nvSpPr>
          <p:cNvPr id="104971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人才发展策略：该公司通过制定个性化的人才发展计划，为员工提供多元化的培训和发展机会，如内部培训、在线课程、外部研讨会等。</a:t>
            </a:r>
            <a:endParaRPr altLang="en-US" dirty="0" sz="1200" lang="zh-CN" spc="150">
              <a:solidFill>
                <a:schemeClr val="tx1">
                  <a:lumMod val="65000"/>
                  <a:lumOff val="35000"/>
                </a:schemeClr>
              </a:solidFill>
              <a:latin typeface="+mn-ea"/>
              <a:sym typeface="+mn-ea"/>
            </a:endParaRPr>
          </a:p>
        </p:txBody>
      </p:sp>
      <p:sp>
        <p:nvSpPr>
          <p:cNvPr id="104972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绩效管理措施：该公司采用目标管理、关键绩效指标（KPI）等绩效管理方法，对员工的工作表现进行评估和反馈，并与员工的薪酬、晋升等方面挂钩。</a:t>
            </a:r>
            <a:endParaRPr altLang="en-US" dirty="0" sz="1200" lang="zh-CN" spc="150">
              <a:solidFill>
                <a:schemeClr val="tx1">
                  <a:lumMod val="65000"/>
                  <a:lumOff val="35000"/>
                </a:schemeClr>
              </a:solidFill>
              <a:latin typeface="+mn-ea"/>
              <a:sym typeface="+mn-ea"/>
            </a:endParaRPr>
          </a:p>
        </p:txBody>
      </p:sp>
      <p:sp>
        <p:nvSpPr>
          <p:cNvPr id="104972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整合效果：通过人才发展与绩效管理的整合，该公司的员工满意度和员工流失率均得到显著提升，业务发展也更加稳健。</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56" name="标题 2"/>
          <p:cNvSpPr>
            <a:spLocks noGrp="1"/>
          </p:cNvSpPr>
          <p:nvPr>
            <p:ph type="title" idx="1"/>
          </p:nvPr>
        </p:nvSpPr>
        <p:spPr/>
        <p:txBody>
          <a:bodyPr>
            <a:normAutofit fontScale="90000"/>
          </a:bodyPr>
          <a:p>
            <a:r>
              <a:rPr altLang="en-US" lang="zh-CN"/>
              <a:t>案例二：某大型制造企业的人才发展与绩效管理整合实践</a:t>
            </a:r>
            <a:endParaRPr altLang="en-US" lang="zh-CN"/>
          </a:p>
        </p:txBody>
      </p:sp>
      <p:sp>
        <p:nvSpPr>
          <p:cNvPr id="104975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绩效管理策略：该企业采用目标管理、关键绩效指标等绩效管理方法，对员工的工作表现进行评估和激励。</a:t>
            </a:r>
            <a:endParaRPr altLang="zh-CN" dirty="0" lang="en-US">
              <a:solidFill>
                <a:schemeClr val="dk1">
                  <a:lumMod val="80000"/>
                  <a:lumOff val="20000"/>
                </a:schemeClr>
              </a:solidFill>
              <a:latin typeface="+mn-ea"/>
              <a:sym typeface="+mn-ea"/>
            </a:endParaRPr>
          </a:p>
        </p:txBody>
      </p:sp>
      <p:sp>
        <p:nvSpPr>
          <p:cNvPr id="104976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企业背景与现状：该企业是一家大型制造企业，面临着人才流失、员工绩效不佳等问题。</a:t>
            </a:r>
            <a:endParaRPr altLang="en-US" dirty="0" lang="zh-CN">
              <a:solidFill>
                <a:schemeClr val="dk1">
                  <a:lumMod val="80000"/>
                  <a:lumOff val="20000"/>
                </a:schemeClr>
              </a:solidFill>
              <a:latin typeface="+mn-ea"/>
              <a:sym typeface="+mn-ea"/>
            </a:endParaRPr>
          </a:p>
        </p:txBody>
      </p:sp>
      <p:sp>
        <p:nvSpPr>
          <p:cNvPr id="104977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0"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人才发展策略：该企业通过制定人才培养计划、提供培训和发展机会等措施，提高员工的专业素质和技能水平。</a:t>
            </a:r>
            <a:endParaRPr altLang="en-US" dirty="0" lang="zh-CN">
              <a:solidFill>
                <a:schemeClr val="dk1">
                  <a:lumMod val="80000"/>
                  <a:lumOff val="20000"/>
                </a:schemeClr>
              </a:solidFill>
              <a:latin typeface="+mn-ea"/>
              <a:sym typeface="+mn-ea"/>
            </a:endParaRPr>
          </a:p>
        </p:txBody>
      </p:sp>
      <p:sp>
        <p:nvSpPr>
          <p:cNvPr id="104978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整合实践效果：通过人才发展与绩效管理的整合实践，该企业提高了员工的工作积极性和绩效水平，减少了人才流失，实现了企业的可持续发展。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22" name="标题 2"/>
          <p:cNvSpPr>
            <a:spLocks noGrp="1"/>
          </p:cNvSpPr>
          <p:nvPr>
            <p:ph type="title" idx="1"/>
          </p:nvPr>
        </p:nvSpPr>
        <p:spPr/>
        <p:txBody>
          <a:bodyPr>
            <a:normAutofit fontScale="90000"/>
          </a:bodyPr>
          <a:p>
            <a:r>
              <a:rPr altLang="en-US" lang="zh-CN"/>
              <a:t>案例三：某创业公司的人才发展与绩效管理整合实践</a:t>
            </a:r>
            <a:endParaRPr altLang="en-US" lang="zh-CN"/>
          </a:p>
        </p:txBody>
      </p:sp>
      <p:sp>
        <p:nvSpPr>
          <p:cNvPr id="104982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2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82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背景介绍：该创业公司成立于2018年，专注于人工智能技术的研发与应用。</a:t>
            </a:r>
            <a:endParaRPr altLang="en-US" dirty="0" sz="2000" lang="zh-CN" spc="200">
              <a:solidFill>
                <a:schemeClr val="tx1">
                  <a:lumMod val="85000"/>
                  <a:lumOff val="15000"/>
                </a:schemeClr>
              </a:solidFill>
              <a:latin typeface="+mn-ea"/>
              <a:sym typeface="+mn-ea"/>
            </a:endParaRPr>
          </a:p>
        </p:txBody>
      </p:sp>
      <p:sp>
        <p:nvSpPr>
          <p:cNvPr id="104983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3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3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人才发展策略：公司注重人才培养和引进，通过内部培训、外部合作等方式提高员工技能和素质。</a:t>
            </a:r>
            <a:endParaRPr altLang="en-US" dirty="0" sz="2000" lang="zh-CN" spc="200">
              <a:solidFill>
                <a:schemeClr val="tx1">
                  <a:lumMod val="85000"/>
                  <a:lumOff val="15000"/>
                </a:schemeClr>
              </a:solidFill>
              <a:latin typeface="+mn-ea"/>
              <a:sym typeface="+mn-ea"/>
            </a:endParaRPr>
          </a:p>
        </p:txBody>
      </p:sp>
      <p:sp>
        <p:nvSpPr>
          <p:cNvPr id="104983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3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4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绩效管理措施：公司采用目标管理、KPI考核等多种方式，对员工进行全面、客观的评估。</a:t>
            </a:r>
            <a:endParaRPr altLang="en-US" dirty="0" sz="2000" lang="zh-CN" spc="200">
              <a:solidFill>
                <a:schemeClr val="tx1">
                  <a:lumMod val="85000"/>
                  <a:lumOff val="15000"/>
                </a:schemeClr>
              </a:solidFill>
              <a:latin typeface="+mn-ea"/>
              <a:sym typeface="+mn-ea"/>
            </a:endParaRPr>
          </a:p>
        </p:txBody>
      </p:sp>
      <p:sp>
        <p:nvSpPr>
          <p:cNvPr id="104984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4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46"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整合实践效果：通过人才发展与绩效管理的整合，公司员工素质得到提升，业绩稳步增长，成为行业内具有竞争力的企业。</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80" name="标题 2"/>
          <p:cNvSpPr>
            <a:spLocks noGrp="1"/>
          </p:cNvSpPr>
          <p:nvPr>
            <p:ph type="title" idx="1"/>
          </p:nvPr>
        </p:nvSpPr>
        <p:spPr/>
        <p:txBody>
          <a:bodyPr>
            <a:normAutofit fontScale="94444"/>
          </a:bodyPr>
          <a:p>
            <a:r>
              <a:rPr altLang="en-US" lang="zh-CN"/>
              <a:t>案例总结与启示</a:t>
            </a:r>
            <a:endParaRPr altLang="en-US" lang="zh-CN"/>
          </a:p>
        </p:txBody>
      </p:sp>
      <p:sp>
        <p:nvSpPr>
          <p:cNvPr id="104988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案例总结：人才发展与绩效管理的关键要素</a:t>
            </a:r>
            <a:endParaRPr altLang="zh-CN" dirty="0" lang="en-US">
              <a:solidFill>
                <a:schemeClr val="dk1">
                  <a:lumMod val="80000"/>
                  <a:lumOff val="20000"/>
                </a:schemeClr>
              </a:solidFill>
              <a:latin typeface="+mn-ea"/>
              <a:sym typeface="+mn-ea"/>
            </a:endParaRPr>
          </a:p>
        </p:txBody>
      </p:sp>
      <p:sp>
        <p:nvSpPr>
          <p:cNvPr id="104989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案例背景与目的</a:t>
            </a:r>
            <a:endParaRPr altLang="en-US" dirty="0" lang="zh-CN">
              <a:solidFill>
                <a:schemeClr val="dk1">
                  <a:lumMod val="80000"/>
                  <a:lumOff val="20000"/>
                </a:schemeClr>
              </a:solidFill>
              <a:latin typeface="+mn-ea"/>
              <a:sym typeface="+mn-ea"/>
            </a:endParaRPr>
          </a:p>
        </p:txBody>
      </p:sp>
      <p:sp>
        <p:nvSpPr>
          <p:cNvPr id="104989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案例分析：成功的企业人才发展与绩效管理整合实践</a:t>
            </a:r>
            <a:endParaRPr altLang="en-US" dirty="0" lang="zh-CN">
              <a:solidFill>
                <a:schemeClr val="dk1">
                  <a:lumMod val="80000"/>
                  <a:lumOff val="20000"/>
                </a:schemeClr>
              </a:solidFill>
              <a:latin typeface="+mn-ea"/>
              <a:sym typeface="+mn-ea"/>
            </a:endParaRPr>
          </a:p>
        </p:txBody>
      </p:sp>
      <p:sp>
        <p:nvSpPr>
          <p:cNvPr id="104990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案例启示：如何借鉴成功经验，提升企业人才发展与绩效管理水平</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46" name="文本占位符 3"/>
          <p:cNvSpPr>
            <a:spLocks noGrp="1"/>
          </p:cNvSpPr>
          <p:nvPr>
            <p:ph type="body" idx="2"/>
            <p:custDataLst>
              <p:tags r:id="rId1"/>
            </p:custDataLst>
          </p:nvPr>
        </p:nvSpPr>
        <p:spPr/>
        <p:txBody>
          <a:bodyPr/>
          <a:p>
            <a:r>
              <a:rPr altLang="en-US" lang="zh-CN"/>
              <a:t>PART SIX</a:t>
            </a:r>
            <a:endParaRPr altLang="en-US" lang="zh-CN"/>
          </a:p>
        </p:txBody>
      </p:sp>
      <p:sp>
        <p:nvSpPr>
          <p:cNvPr id="1049948" name="标题 4"/>
          <p:cNvSpPr>
            <a:spLocks noGrp="1"/>
          </p:cNvSpPr>
          <p:nvPr>
            <p:ph type="title" idx="1"/>
            <p:custDataLst>
              <p:tags r:id="rId2"/>
            </p:custDataLst>
          </p:nvPr>
        </p:nvSpPr>
        <p:spPr/>
        <p:txBody>
          <a:bodyPr/>
          <a:p>
            <a:r>
              <a:rPr altLang="en-US" lang="zh-CN"/>
              <a:t>结论与建议</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10" name="标题 2"/>
          <p:cNvSpPr>
            <a:spLocks noGrp="1"/>
          </p:cNvSpPr>
          <p:nvPr>
            <p:ph type="title" idx="1"/>
          </p:nvPr>
        </p:nvSpPr>
        <p:spPr/>
        <p:txBody>
          <a:bodyPr>
            <a:normAutofit fontScale="94444"/>
          </a:bodyPr>
          <a:p>
            <a:r>
              <a:rPr altLang="en-US" lang="zh-CN"/>
              <a:t>研究结论</a:t>
            </a:r>
            <a:endParaRPr altLang="en-US" lang="zh-CN"/>
          </a:p>
        </p:txBody>
      </p:sp>
      <p:sp>
        <p:nvSpPr>
          <p:cNvPr id="105001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人才发展与绩效管理的整合对于提高组织绩效和员工个人发展具有重要意义。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通过有效的整合，可以实现组织与员工个人发展的双赢。</a:t>
            </a:r>
            <a:endParaRPr dirty="0" sz="2000" err="1">
              <a:solidFill>
                <a:schemeClr val="tx1">
                  <a:lumMod val="75000"/>
                  <a:lumOff val="25000"/>
                </a:schemeClr>
              </a:solidFill>
              <a:latin typeface="+mn-ea"/>
              <a:ea typeface="+mn-ea"/>
              <a:cs typeface="+mn-ea"/>
              <a:sym typeface="+mn-lt"/>
            </a:endParaRPr>
          </a:p>
        </p:txBody>
      </p:sp>
      <p:sp>
        <p:nvSpPr>
          <p:cNvPr id="105003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3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针对不同行业和不同企业，需要采取不同的整合策略和措施。</a:t>
            </a:r>
            <a:endParaRPr dirty="0" sz="2000" err="1">
              <a:solidFill>
                <a:schemeClr val="tx1">
                  <a:lumMod val="75000"/>
                  <a:lumOff val="25000"/>
                </a:schemeClr>
              </a:solidFill>
              <a:latin typeface="+mn-ea"/>
              <a:ea typeface="+mn-ea"/>
              <a:cs typeface="+mn-ea"/>
              <a:sym typeface="+mn-lt"/>
            </a:endParaRPr>
          </a:p>
        </p:txBody>
      </p:sp>
      <p:sp>
        <p:nvSpPr>
          <p:cNvPr id="10500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人才发展与绩效管理之间存在密切关系，相互促进、相互影响。</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84" name="标题 2"/>
          <p:cNvSpPr>
            <a:spLocks noGrp="1"/>
          </p:cNvSpPr>
          <p:nvPr>
            <p:ph type="title" idx="1"/>
          </p:nvPr>
        </p:nvSpPr>
        <p:spPr/>
        <p:txBody>
          <a:bodyPr>
            <a:normAutofit fontScale="94444"/>
          </a:bodyPr>
          <a:p>
            <a:r>
              <a:rPr altLang="en-US" lang="zh-CN"/>
              <a:t>对企业的建议</a:t>
            </a:r>
            <a:endParaRPr altLang="en-US" lang="zh-CN"/>
          </a:p>
        </p:txBody>
      </p:sp>
      <p:sp>
        <p:nvSpPr>
          <p:cNvPr id="105008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8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9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9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9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9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9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0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0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强化人才与绩效的整合</a:t>
            </a:r>
            <a:endParaRPr altLang="en-US" dirty="0" sz="2400" lang="zh-CN">
              <a:latin typeface="+mn-ea"/>
              <a:ea typeface="+mn-ea"/>
            </a:endParaRPr>
          </a:p>
        </p:txBody>
      </p:sp>
      <p:sp>
        <p:nvSpPr>
          <p:cNvPr id="105010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持续改进，不断提升人才发展与绩效管理水平</a:t>
            </a:r>
            <a:endParaRPr altLang="en-US" dirty="0" sz="2400" lang="zh-CN">
              <a:latin typeface="+mn-ea"/>
              <a:ea typeface="+mn-ea"/>
            </a:endParaRPr>
          </a:p>
        </p:txBody>
      </p:sp>
      <p:sp>
        <p:nvSpPr>
          <p:cNvPr id="105010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建立完善的人才发展体系</a:t>
            </a:r>
            <a:endParaRPr altLang="en-US" dirty="0" sz="2400" lang="zh-CN">
              <a:latin typeface="+mn-ea"/>
              <a:ea typeface="+mn-ea"/>
            </a:endParaRPr>
          </a:p>
        </p:txBody>
      </p:sp>
      <p:sp>
        <p:nvSpPr>
          <p:cNvPr id="105010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优化绩效管理流程</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42" name="标题 2"/>
          <p:cNvSpPr>
            <a:spLocks noGrp="1"/>
          </p:cNvSpPr>
          <p:nvPr>
            <p:ph type="title" idx="1"/>
          </p:nvPr>
        </p:nvSpPr>
        <p:spPr/>
        <p:txBody>
          <a:bodyPr>
            <a:normAutofit fontScale="94444"/>
          </a:bodyPr>
          <a:p>
            <a:r>
              <a:rPr altLang="en-US" lang="zh-CN"/>
              <a:t>对未来研究的展望</a:t>
            </a:r>
            <a:endParaRPr altLang="en-US" lang="zh-CN"/>
          </a:p>
        </p:txBody>
      </p:sp>
      <p:sp>
        <p:nvSpPr>
          <p:cNvPr id="105014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深入研究人才发展与绩效管理的关系</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探索新的方法和工具，提高人才发展与绩效管理的效果</a:t>
            </a:r>
            <a:endParaRPr dirty="0" sz="2000" err="1">
              <a:solidFill>
                <a:schemeClr val="tx1">
                  <a:lumMod val="75000"/>
                  <a:lumOff val="25000"/>
                </a:schemeClr>
              </a:solidFill>
              <a:latin typeface="+mn-ea"/>
              <a:ea typeface="+mn-ea"/>
              <a:cs typeface="+mn-ea"/>
              <a:sym typeface="+mn-lt"/>
            </a:endParaRPr>
          </a:p>
        </p:txBody>
      </p:sp>
      <p:sp>
        <p:nvSpPr>
          <p:cNvPr id="105016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7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关注行业发展趋势，不断更新和完善人才发展与绩效管理的理念和方法</a:t>
            </a:r>
            <a:endParaRPr dirty="0" sz="2000" err="1">
              <a:solidFill>
                <a:schemeClr val="tx1">
                  <a:lumMod val="75000"/>
                  <a:lumOff val="25000"/>
                </a:schemeClr>
              </a:solidFill>
              <a:latin typeface="+mn-ea"/>
              <a:ea typeface="+mn-ea"/>
              <a:cs typeface="+mn-ea"/>
              <a:sym typeface="+mn-lt"/>
            </a:endParaRPr>
          </a:p>
        </p:txBody>
      </p:sp>
      <p:sp>
        <p:nvSpPr>
          <p:cNvPr id="10501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探讨如何更好地整合人才发展与绩效管理</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16" name="标题 2"/>
          <p:cNvSpPr>
            <a:spLocks noGrp="1"/>
          </p:cNvSpPr>
          <p:nvPr>
            <p:ph type="title" idx="3"/>
            <p:custDataLst>
              <p:tags r:id="rId1"/>
            </p:custDataLst>
          </p:nvPr>
        </p:nvSpPr>
        <p:spPr/>
        <p:txBody>
          <a:bodyPr/>
          <a:p>
            <a:r>
              <a:rPr altLang="en-US" lang="zh-CN"/>
              <a:t>THANKS!</a:t>
            </a:r>
            <a:endParaRPr altLang="en-US" lang="zh-CN"/>
          </a:p>
        </p:txBody>
      </p:sp>
      <p:sp>
        <p:nvSpPr>
          <p:cNvPr id="1050218" name="文本占位符 3"/>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UNIT_CONTENT_GROUP_TYPE" val="contentchip"/>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PRESET_TEXT" val="WPS,a click to unlimited possibilities"/>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66.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72.xml><?xml version="1.0" encoding="utf-8"?>
<p:tagLst xmlns:p="http://schemas.openxmlformats.org/presentationml/2006/main">
  <p:tag name="KSO_WM_UNIT_ISCONTENTSTITLE" val="0"/>
  <p:tag name="KSO_WM_UNIT_ISNUMDGMTITLE" val="0"/>
  <p:tag name="KSO_WM_UNIT_PRESET_TEXT" val="THANKS!"/>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6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6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67"/>
  <p:tag name="KSO_WM_SPECIAL_SOURCE" val="bdnull"/>
  <p:tag name="KSO_WM_TEMPLATE_THUMBS_INDEX" val="1、9"/>
</p:tagLst>
</file>

<file path=ppt/tags/tag85.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67_1*b*1"/>
  <p:tag name="KSO_WM_TEMPLATE_CATEGORY" val="custom"/>
  <p:tag name="KSO_WM_TEMPLATE_INDEX" val="20230267"/>
  <p:tag name="KSO_WM_UNIT_LAYERLEVEL" val="1"/>
  <p:tag name="KSO_WM_TAG_VERSION" val="1.0"/>
  <p:tag name="KSO_WM_BEAUTIFY_FLAG" val="#wm#"/>
  <p:tag name="KSO_WM_UNIT_ISCONTENTSTITLE" val="0"/>
  <p:tag name="KSO_WM_UNIT_ISNUMDGMTITLE" val="0"/>
  <p:tag name="KSO_WM_UNIT_PRESET_TEXT" val="WPS,a click to unlimited possibilities"/>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1*a*1"/>
  <p:tag name="KSO_WM_TEMPLATE_CATEGORY" val="custom"/>
  <p:tag name="KSO_WM_TEMPLATE_INDEX" val="20230267"/>
  <p:tag name="KSO_WM_UNIT_LAYERLEVEL" val="1"/>
  <p:tag name="KSO_WM_TAG_VERSION" val="1.0"/>
  <p:tag name="KSO_WM_BEAUTIFY_FLAG" val="#wm#"/>
  <p:tag name="KSO_WM_UNIT_PRESET_TEXT" val="单击此处 添加文档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1*f*1"/>
  <p:tag name="KSO_WM_TEMPLATE_CATEGORY" val="custom"/>
  <p:tag name="KSO_WM_TEMPLATE_INDEX" val="20230267"/>
  <p:tag name="KSO_WM_UNIT_LAYERLEVEL" val="1"/>
  <p:tag name="KSO_WM_TAG_VERSION" val="1.0"/>
  <p:tag name="KSO_WM_BEAUTIFY_FLAG" val="#wm#"/>
  <p:tag name="KSO_WM_UNIT_PRESET_TEXT" val="汇报人：WPS"/>
</p:tagLst>
</file>

<file path=ppt/tags/tag88.xml><?xml version="1.0" encoding="utf-8"?>
<p:tagLst xmlns:p="http://schemas.openxmlformats.org/presentationml/2006/main">
  <p:tag name="KSO_WM_SLIDE_ID" val="custom2023026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67"/>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49.5&quot;,&quot;top&quot;:&quot;73.65&quot;,&quot;width&quot;:&quot;484.9&quot;,&quot;height&quot;:&quot;312.7&quot;}"/>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67_6*b*1"/>
  <p:tag name="KSO_WM_TEMPLATE_CATEGORY" val="custom"/>
  <p:tag name="KSO_WM_TEMPLATE_INDEX" val="20230267"/>
  <p:tag name="KSO_WM_UNIT_LAYERLEVEL" val="1"/>
  <p:tag name="KSO_WM_TAG_VERSION" val="1.0"/>
  <p:tag name="KSO_WM_BEAUTIFY_FLAG" val="#wm#"/>
  <p:tag name="KSO_WM_DIAGRAM_GROUP_CODE" val="l1-1"/>
  <p:tag name="KSO_WM_UNIT_PRESET_TEXT" val="CONTENTS"/>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6*a*1"/>
  <p:tag name="KSO_WM_TEMPLATE_CATEGORY" val="custom"/>
  <p:tag name="KSO_WM_TEMPLATE_INDEX" val="2023026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1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67_6*l_h_i*1_1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2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67_6*l_h_i*1_2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3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67_6*l_h_i*1_3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4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67_6*l_h_i*1_4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5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67_6*l_h_i*1_5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6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67_6*l_h_i*1_6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26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67"/>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WO"/>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5.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HREE"/>
</p:tagLst>
</file>

<file path=ppt/tags/tag1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4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5*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5*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5*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5*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5*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5*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5*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5*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5*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5*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5*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5*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5*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5*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5*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20_5*l_h_i*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20_5*l_h_i*1_6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10,&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20_5*l_h_f*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OUR"/>
</p:tagLst>
</file>

<file path=ppt/tags/tag1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99.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IVE"/>
</p:tagLst>
</file>

<file path=ppt/tags/tag2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30.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IX"/>
</p:tagLst>
</file>

<file path=ppt/tags/tag2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81.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267_9*a*1"/>
  <p:tag name="KSO_WM_TEMPLATE_CATEGORY" val="custom"/>
  <p:tag name="KSO_WM_TEMPLATE_INDEX" val="20230267"/>
  <p:tag name="KSO_WM_UNIT_LAYERLEVEL" val="1"/>
  <p:tag name="KSO_WM_TAG_VERSION" val="1.0"/>
  <p:tag name="KSO_WM_BEAUTIFY_FLAG" val="#wm#"/>
  <p:tag name="KSO_WM_UNIT_PRESET_TEXT" val="THANKS!"/>
</p:tagLst>
</file>

<file path=ppt/tags/tag33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9*f*1"/>
  <p:tag name="KSO_WM_TEMPLATE_CATEGORY" val="custom"/>
  <p:tag name="KSO_WM_TEMPLATE_INDEX" val="20230267"/>
  <p:tag name="KSO_WM_UNIT_LAYERLEVEL" val="1"/>
  <p:tag name="KSO_WM_TAG_VERSION" val="1.0"/>
  <p:tag name="KSO_WM_BEAUTIFY_FLAG" val="#wm#"/>
  <p:tag name="KSO_WM_UNIT_PRESET_TEXT" val="汇报人：WPS"/>
</p:tagLst>
</file>

<file path=ppt/tags/tag336.xml><?xml version="1.0" encoding="utf-8"?>
<p:tagLst xmlns:p="http://schemas.openxmlformats.org/presentationml/2006/main">
  <p:tag name="KSO_WM_SLIDE_ID" val="custom2023026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67"/>
  <p:tag name="KSO_WM_SLIDE_TYPE" val="endPage"/>
  <p:tag name="KSO_WM_SLIDE_SUBTYPE" val="pureTxt"/>
  <p:tag name="KSO_WM_SLIDE_LAYOUT" val="a_f"/>
  <p:tag name="KSO_WM_SLIDE_LAYOUT_CNT" val="1_1"/>
  <p:tag name="KSO_WM_SPECIAL_SOURCE" val="bdnull"/>
  <p:tag name="KSO_WM_SLIDE_CONTENT_AREA" val="{&quot;left&quot;:&quot;28.7&quot;,&quot;top&quot;:&quot;56.65&quot;,&quot;width&quot;:&quot;484.9&quot;,&quot;height&quot;:&quot;312.7&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M973Q</dc:creator>
  <dcterms:created xsi:type="dcterms:W3CDTF">2023-12-19T20:07:19Z</dcterms:created>
  <dcterms:modified xsi:type="dcterms:W3CDTF">2023-12-19T20:07:19Z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cf2a36e10bab47b7a70e03786561ecc2_21</vt:lpwstr>
  </property>
</Properties>
</file>