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38" r:id="rId1"/>
    <p:sldMasterId id="2147486075" r:id="rId2"/>
  </p:sldMasterIdLst>
  <p:notesMasterIdLst>
    <p:notesMasterId r:id="rId3"/>
  </p:notesMasterIdLst>
  <p:sldIdLst>
    <p:sldId id="1402" r:id="rId4"/>
    <p:sldId id="1407" r:id="rId5"/>
    <p:sldId id="1411" r:id="rId6"/>
    <p:sldId id="1414" r:id="rId7"/>
    <p:sldId id="1420" r:id="rId9"/>
    <p:sldId id="1423" r:id="rId10"/>
    <p:sldId id="1426" r:id="rId11"/>
    <p:sldId id="1429" r:id="rId12"/>
    <p:sldId id="1435" r:id="rId14"/>
    <p:sldId id="1438" r:id="rId15"/>
    <p:sldId id="1441" r:id="rId16"/>
    <p:sldId id="1444" r:id="rId17"/>
    <p:sldId id="1447" r:id="rId18"/>
    <p:sldId id="1453" r:id="rId20"/>
    <p:sldId id="1456" r:id="rId21"/>
    <p:sldId id="1459" r:id="rId22"/>
    <p:sldId id="1462" r:id="rId23"/>
    <p:sldId id="1468" r:id="rId25"/>
    <p:sldId id="1471" r:id="rId26"/>
    <p:sldId id="1474" r:id="rId27"/>
    <p:sldId id="1477" r:id="rId28"/>
    <p:sldId id="1483" r:id="rId30"/>
    <p:sldId id="1486" r:id="rId31"/>
    <p:sldId id="1489" r:id="rId32"/>
    <p:sldId id="1492" r:id="rId33"/>
    <p:sldId id="1498" r:id="rId35"/>
    <p:sldId id="1501" r:id="rId36"/>
    <p:sldId id="150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39" r:id="rId1"/>
    <p:sldLayoutId id="2147486040" r:id="rId2"/>
    <p:sldLayoutId id="2147486041" r:id="rId3"/>
    <p:sldLayoutId id="2147486042" r:id="rId4"/>
    <p:sldLayoutId id="2147486043" r:id="rId5"/>
    <p:sldLayoutId id="2147486044" r:id="rId6"/>
    <p:sldLayoutId id="2147486045" r:id="rId7"/>
    <p:sldLayoutId id="2147486046" r:id="rId8"/>
    <p:sldLayoutId id="2147486047" r:id="rId9"/>
    <p:sldLayoutId id="2147486048" r:id="rId10"/>
    <p:sldLayoutId id="21474860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076" r:id="rId1"/>
    <p:sldLayoutId id="2147486077" r:id="rId2"/>
    <p:sldLayoutId id="2147486078" r:id="rId3"/>
    <p:sldLayoutId id="2147486079" r:id="rId4"/>
    <p:sldLayoutId id="2147486080" r:id="rId5"/>
    <p:sldLayoutId id="2147486081" r:id="rId6"/>
    <p:sldLayoutId id="2147486082" r:id="rId7"/>
    <p:sldLayoutId id="2147486083" r:id="rId8"/>
    <p:sldLayoutId id="2147486084" r:id="rId9"/>
    <p:sldLayoutId id="2147486085" r:id="rId10"/>
    <p:sldLayoutId id="21474860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打造可持续发展的企业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企业如何实现可持续发展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可持续发展案例分析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面临的挑战与对策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政府在推动可持续发展中的作用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可持续发展的重要性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可持续发展的重要性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社会责任与可持续发展</a:t>
            </a:r>
            <a:endParaRPr altLang="en-US" lang="zh-CN"/>
          </a:p>
        </p:txBody>
      </p:sp>
      <p:sp>
        <p:nvSpPr>
          <p:cNvPr id="1048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社会责任与可持续发展的关系：企业应该将社会责任与可持续发展相结合，实现经济、社会和环境的协调发展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社会责任：企业作为社会成员，应该承担相应的责任和义务，为社会做出贡献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可持续发展：企业应该注重长期发展，采取可持续的经营方式，保护环境、节约资源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实践案例：介绍一些企业在社会责任和可持续发展方面的实践和成果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环境保护与可持续发展</a:t>
            </a:r>
            <a:endParaRPr altLang="en-US" lang="zh-CN"/>
          </a:p>
        </p:txBody>
      </p:sp>
      <p:sp>
        <p:nvSpPr>
          <p:cNvPr id="104900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实现企业可持续发展的同时，也要注重环境保护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环境保护与可持续发展相互促进，共同发展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可持续发展要求企业在发展中注重环境保护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环境保护是企业可持续发展的必要条件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经济效益与可持续发展</a:t>
            </a:r>
            <a:endParaRPr altLang="en-US" lang="zh-CN"/>
          </a:p>
        </p:txBody>
      </p:sp>
      <p:sp>
        <p:nvSpPr>
          <p:cNvPr id="10490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可持续发展的实践能够提高企业的竞争力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经济效益与可持续发展相互促进，共同发展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经济效益是企业发展的重要指标之一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可持续发展能够为企业带来长期的经济效益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企业如何实现可持续发展</a:t>
            </a:r>
            <a:endParaRPr altLang="en-US" dirty="0" lang="zh-CN"/>
          </a:p>
        </p:txBody>
      </p:sp>
      <p:sp>
        <p:nvSpPr>
          <p:cNvPr id="1049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制定可持续发展战略</a:t>
            </a:r>
            <a:endParaRPr altLang="en-US" lang="zh-CN"/>
          </a:p>
        </p:txBody>
      </p:sp>
      <p:sp>
        <p:nvSpPr>
          <p:cNvPr id="10491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制定可持续发展目标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明确企业愿景和使命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识别并评估潜在风险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制定并实施可持续发展战略计划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加强技术创新，提高资源利用效率</a:t>
            </a:r>
            <a:endParaRPr altLang="en-US" lang="zh-CN"/>
          </a:p>
        </p:txBody>
      </p:sp>
      <p:sp>
        <p:nvSpPr>
          <p:cNvPr id="10492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推广循环经济，实现资源再利用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研发新技术，降低能耗和排放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提高生产效率，减少浪费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加强绿色供应链管理，带动产业链绿色发展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推行绿色生产，减少环境污染</a:t>
            </a:r>
            <a:endParaRPr altLang="en-US" lang="zh-CN"/>
          </a:p>
        </p:txBody>
      </p:sp>
      <p:sp>
        <p:nvSpPr>
          <p:cNvPr id="10493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实施绿色生产：采用环保材料，减少生产过程中的废弃物排放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优化能源利用：提高能源利用效率，降低碳排放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推广循环经济：实现资源循环利用，减少浪费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加强环境监管：建立完善的环境监管体系，确保企业生产符合环保要求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培养员工环保意识，营造绿色企业文化</a:t>
            </a:r>
            <a:endParaRPr altLang="en-US" lang="zh-CN"/>
          </a:p>
        </p:txBody>
      </p:sp>
      <p:sp>
        <p:nvSpPr>
          <p:cNvPr id="1049358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615281"/>
            <a:ext cx="2060965" cy="1561881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60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48553"/>
            <a:ext cx="2060965" cy="1561881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62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476955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64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544292"/>
            <a:ext cx="2060965" cy="633197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66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478782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68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4409619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70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5342283"/>
            <a:ext cx="2060965" cy="633197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72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4411445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74" name="正文"/>
          <p:cNvSpPr txBox="1"/>
          <p:nvPr>
            <p:custDataLst>
              <p:tags r:id="rId9"/>
            </p:custDataLst>
          </p:nvPr>
        </p:nvSpPr>
        <p:spPr>
          <a:xfrm>
            <a:off x="2974438" y="153370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培养员工环保意识：通过培训、宣传和教育，提高员工对环保的认识和意识，使他们能够自觉地节约能源、减少浪费、保护环境。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10"/>
            </p:custDataLst>
          </p:nvPr>
        </p:nvSpPr>
        <p:spPr>
          <a:xfrm>
            <a:off x="2974438" y="247306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营造绿色企业文化：将环保理念融入企业文化中，倡导绿色生产、绿色消费、绿色办公等，营造绿色、环保、健康的工作环境。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11"/>
            </p:custDataLst>
          </p:nvPr>
        </p:nvSpPr>
        <p:spPr>
          <a:xfrm>
            <a:off x="2974438" y="341242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建立环保管理制度：制定环保管理制度，明确各部门、各岗位的环保责任，确保企业环保工作的有效实施。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12"/>
            </p:custDataLst>
          </p:nvPr>
        </p:nvSpPr>
        <p:spPr>
          <a:xfrm>
            <a:off x="2974438" y="435178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推广绿色技术：积极推广绿色技术，采用环保材料和工艺，减少生产过程中的污染排放，提高企业的环保水平。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13"/>
            </p:custDataLst>
          </p:nvPr>
        </p:nvSpPr>
        <p:spPr>
          <a:xfrm>
            <a:off x="2974438" y="529114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加强与政府、社区的合作：与政府、社区建立良好的合作关系，共同推动环保事业的发展，为企业可持续发展创造良好的外部环境。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4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8200" y="1608584"/>
            <a:ext cx="2060965" cy="633197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可持续发展案例分析</a:t>
            </a:r>
            <a:endParaRPr altLang="en-US" dirty="0" lang="zh-CN"/>
          </a:p>
        </p:txBody>
      </p:sp>
      <p:sp>
        <p:nvSpPr>
          <p:cNvPr id="10494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比亚迪公司的可持续发展实践</a:t>
            </a:r>
            <a:endParaRPr altLang="en-US" lang="zh-CN"/>
          </a:p>
        </p:txBody>
      </p:sp>
      <p:sp>
        <p:nvSpPr>
          <p:cNvPr id="10494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新能源汽车领域的领先者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电池回收再利用技术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绿色建筑和低碳生产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社会责任和公益事业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其他企业的可持续发展案例</a:t>
            </a:r>
            <a:endParaRPr altLang="en-US" lang="zh-CN"/>
          </a:p>
        </p:txBody>
      </p:sp>
      <p:sp>
        <p:nvSpPr>
          <p:cNvPr id="10495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阿里巴巴：通过数字化技术推动可持续发展，减少碳排放，提高能源利用效率。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京东：打造绿色物流体系，推广循环经济，开展环保公益活动，倡导绿色消费。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特斯拉：推动电动汽车的普及，减少化石燃料的使用，降低碳排放，提高能源利用效率。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腾讯：推动绿色办公，推广低碳出行，开展环保公益活动，倡导员工参与环保行动。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成功经验与启示</a:t>
            </a:r>
            <a:endParaRPr altLang="en-US" lang="zh-CN"/>
          </a:p>
        </p:txBody>
      </p:sp>
      <p:sp>
        <p:nvSpPr>
          <p:cNvPr id="10496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成功经验：该企业在可持续发展方面的成功做法和经验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案例介绍：企业名称、行业、发展历程等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启示：从该企业的成功经验中获得的启示和借鉴意义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未来展望：该企业在未来可持续发展方面的规划和展望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面临的挑战与对策</a:t>
            </a:r>
            <a:endParaRPr altLang="en-US" dirty="0" lang="zh-CN"/>
          </a:p>
        </p:txBody>
      </p:sp>
      <p:sp>
        <p:nvSpPr>
          <p:cNvPr id="10496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当前面临的挑战</a:t>
            </a:r>
            <a:endParaRPr altLang="en-US" lang="zh-CN"/>
          </a:p>
        </p:txBody>
      </p:sp>
      <p:sp>
        <p:nvSpPr>
          <p:cNvPr id="10497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环保法规：环保法规日益严格，企业需要承担更多的环保责任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技术更新迅速：新技术、新产品不断涌现，企业需要不断更新技术和产品以保持竞争力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市场竞争激烈：竞争对手众多，市场份额争夺激烈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资源短缺：原材料、能源等资源供应紧张，价格上涨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7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数字化转型助力企业可持续发展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创新驱动，推动企业可持续发展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可持续发展成为全球共识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环保、低碳、绿色成为企业核心竞争力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9846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参与国际合作：加强与国际组织和同行的交流合作，共同推动全球可持续发展进程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60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开展绿色营销：推广绿色产品和服务，提高消费者环保意识，促进绿色消费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62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建立绿色供应链：与供应商合作，共同推动绿色采购和生产，降低环境影响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64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加强员工培训：提高员工环保意识和技能水平，培养绿色企业文化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66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制定可持续发展战略：明确企业长期发展目标，将可持续发展纳入企业战略规划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68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加强技术创新：加大研发投入，推动绿色技术创新，提高资源利用效率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70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4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8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政府在推动可持续发展中的作用</a:t>
            </a:r>
            <a:endParaRPr altLang="en-US" dirty="0" lang="zh-CN"/>
          </a:p>
        </p:txBody>
      </p:sp>
      <p:sp>
        <p:nvSpPr>
          <p:cNvPr id="10499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政策支持与引导</a:t>
            </a:r>
            <a:endParaRPr altLang="en-US" lang="zh-CN"/>
          </a:p>
        </p:txBody>
      </p:sp>
      <p:sp>
        <p:nvSpPr>
          <p:cNvPr id="10499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政府制定可持续发展战略和政策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提供财政、税收等优惠政策，鼓励企业采取可持续发展措施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建立监管机制，确保企业遵守可持续发展法律法规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加强宣传教育，提高公众对可持续发展的认识和意识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监管措施及效果评估</a:t>
            </a:r>
            <a:endParaRPr altLang="en-US" lang="zh-CN"/>
          </a:p>
        </p:txBody>
      </p:sp>
      <p:sp>
        <p:nvSpPr>
          <p:cNvPr id="10500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效果评估：对监管措施进行评估，确保其有效性和可持续性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政府监管措施：制定相关法规、政策，加强执法力度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监管措施的改进方向：针对存在的问题，提出改进措施和建议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效果评估的挑战与应对：分析评估过程中可能遇到的挑战，提出应对策略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国际合作与交流平台搭建</a:t>
            </a:r>
            <a:endParaRPr altLang="en-US" lang="zh-CN"/>
          </a:p>
        </p:txBody>
      </p:sp>
      <p:sp>
        <p:nvSpPr>
          <p:cNvPr id="10500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政府推动可持续发展战略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国际合作与交流平台搭建的意义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促进企业间合作与交流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推动可持续发展理念传播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  <p:sp>
        <p:nvSpPr>
          <p:cNvPr id="10501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总结观点及论据支撑</a:t>
            </a:r>
            <a:endParaRPr altLang="en-US" lang="zh-CN"/>
          </a:p>
        </p:txBody>
      </p:sp>
      <p:sp>
        <p:nvSpPr>
          <p:cNvPr id="10501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观点：打造可持续发展的企业是未来发展的必然趋势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论据支撑1：可持续发展符合国家政策导向，有利于企业长期发展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论据支撑2：可持续发展有助于提升企业品牌形象，增强市场竞争力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论据支撑3：可持续发展有助于降低企业运营成本，提高经济效益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</a:t>
            </a:r>
            <a:endParaRPr altLang="en-US" lang="zh-CN"/>
          </a:p>
        </p:txBody>
      </p:sp>
      <p:sp>
        <p:nvSpPr>
          <p:cNvPr id="10502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社会责任：积极履行社会责任，关注员工福利和社区发展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全球化战略：加强国际合作与交流，拓展海外市场和资源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持续创新：不断探索新的商业模式和竞争优势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绿色发展：注重环保和可持续发展，推动绿色产业的发展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1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1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0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3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2023-12-19T09:20:28Z</dcterms:created>
  <dcterms:modified xsi:type="dcterms:W3CDTF">2023-12-19T09:20:28Z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f4b42b35e6234d59b7ea6f57b1bf6635_21</vt:lpwstr>
  </property>
</Properties>
</file>