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3" r:id="rId5"/>
    <p:sldId id="283" r:id="rId6"/>
    <p:sldId id="286" r:id="rId7"/>
    <p:sldId id="265" r:id="rId8"/>
    <p:sldId id="261" r:id="rId9"/>
    <p:sldId id="287" r:id="rId10"/>
    <p:sldId id="284" r:id="rId11"/>
    <p:sldId id="268" r:id="rId12"/>
    <p:sldId id="272" r:id="rId13"/>
    <p:sldId id="270" r:id="rId14"/>
    <p:sldId id="273" r:id="rId15"/>
    <p:sldId id="318" r:id="rId16"/>
    <p:sldId id="275" r:id="rId17"/>
    <p:sldId id="316" r:id="rId18"/>
    <p:sldId id="281" r:id="rId19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-71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tags" Target="tags/tag2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microsoft.com/office/2007/relationships/hdphoto" Target="../media/image9.wdp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13" Type="http://schemas.openxmlformats.org/officeDocument/2006/relationships/slideMaster" Target="../slideMasters/slideMaster1.xml" /><Relationship Id="rId2" Type="http://schemas.microsoft.com/office/2007/relationships/hdphoto" Target="../media/image2.wdp" /><Relationship Id="rId3" Type="http://schemas.openxmlformats.org/officeDocument/2006/relationships/tags" Target="../tags/tag1.xml" /><Relationship Id="rId4" Type="http://schemas.openxmlformats.org/officeDocument/2006/relationships/image" Target="../media/image3.png" /><Relationship Id="rId5" Type="http://schemas.microsoft.com/office/2007/relationships/hdphoto" Target="../media/image4.wdp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microsoft.com/office/2007/relationships/hdphoto" Target="../media/image7.wdp" /><Relationship Id="rId9" Type="http://schemas.openxmlformats.org/officeDocument/2006/relationships/image" Target="../media/image8.png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" name="图片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000" b="100000" l="0" r="100000"/>
                    </a14:imgEffect>
                  </a14:imgLayer>
                </a14:imgProps>
              </a:ext>
            </a:extLst>
          </a:blip>
          <a:srcRect r="-1"/>
          <a:stretch>
            <a:fillRect/>
          </a:stretch>
        </p:blipFill>
        <p:spPr>
          <a:xfrm>
            <a:off x="0" y="3808412"/>
            <a:ext cx="12192000" cy="3049588"/>
          </a:xfrm>
          <a:prstGeom prst="rect">
            <a:avLst/>
          </a:prstGeom>
        </p:spPr>
      </p:pic>
      <p:sp>
        <p:nvSpPr>
          <p:cNvPr id="13" name="AutoShape 4"/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AutoShape 6"/>
          <p:cNvSpPr>
            <a:spLocks noChangeAspect="1" noChangeArrowheads="1"/>
          </p:cNvSpPr>
          <p:nvPr userDrawn="1"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AutoShape 8"/>
          <p:cNvSpPr>
            <a:spLocks noChangeAspect="1" noChangeArrowheads="1"/>
          </p:cNvSpPr>
          <p:nvPr userDrawn="1"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4" name="Picture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2068" l="0" r="42000">
                        <a14:foregroundMark x1="20154" y1="41914" x2="21077" y2="45435"/>
                        <a14:foregroundMark x1="21692" y1="56106" x2="22462" y2="57316"/>
                        <a14:foregroundMark x1="24615" y1="62376" x2="24769" y2="6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589" b="22603"/>
          <a:stretch>
            <a:fillRect/>
          </a:stretch>
        </p:blipFill>
        <p:spPr bwMode="auto">
          <a:xfrm>
            <a:off x="0" y="0"/>
            <a:ext cx="2820261" cy="68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0968" l="60615" r="100000">
                        <a14:foregroundMark x1="74462" y1="17162" x2="76923" y2="23982"/>
                        <a14:foregroundMark x1="66615" y1="13311" x2="69538" y2="22882"/>
                        <a14:foregroundMark x1="67385" y1="11221" x2="69538" y2="18812"/>
                        <a14:foregroundMark x1="64923" y1="770" x2="65231" y2="4290"/>
                        <a14:foregroundMark x1="62308" y1="880" x2="63385" y2="4510"/>
                        <a14:foregroundMark x1="86308" y1="44554" x2="91692" y2="53575"/>
                        <a14:foregroundMark x1="86154" y1="50825" x2="80923" y2="63256"/>
                        <a14:foregroundMark x1="75385" y1="51925" x2="75385" y2="51925"/>
                        <a14:foregroundMark x1="77077" y1="46865" x2="77077" y2="46865"/>
                        <a14:foregroundMark x1="73692" y1="45875" x2="73692" y2="45875"/>
                        <a14:foregroundMark x1="75231" y1="44224" x2="75231" y2="44224"/>
                        <a14:foregroundMark x1="73692" y1="40154" x2="73692" y2="40154"/>
                        <a14:foregroundMark x1="68923" y1="38394" x2="68923" y2="38394"/>
                        <a14:foregroundMark x1="71385" y1="44224" x2="71385" y2="44884"/>
                        <a14:foregroundMark x1="68923" y1="46975" x2="68923" y2="46975"/>
                        <a14:foregroundMark x1="68923" y1="42684" x2="68923" y2="42684"/>
                        <a14:foregroundMark x1="66154" y1="41254" x2="66154" y2="41254"/>
                        <a14:foregroundMark x1="64615" y1="44114" x2="65538" y2="45875"/>
                        <a14:foregroundMark x1="66615" y1="49505" x2="66615" y2="49505"/>
                        <a14:foregroundMark x1="66615" y1="50605" x2="67692" y2="53795"/>
                        <a14:foregroundMark x1="70000" y1="54345" x2="70000" y2="55006"/>
                        <a14:foregroundMark x1="63231" y1="48735" x2="63231" y2="48735"/>
                        <a14:foregroundMark x1="61077" y1="45105" x2="61077" y2="451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313" b="24164"/>
          <a:stretch>
            <a:fillRect/>
          </a:stretch>
        </p:blipFill>
        <p:spPr bwMode="auto">
          <a:xfrm>
            <a:off x="9371739" y="-32657"/>
            <a:ext cx="28202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Brush/>
                    </a14:imgEffect>
                    <a14:imgEffect>
                      <a14:backgroundRemoval t="10000" b="90000" l="10000" r="9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982085" y="302481"/>
            <a:ext cx="8089833" cy="808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2000">
                        <a14:foregroundMark x1="27143" y1="24200" x2="27143" y2="24200"/>
                        <a14:foregroundMark x1="35143" y1="27400" x2="35143" y2="27400"/>
                        <a14:foregroundMark x1="36857" y1="32600" x2="36857" y2="32600"/>
                        <a14:foregroundMark x1="32286" y1="36200" x2="32286" y2="36200"/>
                        <a14:foregroundMark x1="57714" y1="15800" x2="57714" y2="15800"/>
                        <a14:foregroundMark x1="51429" y1="14800" x2="51429" y2="14800"/>
                        <a14:foregroundMark x1="50857" y1="53200" x2="50857" y2="53200"/>
                        <a14:foregroundMark x1="55714" y1="49600" x2="55714" y2="49600"/>
                        <a14:foregroundMark x1="26286" y1="47000" x2="26286" y2="47000"/>
                        <a14:foregroundMark x1="17429" y1="68600" x2="17429" y2="68600"/>
                        <a14:foregroundMark x1="20857" y1="72400" x2="20857" y2="72400"/>
                        <a14:foregroundMark x1="23429" y1="74200" x2="23429" y2="74200"/>
                        <a14:foregroundMark x1="18571" y1="85400" x2="18571" y2="85400"/>
                        <a14:foregroundMark x1="14000" y1="91800" x2="14000" y2="91800"/>
                        <a14:foregroundMark x1="15429" y1="91200" x2="15429" y2="91200"/>
                        <a14:foregroundMark x1="51143" y1="59800" x2="51143" y2="59800"/>
                        <a14:foregroundMark x1="50571" y1="62200" x2="50571" y2="62200"/>
                        <a14:foregroundMark x1="55714" y1="59400" x2="55714" y2="59400"/>
                        <a14:foregroundMark x1="47429" y1="63000" x2="47429" y2="63000"/>
                        <a14:foregroundMark x1="55429" y1="63400" x2="55429" y2="63400"/>
                        <a14:foregroundMark x1="58286" y1="66200" x2="58286" y2="66200"/>
                        <a14:foregroundMark x1="50857" y1="72200" x2="50857" y2="72200"/>
                        <a14:foregroundMark x1="57714" y1="70600" x2="57714" y2="70600"/>
                        <a14:foregroundMark x1="51429" y1="73800" x2="51429" y2="73800"/>
                        <a14:foregroundMark x1="51429" y1="75000" x2="51429" y2="75000"/>
                        <a14:foregroundMark x1="52000" y1="75000" x2="52000" y2="75000"/>
                        <a14:foregroundMark x1="51714" y1="78800" x2="51714" y2="80400"/>
                        <a14:foregroundMark x1="56857" y1="77200" x2="56857" y2="77200"/>
                        <a14:foregroundMark x1="53143" y1="82400" x2="53143" y2="82400"/>
                        <a14:foregroundMark x1="57714" y1="82400" x2="57714" y2="82400"/>
                        <a14:foregroundMark x1="52000" y1="86000" x2="52000" y2="86000"/>
                        <a14:foregroundMark x1="54000" y1="86000" x2="54000" y2="86000"/>
                        <a14:foregroundMark x1="51429" y1="91400" x2="51429" y2="91400"/>
                        <a14:foregroundMark x1="80857" y1="81000" x2="80857" y2="81000"/>
                        <a14:foregroundMark x1="76000" y1="78000" x2="76000" y2="78000"/>
                        <a14:foregroundMark x1="75429" y1="82800" x2="75429" y2="82800"/>
                        <a14:foregroundMark x1="70857" y1="68800" x2="70857" y2="68800"/>
                        <a14:foregroundMark x1="83429" y1="59200" x2="83429" y2="59200"/>
                        <a14:foregroundMark x1="82000" y1="68000" x2="82000" y2="68000"/>
                        <a14:foregroundMark x1="78286" y1="61000" x2="78286" y2="61000"/>
                        <a14:foregroundMark x1="82857" y1="52000" x2="82857" y2="52000"/>
                        <a14:foregroundMark x1="77143" y1="43400" x2="77143" y2="43400"/>
                        <a14:foregroundMark x1="72857" y1="32800" x2="72857" y2="32800"/>
                        <a14:foregroundMark x1="73714" y1="35600" x2="73714" y2="35600"/>
                        <a14:foregroundMark x1="77429" y1="36000" x2="77429" y2="36000"/>
                        <a14:foregroundMark x1="80000" y1="32400" x2="80000" y2="32400"/>
                        <a14:foregroundMark x1="83143" y1="38200" x2="83143" y2="38200"/>
                        <a14:foregroundMark x1="75429" y1="25000" x2="75429" y2="25000"/>
                        <a14:foregroundMark x1="78286" y1="11200" x2="78286" y2="1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30" t="749" r="5930" b="749"/>
          <a:stretch>
            <a:fillRect/>
          </a:stretch>
        </p:blipFill>
        <p:spPr bwMode="auto">
          <a:xfrm>
            <a:off x="8605794" y="1083400"/>
            <a:ext cx="2938326" cy="469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600613" y="1876986"/>
            <a:ext cx="7474344" cy="178018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728186" y="3252651"/>
            <a:ext cx="7053683" cy="963251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2.png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21DAE-251E-4BFB-918F-1BA92242C9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BE0FA-9A4B-4BC3-9A85-57719FC21355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png" /><Relationship Id="rId3" Type="http://schemas.microsoft.com/office/2007/relationships/hdphoto" Target="../media/image15.wdp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Relationship Id="rId3" Type="http://schemas.openxmlformats.org/officeDocument/2006/relationships/image" Target="../media/image19.png" /><Relationship Id="rId4" Type="http://schemas.openxmlformats.org/officeDocument/2006/relationships/image" Target="../media/image2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Relationship Id="rId3" Type="http://schemas.openxmlformats.org/officeDocument/2006/relationships/image" Target="../media/image21.png" /><Relationship Id="rId4" Type="http://schemas.microsoft.com/office/2007/relationships/hdphoto" Target="../media/image22.wdp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Relationship Id="rId3" Type="http://schemas.openxmlformats.org/officeDocument/2006/relationships/image" Target="../media/image21.png" /><Relationship Id="rId4" Type="http://schemas.microsoft.com/office/2007/relationships/hdphoto" Target="../media/image22.wdp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Relationship Id="rId3" Type="http://schemas.openxmlformats.org/officeDocument/2006/relationships/image" Target="../media/image21.png" /><Relationship Id="rId4" Type="http://schemas.microsoft.com/office/2007/relationships/hdphoto" Target="../media/image22.wdp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Relationship Id="rId3" Type="http://schemas.openxmlformats.org/officeDocument/2006/relationships/image" Target="../media/image2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Relationship Id="rId3" Type="http://schemas.openxmlformats.org/officeDocument/2006/relationships/image" Target="../media/image2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Relationship Id="rId3" Type="http://schemas.openxmlformats.org/officeDocument/2006/relationships/image" Target="../media/image2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png" /><Relationship Id="rId3" Type="http://schemas.microsoft.com/office/2007/relationships/hdphoto" Target="../media/image28.wdp" /><Relationship Id="rId4" Type="http://schemas.openxmlformats.org/officeDocument/2006/relationships/image" Target="../media/image29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AutoShape 4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AutoShape 10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722100" y="113157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 title="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  <a14:imgEffect>
                      <a14:backgroundRemoval b="92184" l="0" r="75000" t="4309">
                        <a14:foregroundMark x1="37692" x2="37692" y1="29058" y2="29058"/>
                        <a14:foregroundMark x1="37692" x2="37692" y1="28457" y2="28457"/>
                        <a14:foregroundMark x1="39103" x2="39103" y1="26754" y2="26754"/>
                        <a14:foregroundMark x1="39487" x2="39487" y1="26052" y2="26052"/>
                        <a14:foregroundMark x1="41410" x2="41410" y1="24048" y2="24048"/>
                        <a14:foregroundMark x1="41667" x2="41667" y1="21844" y2="21844"/>
                        <a14:foregroundMark x1="47436" x2="47436" y1="25752" y2="25752"/>
                        <a14:foregroundMark x1="47179" x2="47179" y1="24749" y2="24749"/>
                        <a14:foregroundMark x1="14872" x2="14872" y1="83166" y2="83166"/>
                        <a14:foregroundMark x1="11795" x2="11282" y1="84168" y2="84269"/>
                        <a14:foregroundMark x1="7692" x2="7692" y1="82766" y2="82766"/>
                        <a14:foregroundMark x1="11923" x2="11923" y1="77555" y2="77555"/>
                        <a14:foregroundMark x1="28846" x2="28846" y1="90882" y2="90882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8254" r="32289" b="8254"/>
          <a:stretch>
            <a:fillRect/>
          </a:stretch>
        </p:blipFill>
        <p:spPr bwMode="auto">
          <a:xfrm>
            <a:off x="0" y="-529046"/>
            <a:ext cx="36289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 title=""/>
          <p:cNvSpPr/>
          <p:nvPr/>
        </p:nvSpPr>
        <p:spPr>
          <a:xfrm>
            <a:off x="4454434" y="1473852"/>
            <a:ext cx="7071360" cy="2612572"/>
          </a:xfrm>
          <a:prstGeom prst="rect">
            <a:avLst/>
          </a:prstGeom>
          <a:solidFill>
            <a:srgbClr val="94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 title=""/>
          <p:cNvSpPr/>
          <p:nvPr/>
        </p:nvSpPr>
        <p:spPr>
          <a:xfrm>
            <a:off x="4467497" y="1776549"/>
            <a:ext cx="7071360" cy="3457302"/>
          </a:xfrm>
          <a:prstGeom prst="rect">
            <a:avLst/>
          </a:prstGeom>
          <a:noFill/>
          <a:ln w="38100">
            <a:solidFill>
              <a:srgbClr val="944C5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title=""/>
          <p:cNvSpPr txBox="1"/>
          <p:nvPr/>
        </p:nvSpPr>
        <p:spPr>
          <a:xfrm>
            <a:off x="4714966" y="1659330"/>
            <a:ext cx="6583679" cy="2256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在抗日战争期间，有这样一场战役，它由八路军在华北敌后发动，参战兵力达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105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个团，毙伤日军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20645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人，伪军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5155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人。这是哪一场战役？</a:t>
            </a:r>
            <a:endParaRPr lang="zh-CN" alt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 title=""/>
          <p:cNvSpPr txBox="1"/>
          <p:nvPr/>
        </p:nvSpPr>
        <p:spPr>
          <a:xfrm>
            <a:off x="6871062" y="4322702"/>
            <a:ext cx="3309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百团大战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790" y="124948"/>
            <a:ext cx="2237426" cy="1054699"/>
          </a:xfrm>
          <a:prstGeom prst="rect">
            <a:avLst/>
          </a:prstGeom>
        </p:spPr>
      </p:pic>
      <p:sp>
        <p:nvSpPr>
          <p:cNvPr id="13" name="文本框 12" title=""/>
          <p:cNvSpPr txBox="1"/>
          <p:nvPr/>
        </p:nvSpPr>
        <p:spPr>
          <a:xfrm>
            <a:off x="5199017" y="329131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百团大战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11" y="1797231"/>
            <a:ext cx="4374716" cy="3263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129" y="1797232"/>
            <a:ext cx="4435676" cy="3263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710" y="302895"/>
            <a:ext cx="2119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战争背景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 title=""/>
          <p:cNvSpPr txBox="1"/>
          <p:nvPr/>
        </p:nvSpPr>
        <p:spPr>
          <a:xfrm>
            <a:off x="1008380" y="1153795"/>
            <a:ext cx="10175240" cy="52622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抗日战争进入相持阶段后，由于日本战线拉得太长，各种战略物资紧缺，由此日本采取了“以战养战”方略，加紧对沦丧区矿产资源的掠夺。井陉煤矿就是日本掠夺我国煤炭资源的最大阵地，当时的井陉矿是我国三大煤矿之一，而且战略位置极其重要，矿区有铁路直通正太铁路，往东可迅速出击石家庄，往西据守娘子关天险，最重要的是源源不断为日寇提供燃料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710" y="302895"/>
            <a:ext cx="20180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战争背景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 title=""/>
          <p:cNvSpPr txBox="1"/>
          <p:nvPr/>
        </p:nvSpPr>
        <p:spPr>
          <a:xfrm>
            <a:off x="905510" y="1235710"/>
            <a:ext cx="10380980" cy="45231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1940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8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日，百团大战正式开战。井陉煤矿成为八路军首要攻占目标。此次破袭战不但打击了日军，解放了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3000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矿工，还彻底毁灭了井陉煤矿，即使日军运来全部设备重新安装开工，恢复生产也至少需要半年，这对物资本已十分紧张的日军是个极大打击，起到了釜底抽薪作用，被华北日军形容为“挖心之战”。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文本框 13" title=""/>
          <p:cNvSpPr txBox="1"/>
          <p:nvPr/>
        </p:nvSpPr>
        <p:spPr>
          <a:xfrm>
            <a:off x="735874" y="1274684"/>
            <a:ext cx="10720252" cy="5210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百团大战分为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个阶段。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1940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日至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1940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日为第一阶段，中心任务是摧毁正太路交通。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1940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22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日至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1940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月上旬为第二阶段，主要任务是继续破坏日军的交通线，并摧毁日军深入抗日根据地的主要据点。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1940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月上旬到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1941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24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日为第三阶段，主要任务是反击日军的报复性“扫荡”。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百团大战是抗日战争相持阶段八路军在华北地区发动的</a:t>
            </a:r>
            <a:r>
              <a:rPr lang="zh-CN" altLang="en-US" sz="3200">
                <a:solidFill>
                  <a:srgbClr val="944C5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一次规模最大、持续时间最长的战役。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百团大战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237" y="138855"/>
            <a:ext cx="3971107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4015169" y="343597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井陉煤矿破袭战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 title=""/>
          <p:cNvPicPr>
            <a:picLocks noChangeAspect="1"/>
          </p:cNvPicPr>
          <p:nvPr/>
        </p:nvPicPr>
        <p:blipFill>
          <a:blip r:embed="rId3"/>
          <a:srcRect l="1420" t="2108" r="1188" b="1950"/>
          <a:stretch>
            <a:fillRect/>
          </a:stretch>
        </p:blipFill>
        <p:spPr>
          <a:xfrm>
            <a:off x="816762" y="1609022"/>
            <a:ext cx="4945380" cy="40210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414" y="1737476"/>
            <a:ext cx="4945380" cy="40210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作者介绍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 title="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0" r="100000" t="0">
                        <a14:foregroundMark x1="2750" x2="2750" y1="59708" y2="59708"/>
                        <a14:foregroundMark x1="2750" x2="2750" y1="62839" y2="62839"/>
                        <a14:foregroundMark x1="2750" x2="2750" y1="65553" y2="66180"/>
                        <a14:foregroundMark x1="3750" x2="5250" y1="69520" y2="71608"/>
                        <a14:foregroundMark x1="8250" x2="9000" y1="75157" y2="76409"/>
                        <a14:foregroundMark x1="13750" x2="14000" y1="79541" y2="80585"/>
                        <a14:foregroundMark x1="14000" x2="14000" y1="79749" y2="797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3479" y="1801062"/>
            <a:ext cx="2828109" cy="33866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文本框 12" title=""/>
          <p:cNvSpPr txBox="1"/>
          <p:nvPr/>
        </p:nvSpPr>
        <p:spPr>
          <a:xfrm>
            <a:off x="629194" y="1332411"/>
            <a:ext cx="767007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中华人民共和国十大元帅</a:t>
            </a:r>
            <a:endParaRPr lang="zh-CN" altLang="en-US" sz="3600">
              <a:solidFill>
                <a:srgbClr val="944C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629194" y="2432866"/>
            <a:ext cx="7670076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朱德，彭德怀，林彪，刘伯承，  </a:t>
            </a:r>
            <a:endParaRPr lang="zh-CN" altLang="en-US" sz="3600">
              <a:solidFill>
                <a:srgbClr val="944C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贺龙，陈毅，罗荣桓，徐向前，</a:t>
            </a:r>
            <a:endParaRPr lang="zh-CN" altLang="en-US" sz="3600">
              <a:solidFill>
                <a:srgbClr val="944C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聂荣臻，叶剑英。</a:t>
            </a:r>
            <a:endParaRPr lang="zh-CN" altLang="en-US" sz="3600">
              <a:solidFill>
                <a:srgbClr val="944C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作者介绍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 title="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0" r="100000" t="0">
                        <a14:foregroundMark x1="2750" x2="2750" y1="59708" y2="59708"/>
                        <a14:foregroundMark x1="2750" x2="2750" y1="62839" y2="62839"/>
                        <a14:foregroundMark x1="2750" x2="2750" y1="65553" y2="66180"/>
                        <a14:foregroundMark x1="3750" x2="5250" y1="69520" y2="71608"/>
                        <a14:foregroundMark x1="8250" x2="9000" y1="75157" y2="76409"/>
                        <a14:foregroundMark x1="13750" x2="14000" y1="79541" y2="80585"/>
                        <a14:foregroundMark x1="14000" x2="14000" y1="79749" y2="797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3479" y="1801062"/>
            <a:ext cx="2828109" cy="33866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文本框 12" title=""/>
          <p:cNvSpPr txBox="1"/>
          <p:nvPr/>
        </p:nvSpPr>
        <p:spPr>
          <a:xfrm>
            <a:off x="360045" y="1332230"/>
            <a:ext cx="825119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聂荣臻（</a:t>
            </a:r>
            <a:r>
              <a:rPr lang="en-US" altLang="zh-CN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1899</a:t>
            </a: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日～</a:t>
            </a:r>
            <a:r>
              <a:rPr lang="en-US" altLang="zh-CN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1992</a:t>
            </a: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日），汉族，曾用名聂云臻，四川省江津县（今重庆市江津区）吴滩乡石院子人。</a:t>
            </a:r>
            <a:endParaRPr lang="zh-CN" altLang="en-US" sz="3200">
              <a:solidFill>
                <a:srgbClr val="944C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</a:rPr>
              <a:t>1923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rPr>
              <a:t>月加入中国共产党，</a:t>
            </a:r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</a:rPr>
              <a:t>1924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rPr>
              <a:t>年到苏联学习。</a:t>
            </a:r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</a:rPr>
              <a:t>1925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rPr>
              <a:t>年回国参加革命。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作者介绍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 title="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0" r="100000" t="0">
                        <a14:foregroundMark x1="2750" x2="2750" y1="59708" y2="59708"/>
                        <a14:foregroundMark x1="2750" x2="2750" y1="62839" y2="62839"/>
                        <a14:foregroundMark x1="2750" x2="2750" y1="65553" y2="66180"/>
                        <a14:foregroundMark x1="3750" x2="5250" y1="69520" y2="71608"/>
                        <a14:foregroundMark x1="8250" x2="9000" y1="75157" y2="76409"/>
                        <a14:foregroundMark x1="13750" x2="14000" y1="79541" y2="80585"/>
                        <a14:foregroundMark x1="14000" x2="14000" y1="79749" y2="797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3479" y="1801062"/>
            <a:ext cx="2828109" cy="33866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文本框 12" title=""/>
          <p:cNvSpPr txBox="1"/>
          <p:nvPr/>
        </p:nvSpPr>
        <p:spPr>
          <a:xfrm>
            <a:off x="629194" y="1801041"/>
            <a:ext cx="7670076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1955</a:t>
            </a:r>
            <a:r>
              <a:rPr lang="zh-CN" altLang="en-US" sz="3200">
                <a:solidFill>
                  <a:srgbClr val="944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年被授予元帅军衔，曾获一级八一勋章、一级独立自由勋章、一级解放勋章。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3200"/>
          </a:p>
        </p:txBody>
      </p:sp>
      <p:sp>
        <p:nvSpPr>
          <p:cNvPr id="3" name="AutoShape 2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3200"/>
          </a:p>
        </p:txBody>
      </p:sp>
      <p:pic>
        <p:nvPicPr>
          <p:cNvPr id="4" name="图片 3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05" y="1372246"/>
            <a:ext cx="3655126" cy="47231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文本框 4" title=""/>
          <p:cNvSpPr txBox="1"/>
          <p:nvPr/>
        </p:nvSpPr>
        <p:spPr>
          <a:xfrm>
            <a:off x="5399313" y="1485278"/>
            <a:ext cx="554736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3600" b="1">
                <a:solidFill>
                  <a:srgbClr val="944C5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本文回忆了哪几件事？</a:t>
            </a:r>
            <a:endParaRPr lang="zh-CN" altLang="en-US" sz="3600" b="1">
              <a:solidFill>
                <a:srgbClr val="944C5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 title=""/>
          <p:cNvSpPr txBox="1"/>
          <p:nvPr/>
        </p:nvSpPr>
        <p:spPr>
          <a:xfrm>
            <a:off x="5158740" y="2306955"/>
            <a:ext cx="4756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事件背景和救助原因</a:t>
            </a: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19" title=""/>
          <p:cNvSpPr txBox="1"/>
          <p:nvPr/>
        </p:nvSpPr>
        <p:spPr>
          <a:xfrm>
            <a:off x="5158740" y="3100070"/>
            <a:ext cx="42881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3200" b="0">
                <a:latin typeface="楷体" panose="02010609060101010101" charset="-122"/>
                <a:ea typeface="楷体" panose="02010609060101010101" charset="-122"/>
              </a:rPr>
              <a:t>回忆和女孩相处情形</a:t>
            </a:r>
            <a:endParaRPr lang="zh-CN" altLang="en-US" sz="3200" b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20" title=""/>
          <p:cNvSpPr txBox="1"/>
          <p:nvPr/>
        </p:nvSpPr>
        <p:spPr>
          <a:xfrm>
            <a:off x="5185410" y="3867785"/>
            <a:ext cx="60521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3200" b="0">
                <a:latin typeface="楷体" panose="02010609060101010101" charset="-122"/>
                <a:ea typeface="楷体" panose="02010609060101010101" charset="-122"/>
              </a:rPr>
              <a:t>聂帅惦念并寻找日本小姑娘</a:t>
            </a:r>
            <a:endParaRPr lang="zh-CN" altLang="en-US" sz="3200" b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21" title=""/>
          <p:cNvSpPr txBox="1"/>
          <p:nvPr/>
        </p:nvSpPr>
        <p:spPr>
          <a:xfrm>
            <a:off x="5237480" y="4680585"/>
            <a:ext cx="49193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战后美穗子回访聂帅</a:t>
            </a: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初读感悟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2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 title=""/>
          <p:cNvSpPr txBox="1"/>
          <p:nvPr/>
        </p:nvSpPr>
        <p:spPr>
          <a:xfrm>
            <a:off x="0" y="1457325"/>
            <a:ext cx="84785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3200" b="1">
                <a:solidFill>
                  <a:srgbClr val="944C5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聂帅为什么救助这两个日本小姑娘？</a:t>
            </a:r>
            <a:endParaRPr lang="zh-CN" altLang="en-US" sz="3200" b="1">
              <a:solidFill>
                <a:srgbClr val="944C5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AutoShape 2" title="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 title=""/>
          <p:cNvPicPr>
            <a:picLocks noChangeAspect="1"/>
          </p:cNvPicPr>
          <p:nvPr/>
        </p:nvPicPr>
        <p:blipFill>
          <a:blip r:embed="rId3"/>
          <a:srcRect b="4418"/>
          <a:stretch>
            <a:fillRect/>
          </a:stretch>
        </p:blipFill>
        <p:spPr>
          <a:xfrm>
            <a:off x="7520132" y="1332411"/>
            <a:ext cx="4029611" cy="4662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ectangle 4" title=""/>
          <p:cNvSpPr/>
          <p:nvPr/>
        </p:nvSpPr>
        <p:spPr>
          <a:xfrm>
            <a:off x="213360" y="2165985"/>
            <a:ext cx="7080250" cy="46158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Arial"/>
              </a:rPr>
              <a:t>“孩子是无罪的，应当很好地安置她们。”</a:t>
            </a:r>
            <a:endParaRPr lang="en-US" altLang="zh-CN" sz="2800"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Arial"/>
              </a:rPr>
              <a:t> “这两个小孩子，根本不同于解除武装的俘虏，小孩子是战争的受害者，八路军决不搞日本侵略军的那一套，日本法西斯推行‘杀光、烧光、强光’的政策，不知杀害来多少无辜的群众，孩子、婴儿也不能幸免，惨无人道到了极点。”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初读感悟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2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 title=""/>
          <p:cNvSpPr txBox="1"/>
          <p:nvPr/>
        </p:nvSpPr>
        <p:spPr>
          <a:xfrm>
            <a:off x="666205" y="1421581"/>
            <a:ext cx="112819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3600" b="1">
                <a:solidFill>
                  <a:srgbClr val="944C5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为了照顾日本小姑娘，聂荣臻元帅做了哪些事情？</a:t>
            </a:r>
            <a:endParaRPr lang="zh-CN" altLang="en-US" sz="3600" b="1">
              <a:solidFill>
                <a:srgbClr val="944C5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AutoShape 2" title="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624" y="2417683"/>
            <a:ext cx="3975462" cy="3043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深入探讨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2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AutoShape 2" title="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 title=""/>
          <p:cNvSpPr txBox="1"/>
          <p:nvPr/>
        </p:nvSpPr>
        <p:spPr>
          <a:xfrm>
            <a:off x="953770" y="1307465"/>
            <a:ext cx="969010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仔细阅读聂元帅写给日本人的信，分析写信目的。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 title=""/>
          <p:cNvSpPr txBox="1"/>
          <p:nvPr/>
        </p:nvSpPr>
        <p:spPr>
          <a:xfrm>
            <a:off x="589915" y="2007235"/>
            <a:ext cx="11169015" cy="3634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对敌进行政治工作的需要</a:t>
            </a:r>
            <a:endParaRPr lang="en-US" altLang="zh-CN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    通过两小孩的事告诉日本军人，八路军有宽待战俘的政策。</a:t>
            </a:r>
            <a:endParaRPr lang="en-US" altLang="zh-CN" sz="32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    日本军队下层人员同军阀、战犯不同的，好多人是强征来的工人、农民，与中国人民有着共同的阶级属性，他们也是受害者，是可以争取的。事实上，这个政策取得了很好的效果，不少日本战俘组成反战同盟，为中国人民的抗战作出了贡献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63" y="98821"/>
            <a:ext cx="2237426" cy="1054699"/>
          </a:xfrm>
          <a:prstGeom prst="rect">
            <a:avLst/>
          </a:prstGeom>
        </p:spPr>
      </p:pic>
      <p:sp>
        <p:nvSpPr>
          <p:cNvPr id="18" name="文本框 17" title=""/>
          <p:cNvSpPr txBox="1"/>
          <p:nvPr/>
        </p:nvSpPr>
        <p:spPr>
          <a:xfrm>
            <a:off x="5172890" y="303004"/>
            <a:ext cx="3971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深入探讨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2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AutoShape 2" title="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 title=""/>
          <p:cNvSpPr txBox="1"/>
          <p:nvPr/>
        </p:nvSpPr>
        <p:spPr>
          <a:xfrm>
            <a:off x="953770" y="1307465"/>
            <a:ext cx="969010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仔细阅读聂元帅写给日本人的信，分析写信目的。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 title=""/>
          <p:cNvSpPr txBox="1"/>
          <p:nvPr/>
        </p:nvSpPr>
        <p:spPr>
          <a:xfrm>
            <a:off x="1023257" y="1970837"/>
            <a:ext cx="10598331" cy="3044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对敌进行政治工作的需要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军队不是为了个人恩怨打仗，抗日战争不是为了个人仇杀，而是为了民族独立与幸福。这也是八路军战士救助孤儿甚至抢救日本副站长的根本原因。</a:t>
            </a: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（人民军队的性质、人民战争的性质）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2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AutoShape 2" title="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 title=""/>
          <p:cNvSpPr txBox="1"/>
          <p:nvPr/>
        </p:nvSpPr>
        <p:spPr>
          <a:xfrm>
            <a:off x="953588" y="282002"/>
            <a:ext cx="10894423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为什么救助日本小姑娘的事会成为中日友好的“佳话”？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80" y="1948497"/>
            <a:ext cx="4000500" cy="2962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文本框 16" title=""/>
          <p:cNvSpPr txBox="1"/>
          <p:nvPr/>
        </p:nvSpPr>
        <p:spPr>
          <a:xfrm>
            <a:off x="4846955" y="1102360"/>
            <a:ext cx="734504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八路军救助日本小姑娘成为佳话，不仅仅体现在日本民众对一群善良中国人的感念，</a:t>
            </a:r>
            <a:r>
              <a:rPr lang="zh-CN" altLang="en-US" sz="3200">
                <a:solidFill>
                  <a:srgbClr val="944C5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还因为这件事彰显了人民军队的性质、人民战争的正义性，以及这种性质与正义的强大力量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。充分反映了八路军的人道主义和国际主义精神，这种精神深深感动了爱好和平的日本人。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2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AutoShape 2" title="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文本框 16" title=""/>
          <p:cNvSpPr txBox="1"/>
          <p:nvPr/>
        </p:nvSpPr>
        <p:spPr>
          <a:xfrm>
            <a:off x="4846954" y="1332122"/>
            <a:ext cx="7001057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3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3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几十年后，美穗子回访中国当面感谢聂荣臻，并积极从事中日友好活动，这和聂帅救助前后呼应，反映了两国爱好和平人士的共同愿景。</a:t>
            </a:r>
            <a:endParaRPr lang="zh-CN" altLang="en-US" sz="3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953588" y="282002"/>
            <a:ext cx="10894423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为什么救助日本小姑娘的事会成为中日友好的“佳话”？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80" y="1948497"/>
            <a:ext cx="4000500" cy="2962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半闭框 6" title=""/>
          <p:cNvSpPr/>
          <p:nvPr/>
        </p:nvSpPr>
        <p:spPr>
          <a:xfrm>
            <a:off x="0" y="0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 title=""/>
          <p:cNvSpPr/>
          <p:nvPr/>
        </p:nvSpPr>
        <p:spPr>
          <a:xfrm rot="16200000">
            <a:off x="95794" y="5662748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 title=""/>
          <p:cNvSpPr/>
          <p:nvPr/>
        </p:nvSpPr>
        <p:spPr>
          <a:xfrm rot="5400000">
            <a:off x="10955383" y="-92565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 title=""/>
          <p:cNvSpPr/>
          <p:nvPr/>
        </p:nvSpPr>
        <p:spPr>
          <a:xfrm rot="10800000">
            <a:off x="11051177" y="5525589"/>
            <a:ext cx="1140823" cy="1332411"/>
          </a:xfrm>
          <a:prstGeom prst="halfFrame">
            <a:avLst/>
          </a:prstGeom>
          <a:solidFill>
            <a:srgbClr val="944C52"/>
          </a:solidFill>
          <a:ln>
            <a:solidFill>
              <a:srgbClr val="94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AutoShape 2" title="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2" title="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AutoShape 2" title="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0242" name="Picture 2" title="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b="96950" l="0" r="100000" t="69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2411" y="742270"/>
            <a:ext cx="9635763" cy="680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 title=""/>
          <p:cNvSpPr txBox="1"/>
          <p:nvPr/>
        </p:nvSpPr>
        <p:spPr>
          <a:xfrm>
            <a:off x="3431497" y="1714956"/>
            <a:ext cx="53296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944C5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大战中的插曲</a:t>
            </a:r>
            <a:endParaRPr lang="zh-CN" altLang="en-US" sz="4800" b="1">
              <a:solidFill>
                <a:srgbClr val="944C5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43" name="New picture" title=""/>
          <p:cNvPicPr/>
          <p:nvPr/>
        </p:nvPicPr>
        <p:blipFill>
          <a:blip r:embed="rId4"/>
          <a:stretch>
            <a:fillRect/>
          </a:stretch>
        </p:blipFill>
        <p:spPr>
          <a:xfrm>
            <a:off x="12280900" y="10604500"/>
            <a:ext cx="304800" cy="2286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7614"/>
  <p:tag name="KSO_WM_UNIT_COMPATIBLE" val="0"/>
  <p:tag name="KSO_WM_UNIT_DIAGRAM_ISNUMVISUAL" val="0"/>
  <p:tag name="KSO_WM_UNIT_DIAGRAM_ISREFERUNIT" val="0"/>
  <p:tag name="KSO_WM_UNIT_HIGHLIGHT" val="0"/>
  <p:tag name="KSO_WM_UNIT_ID" val="custom20207614_13*i*2"/>
  <p:tag name="KSO_WM_UNIT_INDEX" val="2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47</Paragraphs>
  <Slides>18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7">
      <vt:lpstr>Arial</vt:lpstr>
      <vt:lpstr>等线 Light</vt:lpstr>
      <vt:lpstr>等线</vt:lpstr>
      <vt:lpstr>黑体</vt:lpstr>
      <vt:lpstr>楷体</vt:lpstr>
      <vt:lpstr>微软雅黑</vt:lpstr>
      <vt:lpstr>Wingdings</vt:lpstr>
      <vt:lpstr>仿宋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2024-04-07T07:36:21.820</cp:lastPrinted>
  <dcterms:created xsi:type="dcterms:W3CDTF">2024-04-07T07:36:21Z</dcterms:created>
  <dcterms:modified xsi:type="dcterms:W3CDTF">2024-04-06T23:36:21Z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