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807" r:id="rId1"/>
    <p:sldMasterId id="2147489844" r:id="rId2"/>
  </p:sldMasterIdLst>
  <p:notesMasterIdLst>
    <p:notesMasterId r:id="rId3"/>
  </p:notesMasterIdLst>
  <p:sldIdLst>
    <p:sldId id="3049" r:id="rId4"/>
    <p:sldId id="3052" r:id="rId5"/>
    <p:sldId id="3055" r:id="rId6"/>
    <p:sldId id="3058" r:id="rId7"/>
    <p:sldId id="3061" r:id="rId8"/>
    <p:sldId id="3064" r:id="rId9"/>
    <p:sldId id="3067" r:id="rId10"/>
    <p:sldId id="3070" r:id="rId11"/>
    <p:sldId id="3073" r:id="rId12"/>
    <p:sldId id="3076" r:id="rId13"/>
    <p:sldId id="3079" r:id="rId14"/>
    <p:sldId id="3082" r:id="rId15"/>
    <p:sldId id="3085" r:id="rId16"/>
    <p:sldId id="3088" r:id="rId17"/>
    <p:sldId id="3091" r:id="rId18"/>
    <p:sldId id="3094" r:id="rId19"/>
    <p:sldId id="3097" r:id="rId20"/>
    <p:sldId id="3100" r:id="rId21"/>
    <p:sldId id="3103" r:id="rId22"/>
    <p:sldId id="3106" r:id="rId23"/>
    <p:sldId id="3109" r:id="rId24"/>
    <p:sldId id="3112" r:id="rId25"/>
    <p:sldId id="3115" r:id="rId26"/>
    <p:sldId id="3118" r:id="rId27"/>
    <p:sldId id="3121" r:id="rId28"/>
    <p:sldId id="3124" r:id="rId29"/>
    <p:sldId id="3127" r:id="rId30"/>
    <p:sldId id="3130" r:id="rId31"/>
    <p:sldId id="313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08" r:id="rId1"/>
    <p:sldLayoutId id="2147489809" r:id="rId2"/>
    <p:sldLayoutId id="2147489810" r:id="rId3"/>
    <p:sldLayoutId id="2147489811" r:id="rId4"/>
    <p:sldLayoutId id="2147489812" r:id="rId5"/>
    <p:sldLayoutId id="2147489813" r:id="rId6"/>
    <p:sldLayoutId id="2147489814" r:id="rId7"/>
    <p:sldLayoutId id="2147489815" r:id="rId8"/>
    <p:sldLayoutId id="2147489816" r:id="rId9"/>
    <p:sldLayoutId id="2147489817" r:id="rId10"/>
    <p:sldLayoutId id="21474898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845" r:id="rId1"/>
    <p:sldLayoutId id="2147489846" r:id="rId2"/>
    <p:sldLayoutId id="2147489847" r:id="rId3"/>
    <p:sldLayoutId id="2147489848" r:id="rId4"/>
    <p:sldLayoutId id="2147489849" r:id="rId5"/>
    <p:sldLayoutId id="2147489850" r:id="rId6"/>
    <p:sldLayoutId id="2147489851" r:id="rId7"/>
    <p:sldLayoutId id="2147489852" r:id="rId8"/>
    <p:sldLayoutId id="2147489853" r:id="rId9"/>
    <p:sldLayoutId id="2147489854" r:id="rId10"/>
    <p:sldLayoutId id="214748985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tags" Target="../tags/tag275.xml"/><Relationship Id="rId22" Type="http://schemas.openxmlformats.org/officeDocument/2006/relationships/tags" Target="../tags/tag276.xml"/><Relationship Id="rId23" Type="http://schemas.openxmlformats.org/officeDocument/2006/relationships/tags" Target="../tags/tag277.xml"/><Relationship Id="rId24" Type="http://schemas.openxmlformats.org/officeDocument/2006/relationships/tags" Target="../tags/tag278.xml"/><Relationship Id="rId25" Type="http://schemas.openxmlformats.org/officeDocument/2006/relationships/tags" Target="../tags/tag279.xml"/><Relationship Id="rId26" Type="http://schemas.openxmlformats.org/officeDocument/2006/relationships/tags" Target="../tags/tag280.xml"/><Relationship Id="rId27" Type="http://schemas.openxmlformats.org/officeDocument/2006/relationships/tags" Target="../tags/tag281.xml"/><Relationship Id="rId28" Type="http://schemas.openxmlformats.org/officeDocument/2006/relationships/tags" Target="../tags/tag282.xml"/><Relationship Id="rId29" Type="http://schemas.openxmlformats.org/officeDocument/2006/relationships/tags" Target="../tags/tag283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2016年度工会工作总结汇报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工会工作概况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工会组织建设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职工权益维护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企业文化建设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工会工作总结与展望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工会工作概况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工作目标</a:t>
            </a:r>
            <a:endParaRPr altLang="en-US" lang="zh-CN"/>
          </a:p>
        </p:txBody>
      </p:sp>
      <p:sp>
        <p:nvSpPr>
          <p:cNvPr id="10489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提高职工福利，保障职工权益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加强职工培训，提升职工素质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丰富职工文化生活，增强团队凝聚力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积极参与社会公益事业，履行社会责任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工作计划</a:t>
            </a:r>
            <a:endParaRPr altLang="en-US" lang="zh-CN"/>
          </a:p>
        </p:txBody>
      </p:sp>
      <p:sp>
        <p:nvSpPr>
          <p:cNvPr id="10490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确定工会工作目标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制定具体工作计划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安排工作时间表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确定工作重点和难点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工作进展</a:t>
            </a:r>
            <a:endParaRPr altLang="en-US" lang="zh-CN"/>
          </a:p>
        </p:txBody>
      </p:sp>
      <p:sp>
        <p:nvSpPr>
          <p:cNvPr id="10490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工会组织建设情况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工会活动开展情况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工会会员发展情况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工会经费使用情况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</a:t>
            </a:r>
            <a:endParaRPr altLang="en-US" lang="zh-CN"/>
          </a:p>
        </p:txBody>
      </p:sp>
      <p:sp>
        <p:nvSpPr>
          <p:cNvPr id="10491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加强了工会组织建设，壮大了工会队伍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成功组织了XX次工会活动，参与人数达到XX人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完成了XX个工会项目，得到了广大职工的高度认可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积极维护职工权益，为职工争取到了更多的福利和权益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工会组织建设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组织架构</a:t>
            </a:r>
            <a:endParaRPr altLang="en-US" lang="zh-CN"/>
          </a:p>
        </p:txBody>
      </p:sp>
      <p:sp>
        <p:nvSpPr>
          <p:cNvPr id="104922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宣传部门：负责工会宣传教育工作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3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组织部门：负责会员发展、会员关系维护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副主席：协助主席工作，分管工会各部门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4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工会主席：负责全面工作，主持召开工会会议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会员发展</a:t>
            </a:r>
            <a:endParaRPr altLang="en-US" lang="zh-CN"/>
          </a:p>
        </p:txBody>
      </p:sp>
      <p:sp>
        <p:nvSpPr>
          <p:cNvPr id="10492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会员数量：截至2016年底，工会拥有会员XX人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会员构成：涵盖了不同年龄、性别、学历和岗位的员工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会员活动：组织了多次培训、交流和文体活动，提高会员的综合素质和凝聚力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会员福利：为会员提供了多项福利和保障措施，如工会保险、帮扶救助等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工会活动</a:t>
            </a:r>
            <a:endParaRPr altLang="en-US" lang="zh-CN"/>
          </a:p>
        </p:txBody>
      </p:sp>
      <p:sp>
        <p:nvSpPr>
          <p:cNvPr id="10493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组织了“国庆”节庆祝活动，增强了职工的爱国意识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开展了职工运动会，提高了职工的身体素质和团队协作能力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组织了“三八”妇女节活动，丰富女职工的业余生活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举办了“五一”劳动节庆祝活动，表彰先进个人和集体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工会经费管理</a:t>
            </a:r>
            <a:endParaRPr altLang="en-US" lang="zh-CN"/>
          </a:p>
        </p:txBody>
      </p:sp>
      <p:sp>
        <p:nvSpPr>
          <p:cNvPr id="10494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工会经费来源：会员交纳的会费、企业或事业单位的补助等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工会经费使用范围：组织会员开展各种活动、为会员购买保险、帮扶困难职工等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工会经费管理原则：民主管理、专款专用、勤俭节约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工会经费监督机制：会员大会或会员代表大会、工会委员会和经费审查委员会等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职工权益维护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劳动合同管理</a:t>
            </a:r>
            <a:endParaRPr altLang="en-US" lang="zh-CN"/>
          </a:p>
        </p:txBody>
      </p:sp>
      <p:sp>
        <p:nvSpPr>
          <p:cNvPr id="10494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劳动合同履行：监督企业遵守劳动合同约定，保障员工权益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劳动合同签订情况：确保所有员工签订合法有效的劳动合同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劳动合同变更：及时处理劳动合同变更事宜，如续签、解除等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劳动合同解除：规范解除劳动合同的程序，确保合法合规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工资福利保障</a:t>
            </a:r>
            <a:endParaRPr altLang="en-US" lang="zh-CN"/>
          </a:p>
        </p:txBody>
      </p:sp>
      <p:sp>
        <p:nvSpPr>
          <p:cNvPr id="10495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开展工资集体协商，维护职工合法权益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工资按时足额发放，确保职工基本生活需求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建立完善的福利制度，提高职工福利待遇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加强工资收入监管，防止拖欠工资现象发生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劳动安全保护</a:t>
            </a:r>
            <a:endParaRPr altLang="en-US" lang="zh-CN"/>
          </a:p>
        </p:txBody>
      </p:sp>
      <p:sp>
        <p:nvSpPr>
          <p:cNvPr id="10496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建立健全劳动安全制度，确保职工权益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定期开展安全培训和演练，提高职工安全意识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严格遵守安全生产法律法规，确保职工人身安全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及时处理工伤事故，保障职工合法权益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职工培训与教育</a:t>
            </a:r>
            <a:endParaRPr altLang="en-US" lang="zh-CN"/>
          </a:p>
        </p:txBody>
      </p:sp>
      <p:sp>
        <p:nvSpPr>
          <p:cNvPr id="104968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培训内容：针对不同岗位和级别，制定个性化的培训计划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教育支持：鼓励职工继续深造，提供必要的学习资源和支持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培训效果：定期评估，确保培训成果转化为实际工作能力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培训方式：线上与线下相结合，理论与实践相结合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企业文化建设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文化理念</a:t>
            </a:r>
            <a:endParaRPr altLang="en-US" lang="zh-CN"/>
          </a:p>
        </p:txBody>
      </p:sp>
      <p:sp>
        <p:nvSpPr>
          <p:cNvPr id="10498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坚持以人为本，关心员工成长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追求卓越品质，提供优质服务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强调团结协作，共同发展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倡导诚信、责任、创新的企业价值观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文化活动</a:t>
            </a:r>
            <a:endParaRPr altLang="en-US" lang="zh-CN"/>
          </a:p>
        </p:txBody>
      </p:sp>
      <p:sp>
        <p:nvSpPr>
          <p:cNvPr id="10498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组织员工参加文化节，展示才艺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开展读书会，提高员工文化素养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举办运动会，增强员工身体素质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组织团建活动，增进员工之间的交流与合作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文化宣传</a:t>
            </a:r>
            <a:endParaRPr altLang="en-US" lang="zh-CN"/>
          </a:p>
        </p:txBody>
      </p:sp>
      <p:sp>
        <p:nvSpPr>
          <p:cNvPr id="10499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工会组织了多次文化活动，如文艺演出、书画展览等，以增强员工对企业的认同感和归属感。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工会通过内部刊物和宣传栏等渠道，积极传播企业文化和价值观，提升员工的思想觉悟和职业道德。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工会组织员工参加志愿服务和社会公益活动，展现企业的社会责任感和人文关怀，提升企业的社会形象。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工会注重与员工的沟通交流，通过问卷调查、座谈会等方式了解员工的需求和建议，促进员工的参与感和归属感。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文化创新</a:t>
            </a:r>
            <a:endParaRPr altLang="en-US" lang="zh-CN"/>
          </a:p>
        </p:txBody>
      </p:sp>
      <p:sp>
        <p:nvSpPr>
          <p:cNvPr id="10499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创新理念：鼓励员工勇于尝试，支持创新思维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创新活动：组织各类创意活动，提高员工创新意识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创新成果：展示企业创新成果，增强员工自豪感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创新机制：建立创新奖励制度，激发员工创新活力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500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完成的主要工作：包括组织活动、维护职工权益、提升职工福利等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存在的问题和不足：如工作中的漏洞、管理上的缺陷等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取得的成绩和经验：如成功举办的活动、有效的管理方法等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改进措施和未来计划：针对存在的问题和不足，提出具体的改进措施和未来一年的工作计划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工作亮点与不足</a:t>
            </a:r>
            <a:endParaRPr altLang="en-US" lang="zh-CN"/>
          </a:p>
        </p:txBody>
      </p:sp>
      <p:sp>
        <p:nvSpPr>
          <p:cNvPr id="10501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工作亮点：成功组织多次职工活动，有效提高职工满意度和凝聚力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工作亮点：积极维护职工权益，有效解决职工困难和问题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工作不足：部分工作落实不够到位，需要加强监督和考核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工作不足：部分职工参与度不高，需要加强宣传和引导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未来工作展望</a:t>
            </a:r>
            <a:endParaRPr altLang="en-US" lang="zh-CN"/>
          </a:p>
        </p:txBody>
      </p:sp>
      <p:sp>
        <p:nvSpPr>
          <p:cNvPr id="10502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加强组织建设，提高工会凝聚力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深化职工关爱，提高职工满意度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推进民主管理，保障职工权益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创新工作方式，提升工会服务水平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改进措施与建议</a:t>
            </a:r>
            <a:endParaRPr altLang="en-US" lang="zh-CN"/>
          </a:p>
        </p:txBody>
      </p:sp>
      <p:sp>
        <p:nvSpPr>
          <p:cNvPr id="105025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创新工会工作方式，探索新的工作模式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6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完善工会管理制度，加强监督与考核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加强员工培训，提高员工素质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7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提高工会工作效率，优化工作流程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1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1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1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96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2024-01-02T16:01:47Z</dcterms:created>
  <dcterms:modified xsi:type="dcterms:W3CDTF">2024-01-02T16:01:47Z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7ff628ec98ba4367a92c0f98c4867008_21</vt:lpwstr>
  </property>
</Properties>
</file>