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7"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 id="315" r:id="rId21"/>
    <p:sldId id="318" r:id="rId22"/>
    <p:sldId id="321" r:id="rId23"/>
    <p:sldId id="324" r:id="rId24"/>
    <p:sldId id="327" r:id="rId25"/>
    <p:sldId id="330" r:id="rId26"/>
    <p:sldId id="333" r:id="rId27"/>
    <p:sldId id="336" r:id="rId28"/>
    <p:sldId id="339" r:id="rId29"/>
    <p:sldId id="342" r:id="rId30"/>
    <p:sldId id="34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tags" Target="../tags/tag229.xml"/><Relationship Id="rId22" Type="http://schemas.openxmlformats.org/officeDocument/2006/relationships/tags" Target="../tags/tag230.xml"/><Relationship Id="rId23" Type="http://schemas.openxmlformats.org/officeDocument/2006/relationships/tags" Target="../tags/tag231.xml"/><Relationship Id="rId24" Type="http://schemas.openxmlformats.org/officeDocument/2006/relationships/tags" Target="../tags/tag232.xml"/><Relationship Id="rId25" Type="http://schemas.openxmlformats.org/officeDocument/2006/relationships/tags" Target="../tags/tag233.xml"/><Relationship Id="rId26" Type="http://schemas.openxmlformats.org/officeDocument/2006/relationships/tags" Target="../tags/tag234.xml"/><Relationship Id="rId27" Type="http://schemas.openxmlformats.org/officeDocument/2006/relationships/tags" Target="../tags/tag235.xml"/><Relationship Id="rId28" Type="http://schemas.openxmlformats.org/officeDocument/2006/relationships/tags" Target="../tags/tag236.xml"/><Relationship Id="rId29" Type="http://schemas.openxmlformats.org/officeDocument/2006/relationships/tags" Target="../tags/tag237.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tags" Target="../tags/tag366.xml"/><Relationship Id="rId14" Type="http://schemas.openxmlformats.org/officeDocument/2006/relationships/tags" Target="../tags/tag367.xml"/><Relationship Id="rId15" Type="http://schemas.openxmlformats.org/officeDocument/2006/relationships/tags" Target="../tags/tag368.xml"/><Relationship Id="rId16" Type="http://schemas.openxmlformats.org/officeDocument/2006/relationships/tags" Target="../tags/tag369.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
        <p:nvSpPr>
          <p:cNvPr id="1048656" name="标题 2"/>
          <p:cNvSpPr>
            <a:spLocks noGrp="1"/>
          </p:cNvSpPr>
          <p:nvPr>
            <p:ph type="ctrTitle"/>
            <p:custDataLst>
              <p:tags r:id="rId5"/>
            </p:custDataLst>
          </p:nvPr>
        </p:nvSpPr>
        <p:spPr/>
        <p:txBody>
          <a:bodyPr/>
          <a:p>
            <a:r>
              <a:rPr altLang="en-US" lang="zh-CN"/>
              <a:t>邮政行业市场分析及投资前景预测</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93980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01.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1075690"/>
            <a:ext cx="4293235" cy="460375"/>
          </a:xfrm>
          <a:prstGeom prst="rect"/>
          <a:noFill/>
        </p:spPr>
        <p:txBody>
          <a:bodyPr rtlCol="0" wrap="square">
            <a:spAutoFit/>
          </a:bodyPr>
          <a:p>
            <a:pPr algn="r"/>
            <a:r>
              <a:rPr altLang="zh-CN" b="1" dirty="0" sz="2400" lang="en-US">
                <a:solidFill>
                  <a:schemeClr val="tx1"/>
                </a:solidFill>
                <a:latin typeface="+mj-ea"/>
                <a:ea typeface="+mj-ea"/>
              </a:rPr>
              <a:t>邮政行业概述</a:t>
            </a:r>
            <a:endParaRPr altLang="zh-CN" b="1" dirty="0" sz="24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7830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2023110"/>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02.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2136775"/>
            <a:ext cx="4293235" cy="460375"/>
          </a:xfrm>
          <a:prstGeom prst="rect"/>
          <a:noFill/>
        </p:spPr>
        <p:txBody>
          <a:bodyPr rtlCol="0" wrap="square">
            <a:spAutoFit/>
          </a:bodyPr>
          <a:p>
            <a:pPr algn="r"/>
            <a:r>
              <a:rPr altLang="zh-CN" b="1" dirty="0" sz="2400" lang="en-US">
                <a:solidFill>
                  <a:schemeClr val="tx1"/>
                </a:solidFill>
                <a:latin typeface="+mj-ea"/>
                <a:ea typeface="+mj-ea"/>
              </a:rPr>
              <a:t>邮政行业市场分析</a:t>
            </a:r>
            <a:endParaRPr altLang="zh-CN" b="1" dirty="0" sz="24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84416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308419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03.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3175635"/>
            <a:ext cx="4293235" cy="460375"/>
          </a:xfrm>
          <a:prstGeom prst="rect"/>
          <a:noFill/>
        </p:spPr>
        <p:txBody>
          <a:bodyPr rtlCol="0" wrap="square">
            <a:spAutoFit/>
          </a:bodyPr>
          <a:p>
            <a:pPr algn="r"/>
            <a:r>
              <a:rPr altLang="zh-CN" b="1" dirty="0" sz="2400" lang="en-US">
                <a:solidFill>
                  <a:schemeClr val="tx1"/>
                </a:solidFill>
                <a:latin typeface="+mj-ea"/>
                <a:ea typeface="+mj-ea"/>
              </a:rPr>
              <a:t>邮政行业投资前景预测</a:t>
            </a:r>
            <a:endParaRPr altLang="zh-CN" b="1" dirty="0" sz="24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88302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4123055"/>
            <a:ext cx="1098550" cy="70802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04.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4192905"/>
            <a:ext cx="4293235" cy="460375"/>
          </a:xfrm>
          <a:prstGeom prst="rect"/>
          <a:noFill/>
        </p:spPr>
        <p:txBody>
          <a:bodyPr rtlCol="0" wrap="square">
            <a:spAutoFit/>
          </a:bodyPr>
          <a:p>
            <a:pPr algn="r"/>
            <a:r>
              <a:rPr altLang="zh-CN" b="1" dirty="0" sz="2400" lang="en-US">
                <a:solidFill>
                  <a:schemeClr val="tx1"/>
                </a:solidFill>
                <a:latin typeface="+mj-ea"/>
                <a:ea typeface="+mj-ea"/>
              </a:rPr>
              <a:t>邮政行业未来发展趋势</a:t>
            </a:r>
            <a:endParaRPr altLang="zh-CN" b="1" dirty="0" sz="24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89966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5139690"/>
            <a:ext cx="1098550" cy="706755"/>
          </a:xfrm>
          <a:prstGeom prst="rect"/>
          <a:noFill/>
        </p:spPr>
        <p:txBody>
          <a:bodyPr rtlCol="0" wrap="square">
            <a:normAutofit lnSpcReduction="10000"/>
          </a:bodyPr>
          <a:p>
            <a:pPr algn="ctr"/>
            <a:r>
              <a:rPr altLang="zh-CN" b="1" dirty="0" sz="4000" lang="en-US">
                <a:gradFill flip="none" rotWithShape="1">
                  <a:gsLst>
                    <a:gs pos="36000">
                      <a:schemeClr val="accent1"/>
                    </a:gs>
                    <a:gs pos="100000">
                      <a:schemeClr val="accent4"/>
                    </a:gs>
                  </a:gsLst>
                  <a:lin ang="13500000" scaled="1"/>
                </a:gradFill>
                <a:latin typeface="+mj-ea"/>
                <a:ea typeface="+mj-ea"/>
              </a:rPr>
              <a:t>05. </a:t>
            </a:r>
            <a:endParaRPr altLang="zh-CN" b="1" dirty="0" sz="40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5209540"/>
            <a:ext cx="4293235" cy="460375"/>
          </a:xfrm>
          <a:prstGeom prst="rect"/>
          <a:noFill/>
        </p:spPr>
        <p:txBody>
          <a:bodyPr rtlCol="0" wrap="square">
            <a:spAutoFit/>
          </a:bodyPr>
          <a:p>
            <a:pPr algn="r"/>
            <a:r>
              <a:rPr altLang="zh-CN" b="1" dirty="0" sz="2400" lang="en-US">
                <a:solidFill>
                  <a:schemeClr val="tx1"/>
                </a:solidFill>
                <a:latin typeface="+mj-ea"/>
                <a:ea typeface="+mj-ea"/>
              </a:rPr>
              <a:t>邮政行业投资建议</a:t>
            </a:r>
            <a:endParaRPr altLang="zh-CN" b="1" dirty="0" sz="24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91629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8" name="副标题"/>
          <p:cNvSpPr>
            <a:spLocks noGrp="1"/>
          </p:cNvSpPr>
          <p:nvPr>
            <p:ph type="body" idx="1"/>
            <p:custDataLst>
              <p:tags r:id="rId1"/>
            </p:custDataLst>
          </p:nvPr>
        </p:nvSpPr>
        <p:spPr/>
        <p:txBody>
          <a:bodyPr/>
          <a:p>
            <a:r>
              <a:rPr altLang="en-US" lang="zh-CN"/>
              <a:t>章节副标题</a:t>
            </a:r>
            <a:endParaRPr altLang="en-US" lang="zh-CN"/>
          </a:p>
        </p:txBody>
      </p:sp>
      <p:sp>
        <p:nvSpPr>
          <p:cNvPr id="1048930"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2" name="标题 1"/>
          <p:cNvSpPr>
            <a:spLocks noGrp="1"/>
          </p:cNvSpPr>
          <p:nvPr>
            <p:ph type="title"/>
            <p:custDataLst>
              <p:tags r:id="rId3"/>
            </p:custDataLst>
          </p:nvPr>
        </p:nvSpPr>
        <p:spPr/>
        <p:txBody>
          <a:bodyPr/>
          <a:p>
            <a:r>
              <a:rPr altLang="en-US" lang="zh-CN"/>
              <a:t>邮政行业概述</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88" name="标题 1"/>
          <p:cNvSpPr>
            <a:spLocks noGrp="1"/>
          </p:cNvSpPr>
          <p:nvPr>
            <p:ph type="title"/>
          </p:nvPr>
        </p:nvSpPr>
        <p:spPr/>
        <p:txBody>
          <a:bodyPr/>
          <a:p>
            <a:r>
              <a:rPr altLang="en-US" lang="zh-CN"/>
              <a:t>邮政行业定义</a:t>
            </a:r>
            <a:endParaRPr altLang="en-US" lang="zh-CN"/>
          </a:p>
        </p:txBody>
      </p:sp>
      <p:sp>
        <p:nvSpPr>
          <p:cNvPr id="104899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邮政行业是指提供邮件寄递、邮政汇兑、报刊发行、邮品销售等服务的行业。</a:t>
            </a:r>
            <a:endParaRPr altLang="en-US" dirty="0" sz="1200" lang="zh-CN" spc="150">
              <a:solidFill>
                <a:schemeClr val="tx1">
                  <a:lumMod val="65000"/>
                  <a:lumOff val="35000"/>
                </a:schemeClr>
              </a:solidFill>
              <a:latin typeface="+mn-ea"/>
              <a:sym typeface="+mn-ea"/>
            </a:endParaRPr>
          </a:p>
        </p:txBody>
      </p:sp>
      <p:sp>
        <p:nvSpPr>
          <p:cNvPr id="104899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邮政行业是国家重要的社会公用事业，承担着传递国家政令、公文和沟通社会信息的重要职责。</a:t>
            </a:r>
            <a:endParaRPr altLang="en-US" dirty="0" sz="1200" lang="zh-CN" spc="150">
              <a:solidFill>
                <a:schemeClr val="tx1">
                  <a:lumMod val="65000"/>
                  <a:lumOff val="35000"/>
                </a:schemeClr>
              </a:solidFill>
              <a:latin typeface="+mn-ea"/>
              <a:sym typeface="+mn-ea"/>
            </a:endParaRPr>
          </a:p>
        </p:txBody>
      </p:sp>
      <p:sp>
        <p:nvSpPr>
          <p:cNvPr id="104899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邮政行业具有普遍服务的特点，即保障公民的基本通信权利，满足社会公众对邮政服务的需求。</a:t>
            </a:r>
            <a:endParaRPr altLang="en-US" dirty="0" sz="1200" lang="zh-CN" spc="150">
              <a:solidFill>
                <a:schemeClr val="tx1">
                  <a:lumMod val="65000"/>
                  <a:lumOff val="35000"/>
                </a:schemeClr>
              </a:solidFill>
              <a:latin typeface="+mn-ea"/>
              <a:sym typeface="+mn-ea"/>
            </a:endParaRPr>
          </a:p>
        </p:txBody>
      </p:sp>
      <p:sp>
        <p:nvSpPr>
          <p:cNvPr id="104899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邮政行业的发展与国家经济社会发展密切相关，是促进社会进步和经济发展的重要力量。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邮政行业历史发展</a:t>
            </a:r>
            <a:endParaRPr altLang="en-US" lang="zh-CN"/>
          </a:p>
        </p:txBody>
      </p:sp>
      <p:sp>
        <p:nvSpPr>
          <p:cNvPr id="104903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4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4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互联网时代下的邮政转型</a:t>
            </a:r>
            <a:endParaRPr altLang="en-US" dirty="0" sz="1200" lang="zh-CN" spc="150">
              <a:solidFill>
                <a:srgbClr val="FFFFFF"/>
              </a:solidFill>
              <a:latin typeface="+mn-ea"/>
              <a:sym typeface="+mn-ea"/>
            </a:endParaRPr>
          </a:p>
        </p:txBody>
      </p:sp>
      <p:sp>
        <p:nvSpPr>
          <p:cNvPr id="104904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邮政改革和现代化发展</a:t>
            </a:r>
            <a:endParaRPr altLang="en-US" dirty="0" sz="1200" lang="zh-CN" spc="150">
              <a:solidFill>
                <a:schemeClr val="tx1">
                  <a:lumMod val="65000"/>
                  <a:lumOff val="35000"/>
                </a:schemeClr>
              </a:solidFill>
              <a:latin typeface="+mn-ea"/>
              <a:sym typeface="+mn-ea"/>
            </a:endParaRPr>
          </a:p>
        </p:txBody>
      </p:sp>
      <p:sp>
        <p:nvSpPr>
          <p:cNvPr id="104905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近代邮政的诞生与演变</a:t>
            </a:r>
            <a:endParaRPr altLang="en-US" dirty="0" sz="1200" lang="zh-CN" spc="150">
              <a:solidFill>
                <a:srgbClr val="FFFFFF"/>
              </a:solidFill>
              <a:latin typeface="+mn-ea"/>
              <a:sym typeface="+mn-ea"/>
            </a:endParaRPr>
          </a:p>
        </p:txBody>
      </p:sp>
      <p:sp>
        <p:nvSpPr>
          <p:cNvPr id="104906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古代邮驿制度的发展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邮政行业市场规模</a:t>
            </a:r>
            <a:endParaRPr altLang="en-US" lang="zh-CN"/>
          </a:p>
        </p:txBody>
      </p:sp>
      <p:sp>
        <p:nvSpPr>
          <p:cNvPr id="10491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邮政行业概述：邮政行业是全球范围内历史悠久、覆盖面广的传统行业之一，主要提供邮件寄递、报刊发行、集邮以及邮政金融服务等服务。</a:t>
            </a:r>
            <a:endParaRPr altLang="en-US" dirty="0" sz="2000" lang="zh-CN" spc="150">
              <a:solidFill>
                <a:schemeClr val="tx1">
                  <a:lumMod val="85000"/>
                  <a:lumOff val="15000"/>
                </a:schemeClr>
              </a:solidFill>
              <a:latin typeface="+mn-ea"/>
              <a:sym typeface="+mn-ea"/>
            </a:endParaRPr>
          </a:p>
        </p:txBody>
      </p:sp>
      <p:sp>
        <p:nvSpPr>
          <p:cNvPr id="10491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市场规模：全球邮政行业市场规模庞大，根据不同的统计口径，市场规模在数百亿至数千亿美元之间。</a:t>
            </a:r>
            <a:endParaRPr altLang="en-US" dirty="0" sz="2000" lang="zh-CN" spc="150">
              <a:solidFill>
                <a:schemeClr val="tx1">
                  <a:lumMod val="85000"/>
                  <a:lumOff val="15000"/>
                </a:schemeClr>
              </a:solidFill>
              <a:latin typeface="+mn-ea"/>
              <a:sym typeface="+mn-ea"/>
            </a:endParaRPr>
          </a:p>
        </p:txBody>
      </p:sp>
      <p:sp>
        <p:nvSpPr>
          <p:cNvPr id="10491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增长趋势：随着电子商务的快速发展，邮政行业市场规模呈现逐年增长的趋势。</a:t>
            </a:r>
            <a:endParaRPr altLang="en-US" dirty="0" sz="2000" lang="zh-CN" spc="150">
              <a:solidFill>
                <a:schemeClr val="tx1">
                  <a:lumMod val="85000"/>
                  <a:lumOff val="15000"/>
                </a:schemeClr>
              </a:solidFill>
              <a:latin typeface="+mn-ea"/>
              <a:sym typeface="+mn-ea"/>
            </a:endParaRPr>
          </a:p>
        </p:txBody>
      </p:sp>
      <p:sp>
        <p:nvSpPr>
          <p:cNvPr id="10491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竞争格局：邮政行业市场竞争激烈，包括国有邮政、私营邮政以及电商自建物流等多种所有制形式的邮政企业在市场中展开竞争。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8" name="标题 1"/>
          <p:cNvSpPr>
            <a:spLocks noGrp="1"/>
          </p:cNvSpPr>
          <p:nvPr>
            <p:ph type="title"/>
          </p:nvPr>
        </p:nvSpPr>
        <p:spPr/>
        <p:txBody>
          <a:bodyPr/>
          <a:p>
            <a:r>
              <a:rPr altLang="en-US" lang="zh-CN"/>
              <a:t>邮政行业发展趋势</a:t>
            </a:r>
            <a:endParaRPr altLang="en-US" lang="zh-CN"/>
          </a:p>
        </p:txBody>
      </p:sp>
      <p:sp>
        <p:nvSpPr>
          <p:cNvPr id="104917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数字化转型加速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电商物流需求持续增长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绿色环保成为行业趋势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跨境物流市场潜力巨大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32" name="副标题"/>
          <p:cNvSpPr>
            <a:spLocks noGrp="1"/>
          </p:cNvSpPr>
          <p:nvPr>
            <p:ph type="body" idx="1"/>
            <p:custDataLst>
              <p:tags r:id="rId1"/>
            </p:custDataLst>
          </p:nvPr>
        </p:nvSpPr>
        <p:spPr/>
        <p:txBody>
          <a:bodyPr/>
          <a:p>
            <a:r>
              <a:rPr altLang="en-US" lang="zh-CN"/>
              <a:t>章节副标题</a:t>
            </a:r>
            <a:endParaRPr altLang="en-US" lang="zh-CN"/>
          </a:p>
        </p:txBody>
      </p:sp>
      <p:sp>
        <p:nvSpPr>
          <p:cNvPr id="104923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9236" name="标题 1"/>
          <p:cNvSpPr>
            <a:spLocks noGrp="1"/>
          </p:cNvSpPr>
          <p:nvPr>
            <p:ph type="title"/>
            <p:custDataLst>
              <p:tags r:id="rId3"/>
            </p:custDataLst>
          </p:nvPr>
        </p:nvSpPr>
        <p:spPr/>
        <p:txBody>
          <a:bodyPr/>
          <a:p>
            <a:r>
              <a:rPr altLang="en-US" lang="zh-CN"/>
              <a:t>邮政行业市场分析</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邮政业务分类</a:t>
            </a:r>
            <a:endParaRPr altLang="en-US" lang="zh-CN"/>
          </a:p>
        </p:txBody>
      </p:sp>
      <p:sp>
        <p:nvSpPr>
          <p:cNvPr id="104929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9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邮政寄递业务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0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0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邮政金融业务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0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0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邮政传媒业务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1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邮政物流业务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56" name="标题 1"/>
          <p:cNvSpPr>
            <a:spLocks noGrp="1"/>
          </p:cNvSpPr>
          <p:nvPr>
            <p:ph type="title"/>
          </p:nvPr>
        </p:nvSpPr>
        <p:spPr/>
        <p:txBody>
          <a:bodyPr/>
          <a:p>
            <a:r>
              <a:rPr altLang="en-US" lang="zh-CN"/>
              <a:t>邮政业务收入结构</a:t>
            </a:r>
            <a:endParaRPr altLang="en-US" lang="zh-CN"/>
          </a:p>
        </p:txBody>
      </p:sp>
      <p:sp>
        <p:nvSpPr>
          <p:cNvPr id="104935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邮政业务收入：指邮政企业提供邮政服务所获得的收入，包括函件、包裹、汇兑等业务收入。</a:t>
            </a:r>
            <a:endParaRPr altLang="en-US" dirty="0" sz="1200" lang="zh-CN" spc="150">
              <a:solidFill>
                <a:schemeClr val="tx1">
                  <a:lumMod val="85000"/>
                  <a:lumOff val="15000"/>
                </a:schemeClr>
              </a:solidFill>
              <a:latin typeface="+mn-ea"/>
              <a:sym typeface="+mn-ea"/>
            </a:endParaRPr>
          </a:p>
        </p:txBody>
      </p:sp>
      <p:sp>
        <p:nvSpPr>
          <p:cNvPr id="104936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占比情况：函件业务收入占比逐年下降，而包裹和快递业务收入占比逐年上升。</a:t>
            </a:r>
            <a:endParaRPr altLang="en-US" dirty="0" sz="1200" lang="zh-CN" spc="150">
              <a:solidFill>
                <a:schemeClr val="tx1">
                  <a:lumMod val="85000"/>
                  <a:lumOff val="15000"/>
                </a:schemeClr>
              </a:solidFill>
              <a:latin typeface="+mn-ea"/>
              <a:sym typeface="+mn-ea"/>
            </a:endParaRPr>
          </a:p>
        </p:txBody>
      </p:sp>
      <p:sp>
        <p:nvSpPr>
          <p:cNvPr id="104936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原因分析：随着电商的快速发展，快递业务需求量大幅增长，导致快递业务收入占比大幅上升。</a:t>
            </a:r>
            <a:endParaRPr altLang="en-US" dirty="0" sz="1200" lang="zh-CN" spc="150">
              <a:solidFill>
                <a:schemeClr val="tx1">
                  <a:lumMod val="85000"/>
                  <a:lumOff val="15000"/>
                </a:schemeClr>
              </a:solidFill>
              <a:latin typeface="+mn-ea"/>
              <a:sym typeface="+mn-ea"/>
            </a:endParaRPr>
          </a:p>
        </p:txBody>
      </p:sp>
      <p:sp>
        <p:nvSpPr>
          <p:cNvPr id="104937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未来趋势：预计未来邮政业务收入结构将继续调整，快递业务收入占比将进一步上升。</a:t>
            </a:r>
            <a:endParaRPr altLang="en-US" dirty="0" sz="1200" lang="zh-CN" spc="150">
              <a:solidFill>
                <a:schemeClr val="tx1">
                  <a:lumMod val="85000"/>
                  <a:lumOff val="15000"/>
                </a:schemeClr>
              </a:solidFill>
              <a:latin typeface="+mn-ea"/>
              <a:sym typeface="+mn-ea"/>
            </a:endParaRPr>
          </a:p>
        </p:txBody>
      </p:sp>
      <p:sp>
        <p:nvSpPr>
          <p:cNvPr id="104937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20" name="标题 1"/>
          <p:cNvSpPr>
            <a:spLocks noGrp="1"/>
          </p:cNvSpPr>
          <p:nvPr>
            <p:ph type="title"/>
          </p:nvPr>
        </p:nvSpPr>
        <p:spPr/>
        <p:txBody>
          <a:bodyPr/>
          <a:p>
            <a:r>
              <a:rPr altLang="en-US" lang="zh-CN"/>
              <a:t>邮政业务客户群体</a:t>
            </a:r>
            <a:endParaRPr altLang="en-US" lang="zh-CN"/>
          </a:p>
        </p:txBody>
      </p:sp>
      <p:sp>
        <p:nvSpPr>
          <p:cNvPr id="104942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2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个人客户：包括个人寄递、网购、缴费等业务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2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3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企业客户：包括各类企业的物流配送、账单寄送等业务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3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3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政府机构：包括各级政府部门的公文寄送、采购等业务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3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其他机构：包括各类社会组织、教育机构等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邮政业务竞争格局</a:t>
            </a:r>
            <a:endParaRPr altLang="en-US" lang="zh-CN"/>
          </a:p>
        </p:txBody>
      </p:sp>
      <p:sp>
        <p:nvSpPr>
          <p:cNvPr id="104948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邮政业务类型：包括函件、包裹、汇兑等</a:t>
            </a:r>
            <a:endParaRPr altLang="en-US" dirty="0" sz="1200" lang="zh-CN" spc="150">
              <a:solidFill>
                <a:schemeClr val="tx1">
                  <a:lumMod val="65000"/>
                  <a:lumOff val="35000"/>
                </a:schemeClr>
              </a:solidFill>
              <a:latin typeface="+mn-ea"/>
              <a:sym typeface="+mn-ea"/>
            </a:endParaRPr>
          </a:p>
        </p:txBody>
      </p:sp>
      <p:sp>
        <p:nvSpPr>
          <p:cNvPr id="104952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未来发展：邮政业务未来的发展趋势和前景</a:t>
            </a:r>
            <a:endParaRPr altLang="en-US" dirty="0" sz="1200" lang="zh-CN" spc="150">
              <a:solidFill>
                <a:schemeClr val="tx1">
                  <a:lumMod val="65000"/>
                  <a:lumOff val="35000"/>
                </a:schemeClr>
              </a:solidFill>
              <a:latin typeface="+mn-ea"/>
              <a:sym typeface="+mn-ea"/>
            </a:endParaRPr>
          </a:p>
        </p:txBody>
      </p:sp>
      <p:sp>
        <p:nvSpPr>
          <p:cNvPr id="104952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优势与劣势：邮政在竞争中的优势和不足</a:t>
            </a:r>
            <a:endParaRPr altLang="en-US" dirty="0" sz="1200" lang="zh-CN" spc="150">
              <a:solidFill>
                <a:schemeClr val="tx1">
                  <a:lumMod val="65000"/>
                  <a:lumOff val="35000"/>
                </a:schemeClr>
              </a:solidFill>
              <a:latin typeface="+mn-ea"/>
              <a:sym typeface="+mn-ea"/>
            </a:endParaRPr>
          </a:p>
        </p:txBody>
      </p:sp>
      <p:sp>
        <p:nvSpPr>
          <p:cNvPr id="104952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竞争格局：邮政在邮政业务领域的市场份额、竞争对手情况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68" name="副标题"/>
          <p:cNvSpPr>
            <a:spLocks noGrp="1"/>
          </p:cNvSpPr>
          <p:nvPr>
            <p:ph type="body" idx="1"/>
            <p:custDataLst>
              <p:tags r:id="rId1"/>
            </p:custDataLst>
          </p:nvPr>
        </p:nvSpPr>
        <p:spPr/>
        <p:txBody>
          <a:bodyPr/>
          <a:p>
            <a:r>
              <a:rPr altLang="en-US" lang="zh-CN"/>
              <a:t>章节副标题</a:t>
            </a:r>
            <a:endParaRPr altLang="en-US" lang="zh-CN"/>
          </a:p>
        </p:txBody>
      </p:sp>
      <p:sp>
        <p:nvSpPr>
          <p:cNvPr id="1049570"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572" name="标题 1"/>
          <p:cNvSpPr>
            <a:spLocks noGrp="1"/>
          </p:cNvSpPr>
          <p:nvPr>
            <p:ph type="title"/>
            <p:custDataLst>
              <p:tags r:id="rId3"/>
            </p:custDataLst>
          </p:nvPr>
        </p:nvSpPr>
        <p:spPr/>
        <p:txBody>
          <a:bodyPr/>
          <a:p>
            <a:r>
              <a:rPr altLang="en-US" lang="zh-CN"/>
              <a:t>邮政行业投资前景预测</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邮政行业投资环境分析</a:t>
            </a:r>
            <a:endParaRPr altLang="en-US" lang="zh-CN"/>
          </a:p>
        </p:txBody>
      </p:sp>
      <p:sp>
        <p:nvSpPr>
          <p:cNvPr id="104963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政策环境：国家对邮政行业的政策支持力度，如税收优惠、资金扶持等。</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经济环境：邮政行业的发展与宏观经济环境密切相关，如GDP增速、消费水平等。</a:t>
            </a:r>
            <a:endParaRPr altLang="en-US" dirty="0" sz="1200" lang="zh-CN" spc="150">
              <a:solidFill>
                <a:schemeClr val="tx1">
                  <a:lumMod val="65000"/>
                  <a:lumOff val="35000"/>
                </a:schemeClr>
              </a:solidFill>
              <a:latin typeface="+mn-ea"/>
              <a:sym typeface="+mn-ea"/>
            </a:endParaRPr>
          </a:p>
        </p:txBody>
      </p:sp>
      <p:sp>
        <p:nvSpPr>
          <p:cNvPr id="104963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技术环境：随着科技的发展，邮政行业的技术创新和应用不断涌现，如智能快递柜、无人机配送等。</a:t>
            </a:r>
            <a:endParaRPr altLang="en-US" dirty="0" sz="1200" lang="zh-CN" spc="150">
              <a:solidFill>
                <a:schemeClr val="tx1">
                  <a:lumMod val="65000"/>
                  <a:lumOff val="35000"/>
                </a:schemeClr>
              </a:solidFill>
              <a:latin typeface="+mn-ea"/>
              <a:sym typeface="+mn-ea"/>
            </a:endParaRPr>
          </a:p>
        </p:txBody>
      </p:sp>
      <p:sp>
        <p:nvSpPr>
          <p:cNvPr id="104963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社会环境：邮政行业的发展受到社会文化环境的影响，如消费者对快递服务的需求和期望。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76" name="标题 1"/>
          <p:cNvSpPr>
            <a:spLocks noGrp="1"/>
          </p:cNvSpPr>
          <p:nvPr>
            <p:ph type="title"/>
          </p:nvPr>
        </p:nvSpPr>
        <p:spPr/>
        <p:txBody>
          <a:bodyPr/>
          <a:p>
            <a:r>
              <a:rPr altLang="en-US" lang="zh-CN"/>
              <a:t>邮政行业投资风险分析</a:t>
            </a:r>
            <a:endParaRPr altLang="en-US" lang="zh-CN"/>
          </a:p>
        </p:txBody>
      </p:sp>
      <p:sp>
        <p:nvSpPr>
          <p:cNvPr id="10496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政策风险：邮政行业受到政府政策的影响，政策变化可能导致业务受限或成本增加。</a:t>
            </a:r>
            <a:endParaRPr altLang="en-US" dirty="0" sz="1200" lang="zh-CN" spc="150">
              <a:solidFill>
                <a:schemeClr val="tx1">
                  <a:lumMod val="65000"/>
                  <a:lumOff val="35000"/>
                </a:schemeClr>
              </a:solidFill>
              <a:latin typeface="+mn-ea"/>
              <a:sym typeface="+mn-ea"/>
            </a:endParaRPr>
          </a:p>
        </p:txBody>
      </p:sp>
      <p:sp>
        <p:nvSpPr>
          <p:cNvPr id="10496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市场风险：邮政市场竞争激烈，新进入者可能对现有企业构成威胁。</a:t>
            </a:r>
            <a:endParaRPr altLang="en-US" dirty="0" sz="1200" lang="zh-CN" spc="150">
              <a:solidFill>
                <a:schemeClr val="tx1">
                  <a:lumMod val="65000"/>
                  <a:lumOff val="35000"/>
                </a:schemeClr>
              </a:solidFill>
              <a:latin typeface="+mn-ea"/>
              <a:sym typeface="+mn-ea"/>
            </a:endParaRPr>
          </a:p>
        </p:txBody>
      </p:sp>
      <p:sp>
        <p:nvSpPr>
          <p:cNvPr id="10496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技术风险：随着科技的发展，邮政行业面临技术更新换代的挑战，如不跟上技术发展步伐，可能被市场淘汰。</a:t>
            </a:r>
            <a:endParaRPr altLang="en-US" dirty="0" sz="1200" lang="zh-CN" spc="150">
              <a:solidFill>
                <a:schemeClr val="tx1">
                  <a:lumMod val="65000"/>
                  <a:lumOff val="35000"/>
                </a:schemeClr>
              </a:solidFill>
              <a:latin typeface="+mn-ea"/>
              <a:sym typeface="+mn-ea"/>
            </a:endParaRPr>
          </a:p>
        </p:txBody>
      </p:sp>
      <p:sp>
        <p:nvSpPr>
          <p:cNvPr id="10496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经营风险：邮政企业需面对经营过程中出现的各种风险，如成本上涨、服务质量下降等。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邮政行业投资机会分析</a:t>
            </a:r>
            <a:endParaRPr altLang="en-US" lang="zh-CN"/>
          </a:p>
        </p:txBody>
      </p:sp>
      <p:sp>
        <p:nvSpPr>
          <p:cNvPr id="10497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邮政行业市场潜力巨大，随着电商和物流行业的快速发展，邮政业务量将不断增长。</a:t>
            </a:r>
            <a:endParaRPr altLang="en-US" dirty="0" sz="2000" lang="zh-CN" spc="150">
              <a:solidFill>
                <a:schemeClr val="tx1">
                  <a:lumMod val="85000"/>
                  <a:lumOff val="15000"/>
                </a:schemeClr>
              </a:solidFill>
              <a:latin typeface="+mn-ea"/>
              <a:sym typeface="+mn-ea"/>
            </a:endParaRPr>
          </a:p>
        </p:txBody>
      </p:sp>
      <p:sp>
        <p:nvSpPr>
          <p:cNvPr id="10497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邮政行业政策环境良好，政府支持邮政业发展，出台了一系列政策措施，为邮政业投资提供了有力保障。</a:t>
            </a:r>
            <a:endParaRPr altLang="en-US" dirty="0" sz="2000" lang="zh-CN" spc="150">
              <a:solidFill>
                <a:schemeClr val="tx1">
                  <a:lumMod val="85000"/>
                  <a:lumOff val="15000"/>
                </a:schemeClr>
              </a:solidFill>
              <a:latin typeface="+mn-ea"/>
              <a:sym typeface="+mn-ea"/>
            </a:endParaRPr>
          </a:p>
        </p:txBody>
      </p:sp>
      <p:sp>
        <p:nvSpPr>
          <p:cNvPr id="10497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邮政行业技术水平不断提升，智能化、自动化、信息化等技术的应用将提高邮政业运营效率，降低成本，为投资者带来更多商机。</a:t>
            </a:r>
            <a:endParaRPr altLang="en-US" dirty="0" sz="2000" lang="zh-CN" spc="150">
              <a:solidFill>
                <a:schemeClr val="tx1">
                  <a:lumMod val="85000"/>
                  <a:lumOff val="15000"/>
                </a:schemeClr>
              </a:solidFill>
              <a:latin typeface="+mn-ea"/>
              <a:sym typeface="+mn-ea"/>
            </a:endParaRPr>
          </a:p>
        </p:txBody>
      </p:sp>
      <p:sp>
        <p:nvSpPr>
          <p:cNvPr id="10497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邮政行业具有较高的投资回报率，投资者可以通过投资邮政企业或相关项目获得较为稳定的收益。</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邮政行业投资前景预测</a:t>
            </a:r>
            <a:endParaRPr altLang="en-US" lang="zh-CN"/>
          </a:p>
        </p:txBody>
      </p:sp>
      <p:sp>
        <p:nvSpPr>
          <p:cNvPr id="104979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市场需求：随着电商、物流等行业的快速发展，邮政行业市场需求不断增长，为投资提供了广阔的市场空间。</a:t>
            </a:r>
            <a:endParaRPr altLang="en-US" sz="1400" lang="zh-CN" spc="150">
              <a:solidFill>
                <a:schemeClr val="tx1"/>
              </a:solidFill>
              <a:effectLst/>
              <a:latin typeface="+mn-ea"/>
              <a:sym typeface="+mn-ea"/>
            </a:endParaRPr>
          </a:p>
        </p:txBody>
      </p:sp>
      <p:sp>
        <p:nvSpPr>
          <p:cNvPr id="104980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政策支持：国家对邮政行业的发展给予政策支持，鼓励社会资本进入邮政行业。</a:t>
            </a:r>
            <a:endParaRPr altLang="en-US" dirty="0" sz="1400" lang="zh-CN" spc="150">
              <a:solidFill>
                <a:schemeClr val="tx1"/>
              </a:solidFill>
              <a:effectLst/>
              <a:latin typeface="+mn-ea"/>
              <a:sym typeface="+mn-ea"/>
            </a:endParaRPr>
          </a:p>
        </p:txBody>
      </p:sp>
      <p:sp>
        <p:nvSpPr>
          <p:cNvPr id="104980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技术创新：邮政行业不断推进技术创新，如智能快递柜、无人机投递等，提高了运营效率，降低了成本，为投资者带来更多机会。</a:t>
            </a:r>
            <a:endParaRPr altLang="en-US" sz="1400" lang="zh-CN" spc="150">
              <a:solidFill>
                <a:schemeClr val="tx1"/>
              </a:solidFill>
              <a:effectLst/>
              <a:latin typeface="+mn-ea"/>
              <a:sym typeface="+mn-ea"/>
            </a:endParaRPr>
          </a:p>
        </p:txBody>
      </p:sp>
      <p:sp>
        <p:nvSpPr>
          <p:cNvPr id="104980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竞争格局：邮政行业市场竞争激烈，但也有不少投资机会，投资者可以通过市场调研，选择具有潜力的领域进行投资。</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44" name="副标题"/>
          <p:cNvSpPr>
            <a:spLocks noGrp="1"/>
          </p:cNvSpPr>
          <p:nvPr>
            <p:ph type="body" idx="1"/>
            <p:custDataLst>
              <p:tags r:id="rId1"/>
            </p:custDataLst>
          </p:nvPr>
        </p:nvSpPr>
        <p:spPr/>
        <p:txBody>
          <a:bodyPr/>
          <a:p>
            <a:r>
              <a:rPr altLang="en-US" lang="zh-CN"/>
              <a:t>章节副标题</a:t>
            </a:r>
            <a:endParaRPr altLang="en-US" lang="zh-CN"/>
          </a:p>
        </p:txBody>
      </p:sp>
      <p:sp>
        <p:nvSpPr>
          <p:cNvPr id="1049846"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848" name="标题 1"/>
          <p:cNvSpPr>
            <a:spLocks noGrp="1"/>
          </p:cNvSpPr>
          <p:nvPr>
            <p:ph type="title"/>
            <p:custDataLst>
              <p:tags r:id="rId3"/>
            </p:custDataLst>
          </p:nvPr>
        </p:nvSpPr>
        <p:spPr/>
        <p:txBody>
          <a:bodyPr/>
          <a:p>
            <a:r>
              <a:rPr altLang="en-US" lang="zh-CN"/>
              <a:t>邮政行业未来发展趋势</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邮政行业技术发展趋势</a:t>
            </a:r>
            <a:endParaRPr altLang="en-US" lang="zh-CN"/>
          </a:p>
        </p:txBody>
      </p:sp>
      <p:sp>
        <p:nvSpPr>
          <p:cNvPr id="104990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1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自动化和智能化：邮政行业正在逐步实现自动化和智能化，以提高处理效率和降低成本。</a:t>
            </a:r>
            <a:endParaRPr altLang="en-US" dirty="0" sz="2000" lang="zh-CN" spc="200">
              <a:solidFill>
                <a:schemeClr val="tx1">
                  <a:lumMod val="85000"/>
                  <a:lumOff val="15000"/>
                </a:schemeClr>
              </a:solidFill>
              <a:latin typeface="+mn-ea"/>
              <a:sym typeface="+mn-ea"/>
            </a:endParaRPr>
          </a:p>
        </p:txBody>
      </p:sp>
      <p:sp>
        <p:nvSpPr>
          <p:cNvPr id="104991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电子商务和物流整合：邮政行业将进一步整合电子商务和物流服务，提供更加便捷的配送解决方案。</a:t>
            </a:r>
            <a:endParaRPr altLang="en-US" dirty="0" sz="2000" lang="zh-CN" spc="200">
              <a:solidFill>
                <a:schemeClr val="tx1">
                  <a:lumMod val="85000"/>
                  <a:lumOff val="15000"/>
                </a:schemeClr>
              </a:solidFill>
              <a:latin typeface="+mn-ea"/>
              <a:sym typeface="+mn-ea"/>
            </a:endParaRPr>
          </a:p>
        </p:txBody>
      </p:sp>
      <p:sp>
        <p:nvSpPr>
          <p:cNvPr id="104991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区块链技术的应用：区块链技术有望在邮政行业中发挥重要作用，提高邮件和包裹的安全性和可追溯性。</a:t>
            </a:r>
            <a:endParaRPr altLang="en-US" dirty="0" sz="2000" lang="zh-CN" spc="200">
              <a:solidFill>
                <a:schemeClr val="tx1">
                  <a:lumMod val="85000"/>
                  <a:lumOff val="15000"/>
                </a:schemeClr>
              </a:solidFill>
              <a:latin typeface="+mn-ea"/>
              <a:sym typeface="+mn-ea"/>
            </a:endParaRPr>
          </a:p>
        </p:txBody>
      </p:sp>
      <p:sp>
        <p:nvSpPr>
          <p:cNvPr id="104992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人工智能和大数据分析：邮政行业将利用人工智能和大数据分析技术，对客户需求和行为进行分析，提供更加精准的服务。</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邮政行业业务发展趋势</a:t>
            </a:r>
            <a:endParaRPr altLang="en-US" lang="zh-CN"/>
          </a:p>
        </p:txBody>
      </p:sp>
      <p:sp>
        <p:nvSpPr>
          <p:cNvPr id="104997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跨境物流发展：随着全球化的加速和跨境电商的兴起，邮政行业将加强跨境物流业务的发展，提升国际竞争力。</a:t>
            </a:r>
            <a:endParaRPr altLang="zh-CN" dirty="0" lang="en-US">
              <a:solidFill>
                <a:schemeClr val="dk1">
                  <a:lumMod val="80000"/>
                  <a:lumOff val="20000"/>
                </a:schemeClr>
              </a:solidFill>
              <a:latin typeface="+mn-ea"/>
              <a:sym typeface="+mn-ea"/>
            </a:endParaRPr>
          </a:p>
        </p:txBody>
      </p:sp>
      <p:sp>
        <p:nvSpPr>
          <p:cNvPr id="104997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数字化转型加速：邮政行业将进一步推进数字化转型，提升业务处理效率和客户体验。</a:t>
            </a:r>
            <a:endParaRPr altLang="en-US" dirty="0" lang="zh-CN">
              <a:solidFill>
                <a:schemeClr val="dk1">
                  <a:lumMod val="80000"/>
                  <a:lumOff val="20000"/>
                </a:schemeClr>
              </a:solidFill>
              <a:latin typeface="+mn-ea"/>
              <a:sym typeface="+mn-ea"/>
            </a:endParaRPr>
          </a:p>
        </p:txBody>
      </p:sp>
      <p:sp>
        <p:nvSpPr>
          <p:cNvPr id="104998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电商物流需求增长：随着电商市场的不断扩大，邮政行业将面临更多的电商物流需求，将加强与电商企业的合作。</a:t>
            </a:r>
            <a:endParaRPr altLang="en-US" dirty="0" lang="zh-CN">
              <a:solidFill>
                <a:schemeClr val="dk1">
                  <a:lumMod val="80000"/>
                  <a:lumOff val="20000"/>
                </a:schemeClr>
              </a:solidFill>
              <a:latin typeface="+mn-ea"/>
              <a:sym typeface="+mn-ea"/>
            </a:endParaRPr>
          </a:p>
        </p:txBody>
      </p:sp>
      <p:sp>
        <p:nvSpPr>
          <p:cNvPr id="104999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金融科技融合：邮政行业将加强与金融科技的融合，拓展金融业务，提升服务水平和客户体验。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40" name="标题 1"/>
          <p:cNvSpPr>
            <a:spLocks noGrp="1"/>
          </p:cNvSpPr>
          <p:nvPr>
            <p:ph type="title"/>
          </p:nvPr>
        </p:nvSpPr>
        <p:spPr/>
        <p:txBody>
          <a:bodyPr/>
          <a:p>
            <a:r>
              <a:rPr altLang="en-US" lang="zh-CN"/>
              <a:t>邮政行业市场竞争格局变化趋势</a:t>
            </a:r>
            <a:endParaRPr altLang="en-US" lang="zh-CN"/>
          </a:p>
        </p:txBody>
      </p:sp>
      <p:sp>
        <p:nvSpPr>
          <p:cNvPr id="105004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5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邮政行业市场竞争格局变化趋势</a:t>
            </a:r>
            <a:endParaRPr altLang="en-US" sz="1400" lang="zh-CN" spc="150">
              <a:solidFill>
                <a:schemeClr val="tx1"/>
              </a:solidFill>
              <a:effectLst/>
              <a:latin typeface="+mn-ea"/>
              <a:sym typeface="+mn-ea"/>
            </a:endParaRPr>
          </a:p>
        </p:txBody>
      </p:sp>
      <p:sp>
        <p:nvSpPr>
          <p:cNvPr id="105005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邮政行业市场竞争格局概述</a:t>
            </a:r>
            <a:endParaRPr altLang="en-US" dirty="0" sz="1400" lang="zh-CN" spc="150">
              <a:solidFill>
                <a:schemeClr val="tx1"/>
              </a:solidFill>
              <a:effectLst/>
              <a:latin typeface="+mn-ea"/>
              <a:sym typeface="+mn-ea"/>
            </a:endParaRPr>
          </a:p>
        </p:txBody>
      </p:sp>
      <p:sp>
        <p:nvSpPr>
          <p:cNvPr id="105005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邮政行业市场竞争格局变化对投资前景的影响</a:t>
            </a:r>
            <a:endParaRPr altLang="en-US" sz="1400" lang="zh-CN" spc="150">
              <a:solidFill>
                <a:schemeClr val="tx1"/>
              </a:solidFill>
              <a:effectLst/>
              <a:latin typeface="+mn-ea"/>
              <a:sym typeface="+mn-ea"/>
            </a:endParaRPr>
          </a:p>
        </p:txBody>
      </p:sp>
      <p:sp>
        <p:nvSpPr>
          <p:cNvPr id="105005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邮政行业市场竞争格局变化趋势的展望</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96" name="标题 1"/>
          <p:cNvSpPr>
            <a:spLocks noGrp="1"/>
          </p:cNvSpPr>
          <p:nvPr>
            <p:ph type="title"/>
          </p:nvPr>
        </p:nvSpPr>
        <p:spPr/>
        <p:txBody>
          <a:bodyPr/>
          <a:p>
            <a:r>
              <a:rPr altLang="en-US" lang="zh-CN"/>
              <a:t>邮政行业市场规模预测</a:t>
            </a:r>
            <a:endParaRPr altLang="en-US" lang="zh-CN"/>
          </a:p>
        </p:txBody>
      </p:sp>
      <p:sp>
        <p:nvSpPr>
          <p:cNvPr id="105009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邮政行业将迎来数字化转型的新机遇</a:t>
            </a:r>
            <a:endParaRPr altLang="en-US" dirty="0" sz="2400" lang="zh-CN">
              <a:latin typeface="+mn-ea"/>
              <a:ea typeface="+mn-ea"/>
            </a:endParaRPr>
          </a:p>
        </p:txBody>
      </p:sp>
      <p:sp>
        <p:nvSpPr>
          <p:cNvPr id="105011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跨境电商将成为邮政行业的重要增长点</a:t>
            </a:r>
            <a:endParaRPr altLang="en-US" dirty="0" sz="2400" lang="zh-CN">
              <a:latin typeface="+mn-ea"/>
              <a:ea typeface="+mn-ea"/>
            </a:endParaRPr>
          </a:p>
        </p:txBody>
      </p:sp>
      <p:sp>
        <p:nvSpPr>
          <p:cNvPr id="105011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未来5年邮政行业市场规模将保持稳定增长</a:t>
            </a:r>
            <a:endParaRPr altLang="en-US" dirty="0" sz="2400" lang="zh-CN">
              <a:latin typeface="+mn-ea"/>
              <a:ea typeface="+mn-ea"/>
            </a:endParaRPr>
          </a:p>
        </p:txBody>
      </p:sp>
      <p:sp>
        <p:nvSpPr>
          <p:cNvPr id="105012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快递业务量将继续保持高速增长</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60" name="副标题"/>
          <p:cNvSpPr>
            <a:spLocks noGrp="1"/>
          </p:cNvSpPr>
          <p:nvPr>
            <p:ph type="body" idx="1"/>
            <p:custDataLst>
              <p:tags r:id="rId1"/>
            </p:custDataLst>
          </p:nvPr>
        </p:nvSpPr>
        <p:spPr/>
        <p:txBody>
          <a:bodyPr/>
          <a:p>
            <a:r>
              <a:rPr altLang="en-US" lang="zh-CN"/>
              <a:t>章节副标题</a:t>
            </a:r>
            <a:endParaRPr altLang="en-US" lang="zh-CN"/>
          </a:p>
        </p:txBody>
      </p:sp>
      <p:sp>
        <p:nvSpPr>
          <p:cNvPr id="1050162"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164" name="标题 1"/>
          <p:cNvSpPr>
            <a:spLocks noGrp="1"/>
          </p:cNvSpPr>
          <p:nvPr>
            <p:ph type="title"/>
            <p:custDataLst>
              <p:tags r:id="rId3"/>
            </p:custDataLst>
          </p:nvPr>
        </p:nvSpPr>
        <p:spPr/>
        <p:txBody>
          <a:bodyPr/>
          <a:p>
            <a:r>
              <a:rPr altLang="en-US" lang="zh-CN"/>
              <a:t>邮政行业投资建议</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20" name="标题 1"/>
          <p:cNvSpPr>
            <a:spLocks noGrp="1"/>
          </p:cNvSpPr>
          <p:nvPr>
            <p:ph type="title"/>
          </p:nvPr>
        </p:nvSpPr>
        <p:spPr/>
        <p:txBody>
          <a:bodyPr/>
          <a:p>
            <a:r>
              <a:rPr altLang="en-US" lang="zh-CN"/>
              <a:t>投资策略建议</a:t>
            </a:r>
            <a:endParaRPr altLang="en-US" lang="zh-CN"/>
          </a:p>
        </p:txBody>
      </p:sp>
      <p:sp>
        <p:nvSpPr>
          <p:cNvPr id="10502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关注行业创新和技术进步，把握投资机会</a:t>
            </a:r>
            <a:endParaRPr altLang="zh-CN" dirty="0" lang="en-US">
              <a:solidFill>
                <a:schemeClr val="dk1">
                  <a:lumMod val="80000"/>
                  <a:lumOff val="20000"/>
                </a:schemeClr>
              </a:solidFill>
              <a:latin typeface="+mn-ea"/>
              <a:sym typeface="+mn-ea"/>
            </a:endParaRPr>
          </a:p>
        </p:txBody>
      </p:sp>
      <p:sp>
        <p:nvSpPr>
          <p:cNvPr id="10502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关注政策动向，把握行业发展趋势</a:t>
            </a:r>
            <a:endParaRPr altLang="en-US" dirty="0" lang="zh-CN">
              <a:solidFill>
                <a:schemeClr val="dk1">
                  <a:lumMod val="80000"/>
                  <a:lumOff val="20000"/>
                </a:schemeClr>
              </a:solidFill>
              <a:latin typeface="+mn-ea"/>
              <a:sym typeface="+mn-ea"/>
            </a:endParaRPr>
          </a:p>
        </p:txBody>
      </p:sp>
      <p:sp>
        <p:nvSpPr>
          <p:cNvPr id="10502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深入研究公司基本面，选择优质投资标的</a:t>
            </a:r>
            <a:endParaRPr altLang="en-US" dirty="0" lang="zh-CN">
              <a:solidFill>
                <a:schemeClr val="dk1">
                  <a:lumMod val="80000"/>
                  <a:lumOff val="20000"/>
                </a:schemeClr>
              </a:solidFill>
              <a:latin typeface="+mn-ea"/>
              <a:sym typeface="+mn-ea"/>
            </a:endParaRPr>
          </a:p>
        </p:txBody>
      </p:sp>
      <p:sp>
        <p:nvSpPr>
          <p:cNvPr id="10502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分散投资，降低风险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92" name="标题 1"/>
          <p:cNvSpPr>
            <a:spLocks noGrp="1"/>
          </p:cNvSpPr>
          <p:nvPr>
            <p:ph type="title"/>
          </p:nvPr>
        </p:nvSpPr>
        <p:spPr/>
        <p:txBody>
          <a:bodyPr/>
          <a:p>
            <a:r>
              <a:rPr altLang="en-US" lang="zh-CN"/>
              <a:t>投资领域建议</a:t>
            </a:r>
            <a:endParaRPr altLang="en-US" lang="zh-CN"/>
          </a:p>
        </p:txBody>
      </p:sp>
      <p:sp>
        <p:nvSpPr>
          <p:cNvPr id="105029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快递物流：受益于电商发展和消费升级，快递物流市场前景广阔。</a:t>
            </a:r>
            <a:endParaRPr altLang="en-US" dirty="0" sz="2000" lang="zh-CN" spc="150">
              <a:solidFill>
                <a:schemeClr val="tx1">
                  <a:lumMod val="75000"/>
                  <a:lumOff val="25000"/>
                </a:schemeClr>
              </a:solidFill>
              <a:latin typeface="+mn-ea"/>
              <a:sym typeface="+mn-ea"/>
            </a:endParaRPr>
          </a:p>
        </p:txBody>
      </p:sp>
      <p:sp>
        <p:nvSpPr>
          <p:cNvPr id="105029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0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0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邮政储蓄银行：邮政储蓄银行作为中国最大的零售银行之一，具有稳定的收入来源和良好的风险控制能力。</a:t>
            </a:r>
            <a:endParaRPr altLang="en-US" dirty="0" sz="2000" lang="zh-CN" spc="150">
              <a:solidFill>
                <a:schemeClr val="tx1">
                  <a:lumMod val="75000"/>
                  <a:lumOff val="25000"/>
                </a:schemeClr>
              </a:solidFill>
              <a:latin typeface="+mn-ea"/>
              <a:sym typeface="+mn-ea"/>
            </a:endParaRPr>
          </a:p>
        </p:txBody>
      </p:sp>
      <p:sp>
        <p:nvSpPr>
          <p:cNvPr id="105030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0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0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邮政速递：邮政速递作为中国最大的快递公司之一，具有广泛的网络覆盖和良好的品牌信誉，市场前景看好。</a:t>
            </a:r>
            <a:endParaRPr altLang="en-US" dirty="0" sz="2000" lang="zh-CN" spc="150">
              <a:solidFill>
                <a:schemeClr val="tx1">
                  <a:lumMod val="75000"/>
                  <a:lumOff val="25000"/>
                </a:schemeClr>
              </a:solidFill>
              <a:latin typeface="+mn-ea"/>
              <a:sym typeface="+mn-ea"/>
            </a:endParaRPr>
          </a:p>
        </p:txBody>
      </p:sp>
      <p:sp>
        <p:nvSpPr>
          <p:cNvPr id="105031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1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邮政便民服务：邮政便民服务涵盖了多种业务，包括彩票、旅游、保险等，具有较大的市场潜力和商业机会。</a:t>
            </a:r>
            <a:endParaRPr altLang="en-US" dirty="0" sz="2000" lang="zh-CN" spc="150">
              <a:solidFill>
                <a:schemeClr val="tx1">
                  <a:lumMod val="75000"/>
                  <a:lumOff val="25000"/>
                </a:schemeClr>
              </a:solidFill>
              <a:latin typeface="+mn-ea"/>
              <a:sym typeface="+mn-ea"/>
            </a:endParaRPr>
          </a:p>
        </p:txBody>
      </p:sp>
      <p:sp>
        <p:nvSpPr>
          <p:cNvPr id="105031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56" name="标题 1"/>
          <p:cNvSpPr>
            <a:spLocks noGrp="1"/>
          </p:cNvSpPr>
          <p:nvPr>
            <p:ph type="title"/>
          </p:nvPr>
        </p:nvSpPr>
        <p:spPr/>
        <p:txBody>
          <a:bodyPr/>
          <a:p>
            <a:r>
              <a:rPr altLang="en-US" lang="zh-CN"/>
              <a:t>投资方式建议</a:t>
            </a:r>
            <a:endParaRPr altLang="en-US" lang="zh-CN"/>
          </a:p>
        </p:txBody>
      </p:sp>
      <p:sp>
        <p:nvSpPr>
          <p:cNvPr id="10503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投资邮政金融科技：随着科技的发展，邮政金融科技逐渐成为邮政行业的新兴领域，具有较高的增长潜力和投资价值。</a:t>
            </a:r>
            <a:endParaRPr altLang="zh-CN" dirty="0" lang="en-US">
              <a:solidFill>
                <a:schemeClr val="dk1">
                  <a:lumMod val="80000"/>
                  <a:lumOff val="20000"/>
                </a:schemeClr>
              </a:solidFill>
              <a:latin typeface="+mn-ea"/>
              <a:sym typeface="+mn-ea"/>
            </a:endParaRPr>
          </a:p>
        </p:txBody>
      </p:sp>
      <p:sp>
        <p:nvSpPr>
          <p:cNvPr id="10503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投资邮政储蓄银行：邮政储蓄银行是邮政行业的重要组成部分，具有稳定的收益和较低的风险。</a:t>
            </a:r>
            <a:endParaRPr altLang="en-US" dirty="0" lang="zh-CN">
              <a:solidFill>
                <a:schemeClr val="dk1">
                  <a:lumMod val="80000"/>
                  <a:lumOff val="20000"/>
                </a:schemeClr>
              </a:solidFill>
              <a:latin typeface="+mn-ea"/>
              <a:sym typeface="+mn-ea"/>
            </a:endParaRPr>
          </a:p>
        </p:txBody>
      </p:sp>
      <p:sp>
        <p:nvSpPr>
          <p:cNvPr id="10503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投资邮政物流：邮政物流是邮政行业的重要业务之一，具有较大的市场潜力和投资前景。</a:t>
            </a:r>
            <a:endParaRPr altLang="en-US" dirty="0" lang="zh-CN">
              <a:solidFill>
                <a:schemeClr val="dk1">
                  <a:lumMod val="80000"/>
                  <a:lumOff val="20000"/>
                </a:schemeClr>
              </a:solidFill>
              <a:latin typeface="+mn-ea"/>
              <a:sym typeface="+mn-ea"/>
            </a:endParaRPr>
          </a:p>
        </p:txBody>
      </p:sp>
      <p:sp>
        <p:nvSpPr>
          <p:cNvPr id="10503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投资邮政文化创意产业：邮政文化创意产业是邮政行业的新兴领域之一，具有较大的市场潜力和投资前景。</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28" name="标题 1"/>
          <p:cNvSpPr>
            <a:spLocks noGrp="1"/>
          </p:cNvSpPr>
          <p:nvPr>
            <p:ph type="title"/>
          </p:nvPr>
        </p:nvSpPr>
        <p:spPr/>
        <p:txBody>
          <a:bodyPr/>
          <a:p>
            <a:r>
              <a:rPr altLang="en-US" lang="zh-CN"/>
              <a:t>投资风险控制建议</a:t>
            </a:r>
            <a:endParaRPr altLang="en-US" lang="zh-CN"/>
          </a:p>
        </p:txBody>
      </p:sp>
      <p:sp>
        <p:nvSpPr>
          <p:cNvPr id="10504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多元化投资：不要把所有的鸡蛋放在一个篮子里，通过分散投资来降低风险。</a:t>
            </a:r>
            <a:endParaRPr altLang="en-US" sz="1400" lang="zh-CN" spc="150">
              <a:solidFill>
                <a:schemeClr val="tx1"/>
              </a:solidFill>
              <a:effectLst/>
              <a:latin typeface="+mn-ea"/>
              <a:sym typeface="+mn-ea"/>
            </a:endParaRPr>
          </a:p>
        </p:txBody>
      </p:sp>
      <p:sp>
        <p:nvSpPr>
          <p:cNvPr id="10504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了解市场动态：及时关注邮政行业政策、技术发展、市场需求等方面的变化，以便及时调整投资策略。</a:t>
            </a:r>
            <a:endParaRPr altLang="en-US" dirty="0" sz="1400" lang="zh-CN" spc="150">
              <a:solidFill>
                <a:schemeClr val="tx1"/>
              </a:solidFill>
              <a:effectLst/>
              <a:latin typeface="+mn-ea"/>
              <a:sym typeface="+mn-ea"/>
            </a:endParaRPr>
          </a:p>
        </p:txBody>
      </p:sp>
      <p:sp>
        <p:nvSpPr>
          <p:cNvPr id="10504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风险管理：建立完善的风险管理体系，对投资项目进行全面的风险评估，并制定相应的风险应对措施。</a:t>
            </a:r>
            <a:endParaRPr altLang="en-US" sz="1400" lang="zh-CN" spc="150">
              <a:solidFill>
                <a:schemeClr val="tx1"/>
              </a:solidFill>
              <a:effectLst/>
              <a:latin typeface="+mn-ea"/>
              <a:sym typeface="+mn-ea"/>
            </a:endParaRPr>
          </a:p>
        </p:txBody>
      </p:sp>
      <p:sp>
        <p:nvSpPr>
          <p:cNvPr id="105044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定期审计：对投资项目进行定期审计，确保投资资金的安全和合规性。</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8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486"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5048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5*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1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2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3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4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a*1_5_1"/>
  <p:tag name="KSO_WM_TEMPLATE_CATEGORY" val="custom"/>
  <p:tag name="KSO_WM_TEMPLATE_INDEX" val="20231224"/>
  <p:tag name="KSO_WM_UNIT_LAYERLEVEL" val="1_1_1"/>
  <p:tag name="KSO_WM_TAG_VERSION" val="3.0"/>
  <p:tag name="KSO_WM_UNIT_ISCONTENTSTITLE" val="0"/>
  <p:tag name="KSO_WM_UNIT_ISNUMDGMTITLE" val="0"/>
  <p:tag name="KSO_WM_UNIT_PRESET_TEXT_INDEX" val="0"/>
  <p:tag name="KSO_WM_UNIT_PRESET_TEXT_LEN" val="0"/>
  <p:tag name="KSO_WM_UNIT_NOCLEAR" val="0"/>
  <p:tag name="KSO_WM_UNIT_VALUE" val="16"/>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5*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SLIDE_ID" val="custom20231224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2.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4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7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2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81.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2024-01-03T10:18:36Z</dcterms:created>
  <dcterms:modified xsi:type="dcterms:W3CDTF">2024-01-03T10:18:36Z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1f63c02187af43e18c2465e638d3c6c0_21</vt:lpwstr>
  </property>
</Properties>
</file>