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slide+xml" PartName="/ppt/slides/slide35.xml"/>
  <Override ContentType="application/vnd.openxmlformats-officedocument.presentationml.slide+xml" PartName="/ppt/slides/slide36.xml"/>
  <Override ContentType="application/vnd.openxmlformats-officedocument.presentationml.slide+xml" PartName="/ppt/slides/slide37.xml"/>
  <Override ContentType="application/vnd.openxmlformats-officedocument.presentationml.slide+xml" PartName="/ppt/slides/slide38.xml"/>
  <Override ContentType="application/vnd.openxmlformats-officedocument.presentationml.slide+xml" PartName="/ppt/slides/slide39.xml"/>
  <Override ContentType="application/vnd.openxmlformats-officedocument.presentationml.slide+xml" PartName="/ppt/slides/slide40.xml"/>
  <Override ContentType="application/vnd.openxmlformats-officedocument.presentationml.slide+xml" PartName="/ppt/slides/slide41.xml"/>
  <Override ContentType="application/vnd.openxmlformats-officedocument.presentationml.slide+xml" PartName="/ppt/slides/slide42.xml"/>
  <Override ContentType="application/vnd.openxmlformats-officedocument.presentationml.slide+xml" PartName="/ppt/slides/slide4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33" Target="slides/slide28.xml" Type="http://schemas.openxmlformats.org/officeDocument/2006/relationships/slide"/><Relationship Id="rId34" Target="slides/slide29.xml" Type="http://schemas.openxmlformats.org/officeDocument/2006/relationships/slide"/><Relationship Id="rId35" Target="slides/slide30.xml" Type="http://schemas.openxmlformats.org/officeDocument/2006/relationships/slide"/><Relationship Id="rId36" Target="slides/slide31.xml" Type="http://schemas.openxmlformats.org/officeDocument/2006/relationships/slide"/><Relationship Id="rId37" Target="slides/slide32.xml" Type="http://schemas.openxmlformats.org/officeDocument/2006/relationships/slide"/><Relationship Id="rId38" Target="slides/slide33.xml" Type="http://schemas.openxmlformats.org/officeDocument/2006/relationships/slide"/><Relationship Id="rId39" Target="slides/slide34.xml" Type="http://schemas.openxmlformats.org/officeDocument/2006/relationships/slide"/><Relationship Id="rId4" Target="theme/theme1.xml" Type="http://schemas.openxmlformats.org/officeDocument/2006/relationships/theme"/><Relationship Id="rId40" Target="slides/slide35.xml" Type="http://schemas.openxmlformats.org/officeDocument/2006/relationships/slide"/><Relationship Id="rId41" Target="slides/slide36.xml" Type="http://schemas.openxmlformats.org/officeDocument/2006/relationships/slide"/><Relationship Id="rId42" Target="slides/slide37.xml" Type="http://schemas.openxmlformats.org/officeDocument/2006/relationships/slide"/><Relationship Id="rId43" Target="slides/slide38.xml" Type="http://schemas.openxmlformats.org/officeDocument/2006/relationships/slide"/><Relationship Id="rId44" Target="slides/slide39.xml" Type="http://schemas.openxmlformats.org/officeDocument/2006/relationships/slide"/><Relationship Id="rId45" Target="slides/slide40.xml" Type="http://schemas.openxmlformats.org/officeDocument/2006/relationships/slide"/><Relationship Id="rId46" Target="slides/slide41.xml" Type="http://schemas.openxmlformats.org/officeDocument/2006/relationships/slide"/><Relationship Id="rId47" Target="slides/slide42.xml" Type="http://schemas.openxmlformats.org/officeDocument/2006/relationships/slide"/><Relationship Id="rId48" Target="slides/slide43.xml" Type="http://schemas.openxmlformats.org/officeDocument/2006/relationships/slid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png" Type="http://schemas.openxmlformats.org/officeDocument/2006/relationships/image"/><Relationship Id="rId4" Target="../media/image2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png" Type="http://schemas.openxmlformats.org/officeDocument/2006/relationships/image"/><Relationship Id="rId4" Target="../media/image2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2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2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2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3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3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3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3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3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3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6.png" Type="http://schemas.openxmlformats.org/officeDocument/2006/relationships/image"/></Relationships>
</file>

<file path=ppt/slides/_rels/slide3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3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3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3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4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229733" y="1302999"/>
            <a:ext cx="9732534" cy="2275165"/>
          </a:xfrm>
          <a:prstGeom prst="rect">
            <a:avLst/>
          </a:prstGeom>
          <a:ln/>
        </p:spPr>
        <p:txBody>
          <a:bodyPr anchor="b" rtlCol="false" lIns="114300" rIns="114300" tIns="57150" bIns="57150" anchorCtr="false" vert="horz" wrap="square">
            <a:normAutofit/>
          </a:bodyPr>
          <a:lstStyle/>
          <a:p>
            <a:pPr algn="ctr">
              <a:lnSpc>
                <a:spcPct val="114999"/>
              </a:lnSpc>
            </a:pPr>
            <a:r>
              <a:rPr lang="en-US" b="true" sz="5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现代化油库建设分析报告ppt大纲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336969" y="3962385"/>
            <a:ext cx="5561481" cy="1285786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norm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b="true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郑州盈嘉石油工程技术有限公司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6624464" y="3964291"/>
            <a:ext cx="3373814" cy="501015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normAutofit/>
          </a:bodyPr>
          <a:lstStyle/>
          <a:p>
            <a:pPr>
              <a:lnSpc>
                <a:spcPct val="120000"/>
              </a:lnSpc>
            </a:pPr>
            <a:r>
              <a:rPr lang="en-US" sz="19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2025-03-04</a:t>
            </a:r>
          </a:p>
        </p:txBody>
      </p:sp>
      <p:pic>
        <p:nvPicPr>
          <p:cNvPr name="Picture 5" id="5"/>
          <p:cNvPicPr>
            <a:picLocks noChangeAspect="true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0">
            <a:off x="8509319" y="0"/>
            <a:ext cx="3628765" cy="883057"/>
          </a:xfrm>
          <a:prstGeom prst="rect">
            <a:avLst/>
          </a:prstGeom>
        </p:spPr>
      </p:pic>
      <p:sp>
        <p:nvSpPr>
          <p:cNvPr name="TextBox 6" id="6"/>
          <p:cNvSpPr txBox="true"/>
          <p:nvPr/>
        </p:nvSpPr>
        <p:spPr>
          <a:xfrm rot="0">
            <a:off x="7237498" y="4982677"/>
            <a:ext cx="4157684" cy="481965"/>
          </a:xfrm>
          <a:prstGeom prst="rect">
            <a:avLst/>
          </a:prstGeom>
        </p:spPr>
        <p:txBody>
          <a:bodyPr anchor="t" rtlCol="false" lIns="91440" rIns="91440" tIns="45720" bIns="45720" anchorCtr="false" vert="horz" wrap="square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联系电话：13592665805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0">
            <a:off x="0" y="0"/>
            <a:ext cx="12192000" cy="6858000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1054688" y="320885"/>
            <a:ext cx="1764635" cy="9772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norm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b="true" sz="5400">
                <a:solidFill>
                  <a:srgbClr val="B3CE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379112" y="1355700"/>
            <a:ext cx="3115787" cy="766889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sz="2700">
                <a:solidFill>
                  <a:srgbClr val="FFFFFF">
                    <a:alpha val="18824"/>
                    <a:alpha val="19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698448" y="809517"/>
            <a:ext cx="7607864" cy="5206574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noAutofit/>
          </a:bodyPr>
          <a:lstStyle/>
          <a:p>
            <a:pPr lvl="1" indent="-228600" marL="228600" algn="l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封面</a:t>
            </a:r>
          </a:p>
          <a:p>
            <a:pPr lvl="1" indent="-228600" marL="228600" algn="l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  <a:p>
            <a:pPr lvl="1" indent="-228600" marL="228600" algn="l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引言详细内容</a:t>
            </a:r>
          </a:p>
          <a:p>
            <a:pPr lvl="1" indent="-228600" marL="228600" algn="l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全球油库建设现状与趋势详细内容</a:t>
            </a:r>
          </a:p>
          <a:p>
            <a:pPr lvl="1" indent="-228600" marL="228600" algn="l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关键技术体系分析详细内容</a:t>
            </a:r>
          </a:p>
          <a:p>
            <a:pPr lvl="1" indent="-228600" marL="228600" algn="l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典型案例分析详细内容</a:t>
            </a:r>
          </a:p>
        </p:txBody>
      </p:sp>
      <p:pic>
        <p:nvPicPr>
          <p:cNvPr name="Picture 6" id="6"/>
          <p:cNvPicPr>
            <a:picLocks noChangeAspect="true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0">
            <a:off x="9194011" y="0"/>
            <a:ext cx="2997989" cy="73474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0">
            <a:off x="0" y="0"/>
            <a:ext cx="12192000" cy="6858000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1054688" y="320885"/>
            <a:ext cx="1764635" cy="9772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norm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b="true" sz="5400">
                <a:solidFill>
                  <a:srgbClr val="B3CE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379112" y="1355700"/>
            <a:ext cx="3115787" cy="766889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sz="2700">
                <a:solidFill>
                  <a:srgbClr val="FFFFFF">
                    <a:alpha val="18824"/>
                    <a:alpha val="19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698448" y="809517"/>
            <a:ext cx="7607864" cy="5206574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noAutofit/>
          </a:bodyPr>
          <a:lstStyle/>
          <a:p>
            <a:pPr lvl="1" indent="-228600" marL="228600" algn="l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经济效益分析详细内容</a:t>
            </a:r>
          </a:p>
          <a:p>
            <a:pPr lvl="1" indent="-228600" marL="228600" algn="l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政策法规与标准体系详细内容</a:t>
            </a:r>
          </a:p>
          <a:p>
            <a:pPr lvl="1" indent="-228600" marL="228600" algn="l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挑战与未来发展方向详细内容</a:t>
            </a:r>
          </a:p>
          <a:p>
            <a:pPr lvl="1" indent="-228600" marL="228600" algn="l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结论与建议详细内容</a:t>
            </a:r>
          </a:p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9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pic>
        <p:nvPicPr>
          <p:cNvPr name="Picture 6" id="6"/>
          <p:cNvPicPr>
            <a:picLocks noChangeAspect="true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0">
            <a:off x="9148956" y="0"/>
            <a:ext cx="3043044" cy="73442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070021" y="1411090"/>
            <a:ext cx="2051957" cy="1842306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b="true" sz="8000">
                <a:solidFill>
                  <a:srgbClr val="B3CEFF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853596" y="3253396"/>
            <a:ext cx="10484808" cy="1798058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4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封面</a:t>
            </a:r>
          </a:p>
        </p:txBody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0">
            <a:off x="9323537" y="0"/>
            <a:ext cx="2868463" cy="76193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true">
            <a:off x="619335" y="3608265"/>
            <a:ext cx="2528378" cy="2528378"/>
          </a:xfrm>
          <a:prstGeom prst="blockArc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3" id="3"/>
          <p:cNvSpPr/>
          <p:nvPr/>
        </p:nvSpPr>
        <p:spPr>
          <a:xfrm rot="0">
            <a:off x="9066112" y="1570545"/>
            <a:ext cx="2528119" cy="2528119"/>
          </a:xfrm>
          <a:prstGeom prst="blockArc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4" id="4"/>
          <p:cNvSpPr/>
          <p:nvPr/>
        </p:nvSpPr>
        <p:spPr>
          <a:xfrm rot="0">
            <a:off x="856343" y="4357420"/>
            <a:ext cx="10737888" cy="1030068"/>
          </a:xfrm>
          <a:prstGeom prst="roundRect">
            <a:avLst>
              <a:gd fmla="val 0" name="adj"/>
            </a:avLst>
          </a:prstGeom>
          <a:solidFill>
            <a:schemeClr val="lt2">
              <a:alpha val="100000"/>
            </a:schemeClr>
          </a:solidFill>
          <a:ln/>
        </p:spPr>
      </p:sp>
      <p:sp>
        <p:nvSpPr>
          <p:cNvPr name="AutoShape 5" id="5"/>
          <p:cNvSpPr/>
          <p:nvPr/>
        </p:nvSpPr>
        <p:spPr>
          <a:xfrm rot="0">
            <a:off x="707860" y="2308745"/>
            <a:ext cx="10700369" cy="1030068"/>
          </a:xfrm>
          <a:prstGeom prst="roundRect">
            <a:avLst>
              <a:gd fmla="val 0" name="adj"/>
            </a:avLst>
          </a:prstGeom>
          <a:solidFill>
            <a:schemeClr val="lt2">
              <a:alpha val="100000"/>
            </a:schemeClr>
          </a:solidFill>
          <a:ln/>
        </p:spPr>
      </p:sp>
      <p:sp>
        <p:nvSpPr>
          <p:cNvPr name="AutoShape 6" id="6"/>
          <p:cNvSpPr/>
          <p:nvPr/>
        </p:nvSpPr>
        <p:spPr>
          <a:xfrm rot="5400000">
            <a:off x="9064705" y="1570545"/>
            <a:ext cx="2528119" cy="2528119"/>
          </a:xfrm>
          <a:prstGeom prst="blockArc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7" id="7"/>
          <p:cNvSpPr/>
          <p:nvPr/>
        </p:nvSpPr>
        <p:spPr>
          <a:xfrm rot="16200000" flipH="true">
            <a:off x="619335" y="3608265"/>
            <a:ext cx="2528378" cy="2528378"/>
          </a:xfrm>
          <a:prstGeom prst="blockArc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8" id="8"/>
          <p:cNvSpPr/>
          <p:nvPr/>
        </p:nvSpPr>
        <p:spPr>
          <a:xfrm rot="0">
            <a:off x="1873999" y="5623796"/>
            <a:ext cx="9720232" cy="503999"/>
          </a:xfrm>
          <a:prstGeom prst="rect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9" id="9"/>
          <p:cNvSpPr/>
          <p:nvPr/>
        </p:nvSpPr>
        <p:spPr>
          <a:xfrm rot="0">
            <a:off x="1873999" y="3598487"/>
            <a:ext cx="8464570" cy="500178"/>
          </a:xfrm>
          <a:prstGeom prst="rect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10" id="10"/>
          <p:cNvSpPr/>
          <p:nvPr/>
        </p:nvSpPr>
        <p:spPr>
          <a:xfrm rot="0">
            <a:off x="2833966" y="5470278"/>
            <a:ext cx="1249349" cy="792000"/>
          </a:xfrm>
          <a:prstGeom prst="chevron">
            <a:avLst/>
          </a:prstGeom>
          <a:solidFill>
            <a:schemeClr val="accent2">
              <a:alpha val="100000"/>
            </a:schemeClr>
          </a:solidFill>
          <a:ln/>
        </p:spPr>
      </p:sp>
      <p:sp>
        <p:nvSpPr>
          <p:cNvPr name="AutoShape 11" id="11"/>
          <p:cNvSpPr/>
          <p:nvPr/>
        </p:nvSpPr>
        <p:spPr>
          <a:xfrm rot="0">
            <a:off x="7951304" y="5470278"/>
            <a:ext cx="1249349" cy="792000"/>
          </a:xfrm>
          <a:prstGeom prst="chevron">
            <a:avLst/>
          </a:prstGeom>
          <a:solidFill>
            <a:schemeClr val="accent3">
              <a:alpha val="100000"/>
            </a:schemeClr>
          </a:solidFill>
          <a:ln/>
        </p:spPr>
      </p:sp>
      <p:sp>
        <p:nvSpPr>
          <p:cNvPr name="AutoShape 12" id="12"/>
          <p:cNvSpPr/>
          <p:nvPr/>
        </p:nvSpPr>
        <p:spPr>
          <a:xfrm rot="0" flipH="true">
            <a:off x="2833966" y="3450622"/>
            <a:ext cx="1249349" cy="792000"/>
          </a:xfrm>
          <a:prstGeom prst="chevron">
            <a:avLst/>
          </a:prstGeom>
          <a:solidFill>
            <a:schemeClr val="accent3">
              <a:alpha val="100000"/>
            </a:schemeClr>
          </a:solidFill>
          <a:ln/>
        </p:spPr>
      </p:sp>
      <p:sp>
        <p:nvSpPr>
          <p:cNvPr name="AutoShape 13" id="13"/>
          <p:cNvSpPr/>
          <p:nvPr/>
        </p:nvSpPr>
        <p:spPr>
          <a:xfrm rot="0" flipH="true">
            <a:off x="7951304" y="3450622"/>
            <a:ext cx="1249349" cy="792000"/>
          </a:xfrm>
          <a:prstGeom prst="chevron">
            <a:avLst/>
          </a:prstGeom>
          <a:solidFill>
            <a:schemeClr val="accent2">
              <a:alpha val="100000"/>
            </a:schemeClr>
          </a:solidFill>
          <a:ln/>
        </p:spPr>
      </p:sp>
      <p:sp>
        <p:nvSpPr>
          <p:cNvPr name="Freeform 14" id="14"/>
          <p:cNvSpPr/>
          <p:nvPr/>
        </p:nvSpPr>
        <p:spPr>
          <a:xfrm rot="0">
            <a:off x="479961" y="1576029"/>
            <a:ext cx="9878384" cy="500399"/>
          </a:xfrm>
          <a:custGeom>
            <a:avLst/>
            <a:gdLst/>
            <a:ahLst/>
            <a:cxnLst/>
            <a:rect r="r" b="b" t="t" l="l"/>
            <a:pathLst>
              <a:path h="500399" w="9878384">
                <a:moveTo>
                  <a:pt x="0" y="0"/>
                </a:moveTo>
                <a:lnTo>
                  <a:pt x="9878384" y="0"/>
                </a:lnTo>
                <a:lnTo>
                  <a:pt x="9878384" y="500399"/>
                </a:lnTo>
                <a:lnTo>
                  <a:pt x="9293" y="500399"/>
                </a:lnTo>
                <a:lnTo>
                  <a:pt x="254846" y="254846"/>
                </a:lnTo>
                <a:lnTo>
                  <a:pt x="0" y="0"/>
                </a:lnTo>
              </a:path>
            </a:pathLst>
          </a:custGeom>
          <a:solidFill>
            <a:schemeClr val="accent1">
              <a:alpha val="100000"/>
            </a:schemeClr>
          </a:solidFill>
          <a:ln/>
        </p:spPr>
      </p:sp>
      <p:sp>
        <p:nvSpPr>
          <p:cNvPr name="AutoShape 15" id="15"/>
          <p:cNvSpPr/>
          <p:nvPr/>
        </p:nvSpPr>
        <p:spPr>
          <a:xfrm rot="5400000" flipH="true">
            <a:off x="11478657" y="5739369"/>
            <a:ext cx="503999" cy="272854"/>
          </a:xfrm>
          <a:prstGeom prst="triangle">
            <a:avLst>
              <a:gd fmla="val 50000" name="adj"/>
            </a:avLst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16" id="16"/>
          <p:cNvSpPr/>
          <p:nvPr/>
        </p:nvSpPr>
        <p:spPr>
          <a:xfrm rot="0">
            <a:off x="2833966" y="1434874"/>
            <a:ext cx="1249349" cy="792000"/>
          </a:xfrm>
          <a:prstGeom prst="chevron">
            <a:avLst/>
          </a:prstGeom>
          <a:solidFill>
            <a:schemeClr val="accent2">
              <a:alpha val="100000"/>
            </a:schemeClr>
          </a:solidFill>
          <a:ln/>
        </p:spPr>
      </p:sp>
      <p:sp>
        <p:nvSpPr>
          <p:cNvPr name="AutoShape 17" id="17"/>
          <p:cNvSpPr/>
          <p:nvPr/>
        </p:nvSpPr>
        <p:spPr>
          <a:xfrm rot="0">
            <a:off x="7951304" y="1434874"/>
            <a:ext cx="1249349" cy="792000"/>
          </a:xfrm>
          <a:prstGeom prst="chevron">
            <a:avLst/>
          </a:prstGeom>
          <a:solidFill>
            <a:schemeClr val="accent3">
              <a:alpha val="100000"/>
            </a:schemeClr>
          </a:solidFill>
          <a:ln/>
        </p:spPr>
      </p:sp>
      <p:sp>
        <p:nvSpPr>
          <p:cNvPr name="AutoShape 18" id="18"/>
          <p:cNvSpPr/>
          <p:nvPr/>
        </p:nvSpPr>
        <p:spPr>
          <a:xfrm rot="0">
            <a:off x="3104477" y="1649260"/>
            <a:ext cx="734083" cy="332399"/>
          </a:xfrm>
          <a:prstGeom prst="rect">
            <a:avLst/>
          </a:prstGeom>
          <a:noFill/>
          <a:ln/>
        </p:spPr>
        <p:txBody>
          <a:bodyPr anchor="t" rtlCol="false" tIns="0" lIns="0" bIns="0" rIns="0" anchorCtr="false" vert="horz" wrap="square">
            <a:no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1800">
                <a:solidFill>
                  <a:srgbClr val="FFFFFF">
                    <a:alpha val="100000"/>
                  </a:srgbClr>
                </a:solidFill>
                <a:latin typeface="OPPOSans B"/>
                <a:ea typeface="OPPOSans B"/>
                <a:cs typeface="OPPOSans B"/>
              </a:rPr>
              <a:t>01</a:t>
            </a:r>
            <a:endParaRPr lang="en-US" sz="1100"/>
          </a:p>
        </p:txBody>
      </p:sp>
      <p:sp>
        <p:nvSpPr>
          <p:cNvPr name="AutoShape 19" id="19"/>
          <p:cNvSpPr/>
          <p:nvPr/>
        </p:nvSpPr>
        <p:spPr>
          <a:xfrm rot="0">
            <a:off x="8208936" y="1649260"/>
            <a:ext cx="734083" cy="316305"/>
          </a:xfrm>
          <a:prstGeom prst="rect">
            <a:avLst/>
          </a:prstGeom>
          <a:noFill/>
          <a:ln/>
        </p:spPr>
        <p:txBody>
          <a:bodyPr anchor="t" rtlCol="false" tIns="0" lIns="0" bIns="0" rIns="0" anchorCtr="false" vert="horz" wrap="square">
            <a:no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1800">
                <a:solidFill>
                  <a:srgbClr val="FFFFFF">
                    <a:alpha val="100000"/>
                  </a:srgbClr>
                </a:solidFill>
                <a:latin typeface="OPPOSans B"/>
                <a:ea typeface="OPPOSans B"/>
                <a:cs typeface="OPPOSans B"/>
              </a:rPr>
              <a:t>02</a:t>
            </a:r>
            <a:endParaRPr lang="en-US" sz="1100"/>
          </a:p>
        </p:txBody>
      </p:sp>
      <p:sp>
        <p:nvSpPr>
          <p:cNvPr name="AutoShape 20" id="20"/>
          <p:cNvSpPr/>
          <p:nvPr/>
        </p:nvSpPr>
        <p:spPr>
          <a:xfrm rot="0">
            <a:off x="3047325" y="3658365"/>
            <a:ext cx="734083" cy="316305"/>
          </a:xfrm>
          <a:prstGeom prst="rect">
            <a:avLst/>
          </a:prstGeom>
          <a:noFill/>
          <a:ln/>
        </p:spPr>
        <p:txBody>
          <a:bodyPr anchor="t" rtlCol="false" tIns="0" lIns="0" bIns="0" rIns="0" anchorCtr="false" vert="horz" wrap="square">
            <a:no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1800">
                <a:solidFill>
                  <a:srgbClr val="FFFFFF">
                    <a:alpha val="100000"/>
                  </a:srgbClr>
                </a:solidFill>
                <a:latin typeface="OPPOSans B"/>
                <a:ea typeface="OPPOSans B"/>
                <a:cs typeface="OPPOSans B"/>
              </a:rPr>
              <a:t>04</a:t>
            </a:r>
            <a:endParaRPr lang="en-US" sz="1100"/>
          </a:p>
        </p:txBody>
      </p:sp>
      <p:sp>
        <p:nvSpPr>
          <p:cNvPr name="AutoShape 21" id="21"/>
          <p:cNvSpPr/>
          <p:nvPr/>
        </p:nvSpPr>
        <p:spPr>
          <a:xfrm rot="0">
            <a:off x="8208936" y="3658365"/>
            <a:ext cx="734083" cy="316305"/>
          </a:xfrm>
          <a:prstGeom prst="rect">
            <a:avLst/>
          </a:prstGeom>
          <a:noFill/>
          <a:ln/>
        </p:spPr>
        <p:txBody>
          <a:bodyPr anchor="t" rtlCol="false" tIns="0" lIns="0" bIns="0" rIns="0" anchorCtr="false" vert="horz" wrap="square">
            <a:no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1800">
                <a:solidFill>
                  <a:srgbClr val="FFFFFF">
                    <a:alpha val="100000"/>
                  </a:srgbClr>
                </a:solidFill>
                <a:latin typeface="OPPOSans B"/>
                <a:ea typeface="OPPOSans B"/>
                <a:cs typeface="OPPOSans B"/>
              </a:rPr>
              <a:t>03</a:t>
            </a:r>
            <a:endParaRPr lang="en-US" sz="1100"/>
          </a:p>
        </p:txBody>
      </p:sp>
      <p:sp>
        <p:nvSpPr>
          <p:cNvPr name="AutoShape 22" id="22"/>
          <p:cNvSpPr/>
          <p:nvPr/>
        </p:nvSpPr>
        <p:spPr>
          <a:xfrm rot="0">
            <a:off x="3104477" y="5680348"/>
            <a:ext cx="734083" cy="316305"/>
          </a:xfrm>
          <a:prstGeom prst="rect">
            <a:avLst/>
          </a:prstGeom>
          <a:noFill/>
          <a:ln/>
        </p:spPr>
        <p:txBody>
          <a:bodyPr anchor="t" rtlCol="false" tIns="0" lIns="0" bIns="0" rIns="0" anchorCtr="false" vert="horz" wrap="square">
            <a:no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1800">
                <a:solidFill>
                  <a:srgbClr val="FFFFFF">
                    <a:alpha val="100000"/>
                  </a:srgbClr>
                </a:solidFill>
                <a:latin typeface="OPPOSans B"/>
                <a:ea typeface="OPPOSans B"/>
                <a:cs typeface="OPPOSans B"/>
              </a:rPr>
              <a:t>05</a:t>
            </a:r>
            <a:endParaRPr lang="en-US" sz="1100"/>
          </a:p>
        </p:txBody>
      </p:sp>
      <p:sp>
        <p:nvSpPr>
          <p:cNvPr name="AutoShape 23" id="23"/>
          <p:cNvSpPr/>
          <p:nvPr/>
        </p:nvSpPr>
        <p:spPr>
          <a:xfrm rot="0">
            <a:off x="8266088" y="5680348"/>
            <a:ext cx="734083" cy="316305"/>
          </a:xfrm>
          <a:prstGeom prst="rect">
            <a:avLst/>
          </a:prstGeom>
          <a:noFill/>
          <a:ln/>
        </p:spPr>
        <p:txBody>
          <a:bodyPr anchor="t" rtlCol="false" tIns="0" lIns="0" bIns="0" rIns="0" anchorCtr="false" vert="horz" wrap="square">
            <a:no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1800">
                <a:solidFill>
                  <a:srgbClr val="FFFFFF">
                    <a:alpha val="100000"/>
                  </a:srgbClr>
                </a:solidFill>
                <a:latin typeface="OPPOSans B"/>
                <a:ea typeface="OPPOSans B"/>
                <a:cs typeface="OPPOSans B"/>
              </a:rPr>
              <a:t>06</a:t>
            </a:r>
            <a:endParaRPr lang="en-US" sz="1100"/>
          </a:p>
        </p:txBody>
      </p:sp>
      <p:sp>
        <p:nvSpPr>
          <p:cNvPr name="TextBox 24" id="24"/>
          <p:cNvSpPr txBox="true"/>
          <p:nvPr/>
        </p:nvSpPr>
        <p:spPr>
          <a:xfrm rot="0" flipH="true">
            <a:off x="1281539" y="1751128"/>
            <a:ext cx="1639118" cy="180975"/>
          </a:xfrm>
          <a:prstGeom prst="rect">
            <a:avLst/>
          </a:prstGeom>
          <a:noFill/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 algn="r">
              <a:lnSpc>
                <a:spcPct val="110000"/>
              </a:lnSpc>
            </a:pPr>
            <a:r>
              <a:rPr lang="en-US" sz="999">
                <a:solidFill>
                  <a:srgbClr val="FFFFFF">
                    <a:alpha val="100000"/>
                  </a:srgbClr>
                </a:solidFill>
                <a:latin typeface="OPPOSans R"/>
                <a:ea typeface="OPPOSans R"/>
                <a:cs typeface="OPPOSans R"/>
              </a:rPr>
              <a:t>项目启动介绍</a:t>
            </a:r>
          </a:p>
        </p:txBody>
      </p:sp>
      <p:cxnSp>
        <p:nvCxnSpPr>
          <p:cNvPr name="Connector 25" id="25"/>
          <p:cNvCxnSpPr/>
          <p:nvPr/>
        </p:nvCxnSpPr>
        <p:spPr>
          <a:xfrm flipH="true">
            <a:off x="3793883" y="3851542"/>
            <a:ext cx="4157420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dash"/>
            <a:headEnd type="none"/>
            <a:tailEnd type="triangle"/>
          </a:ln>
        </p:spPr>
      </p:cxnSp>
      <p:sp>
        <p:nvSpPr>
          <p:cNvPr name="TextBox 26" id="26"/>
          <p:cNvSpPr txBox="true"/>
          <p:nvPr/>
        </p:nvSpPr>
        <p:spPr>
          <a:xfrm rot="0">
            <a:off x="5140151" y="1615194"/>
            <a:ext cx="1631970" cy="222314"/>
          </a:xfrm>
          <a:prstGeom prst="rect">
            <a:avLst/>
          </a:prstGeom>
          <a:ln/>
        </p:spPr>
        <p:txBody>
          <a:bodyPr anchor="t" rtlCol="false" lIns="25432" rIns="25432" tIns="25432" bIns="25432" anchorCtr="false" vert="horz"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>
                <a:solidFill>
                  <a:srgbClr val="FFFFFF">
                    <a:alpha val="100000"/>
                  </a:srgbClr>
                </a:solidFill>
                <a:latin typeface="OPPOSans M"/>
                <a:ea typeface="OPPOSans M"/>
                <a:cs typeface="OPPOSans M"/>
              </a:rPr>
              <a:t>明确建设目标</a:t>
            </a:r>
          </a:p>
        </p:txBody>
      </p:sp>
      <p:sp>
        <p:nvSpPr>
          <p:cNvPr name="TextBox 27" id="27"/>
          <p:cNvSpPr txBox="true"/>
          <p:nvPr/>
        </p:nvSpPr>
        <p:spPr>
          <a:xfrm rot="0" flipH="true">
            <a:off x="9296674" y="1751128"/>
            <a:ext cx="1379678" cy="180975"/>
          </a:xfrm>
          <a:prstGeom prst="rect">
            <a:avLst/>
          </a:prstGeom>
          <a:noFill/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lang="en-US" sz="999">
                <a:solidFill>
                  <a:srgbClr val="FFFFFF">
                    <a:alpha val="100000"/>
                  </a:srgbClr>
                </a:solidFill>
                <a:latin typeface="OPPOSans R"/>
                <a:ea typeface="OPPOSans R"/>
                <a:cs typeface="OPPOSans R"/>
              </a:rPr>
              <a:t>建设现状分析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997215" y="2750464"/>
            <a:ext cx="2145030" cy="453390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square">
            <a:spAutoFit/>
          </a:bodyPr>
          <a:lstStyle/>
          <a:p>
            <a:pPr algn="l">
              <a:lnSpc>
                <a:spcPct val="113999"/>
              </a:lnSpc>
            </a:pPr>
            <a:r>
              <a:rPr lang="en-US" sz="999">
                <a:solidFill>
                  <a:schemeClr val="dk1">
                    <a:alpha val="100000"/>
                  </a:schemeClr>
                </a:solidFill>
                <a:latin typeface="OPPOSans R"/>
                <a:ea typeface="OPPOSans R"/>
                <a:cs typeface="OPPOSans R"/>
              </a:rPr>
              <a:t>调研现有油库状况及建设需求。</a:t>
            </a:r>
          </a:p>
        </p:txBody>
      </p:sp>
      <p:sp>
        <p:nvSpPr>
          <p:cNvPr name="Freeform 29" id="29"/>
          <p:cNvSpPr/>
          <p:nvPr/>
        </p:nvSpPr>
        <p:spPr>
          <a:xfrm rot="0" flipH="true">
            <a:off x="3508009" y="2445697"/>
            <a:ext cx="88096" cy="763618"/>
          </a:xfrm>
          <a:custGeom>
            <a:avLst/>
            <a:gdLst/>
            <a:ahLst/>
            <a:cxnLst/>
            <a:rect r="r" b="b" t="t" l="l"/>
            <a:pathLst>
              <a:path h="225425" w="6350">
                <a:moveTo>
                  <a:pt x="0" y="0"/>
                </a:moveTo>
                <a:lnTo>
                  <a:pt x="0" y="225425"/>
                </a:lnTo>
              </a:path>
            </a:pathLst>
          </a:custGeom>
          <a:noFill/>
          <a:ln w="1270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name="Freeform 30" id="30"/>
          <p:cNvSpPr/>
          <p:nvPr/>
        </p:nvSpPr>
        <p:spPr>
          <a:xfrm rot="0" flipH="true">
            <a:off x="6948622" y="2445697"/>
            <a:ext cx="88096" cy="763618"/>
          </a:xfrm>
          <a:custGeom>
            <a:avLst/>
            <a:gdLst/>
            <a:ahLst/>
            <a:cxnLst/>
            <a:rect r="r" b="b" t="t" l="l"/>
            <a:pathLst>
              <a:path h="225425" w="6350">
                <a:moveTo>
                  <a:pt x="0" y="0"/>
                </a:moveTo>
                <a:lnTo>
                  <a:pt x="0" y="225425"/>
                </a:lnTo>
              </a:path>
            </a:pathLst>
          </a:custGeom>
          <a:noFill/>
          <a:ln w="1270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name="TextBox 31" id="31"/>
          <p:cNvSpPr txBox="true"/>
          <p:nvPr/>
        </p:nvSpPr>
        <p:spPr>
          <a:xfrm rot="0" flipH="true">
            <a:off x="1596681" y="5807042"/>
            <a:ext cx="1323975" cy="171450"/>
          </a:xfrm>
          <a:prstGeom prst="rect">
            <a:avLst/>
          </a:prstGeom>
          <a:noFill/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 algn="r">
              <a:lnSpc>
                <a:spcPct val="110000"/>
              </a:lnSpc>
            </a:pPr>
            <a:r>
              <a:rPr lang="en-US" sz="999">
                <a:solidFill>
                  <a:srgbClr val="FFFFFF">
                    <a:alpha val="100000"/>
                  </a:srgbClr>
                </a:solidFill>
                <a:latin typeface="OPPOSans R"/>
                <a:ea typeface="OPPOSans R"/>
                <a:cs typeface="OPPOSans R"/>
              </a:rPr>
              <a:t>成效评估报告</a:t>
            </a:r>
          </a:p>
        </p:txBody>
      </p:sp>
      <p:cxnSp>
        <p:nvCxnSpPr>
          <p:cNvPr name="Connector 32" id="32"/>
          <p:cNvCxnSpPr/>
          <p:nvPr/>
        </p:nvCxnSpPr>
        <p:spPr>
          <a:xfrm>
            <a:off x="4051516" y="5873525"/>
            <a:ext cx="4157420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dash"/>
            <a:headEnd type="none"/>
            <a:tailEnd type="triangle"/>
          </a:ln>
        </p:spPr>
      </p:cxnSp>
      <p:sp>
        <p:nvSpPr>
          <p:cNvPr name="TextBox 33" id="33"/>
          <p:cNvSpPr txBox="true"/>
          <p:nvPr/>
        </p:nvSpPr>
        <p:spPr>
          <a:xfrm rot="0">
            <a:off x="5140151" y="5659160"/>
            <a:ext cx="1631970" cy="222314"/>
          </a:xfrm>
          <a:prstGeom prst="rect">
            <a:avLst/>
          </a:prstGeom>
          <a:ln/>
        </p:spPr>
        <p:txBody>
          <a:bodyPr anchor="t" rtlCol="false" lIns="25432" rIns="25432" tIns="25432" bIns="25432" anchorCtr="false" vert="horz"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>
                <a:solidFill>
                  <a:srgbClr val="FFFFFF">
                    <a:alpha val="100000"/>
                  </a:srgbClr>
                </a:solidFill>
                <a:latin typeface="OPPOSans M"/>
                <a:ea typeface="OPPOSans M"/>
                <a:cs typeface="OPPOSans M"/>
              </a:rPr>
              <a:t>反馈与调整策略</a:t>
            </a:r>
          </a:p>
        </p:txBody>
      </p:sp>
      <p:sp>
        <p:nvSpPr>
          <p:cNvPr name="TextBox 34" id="34"/>
          <p:cNvSpPr txBox="true"/>
          <p:nvPr/>
        </p:nvSpPr>
        <p:spPr>
          <a:xfrm rot="0" flipH="true">
            <a:off x="9296674" y="5792150"/>
            <a:ext cx="1843123" cy="180975"/>
          </a:xfrm>
          <a:prstGeom prst="rect">
            <a:avLst/>
          </a:prstGeom>
          <a:noFill/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lang="en-US" sz="999">
                <a:solidFill>
                  <a:srgbClr val="FFFFFF">
                    <a:alpha val="100000"/>
                  </a:srgbClr>
                </a:solidFill>
                <a:latin typeface="OPPOSans R"/>
                <a:ea typeface="OPPOSans R"/>
                <a:cs typeface="OPPOSans R"/>
              </a:rPr>
              <a:t>持续优化路径</a:t>
            </a:r>
          </a:p>
        </p:txBody>
      </p:sp>
      <p:sp>
        <p:nvSpPr>
          <p:cNvPr name="Freeform 35" id="35"/>
          <p:cNvSpPr/>
          <p:nvPr/>
        </p:nvSpPr>
        <p:spPr>
          <a:xfrm rot="0" flipH="true">
            <a:off x="4667895" y="4494372"/>
            <a:ext cx="88096" cy="763618"/>
          </a:xfrm>
          <a:custGeom>
            <a:avLst/>
            <a:gdLst/>
            <a:ahLst/>
            <a:cxnLst/>
            <a:rect r="r" b="b" t="t" l="l"/>
            <a:pathLst>
              <a:path h="225425" w="6350">
                <a:moveTo>
                  <a:pt x="0" y="0"/>
                </a:moveTo>
                <a:lnTo>
                  <a:pt x="0" y="225425"/>
                </a:lnTo>
              </a:path>
            </a:pathLst>
          </a:custGeom>
          <a:noFill/>
          <a:ln w="1270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name="Freeform 36" id="36"/>
          <p:cNvSpPr/>
          <p:nvPr/>
        </p:nvSpPr>
        <p:spPr>
          <a:xfrm rot="0" flipH="true">
            <a:off x="8108508" y="4494372"/>
            <a:ext cx="88096" cy="763618"/>
          </a:xfrm>
          <a:custGeom>
            <a:avLst/>
            <a:gdLst/>
            <a:ahLst/>
            <a:cxnLst/>
            <a:rect r="r" b="b" t="t" l="l"/>
            <a:pathLst>
              <a:path h="225425" w="6350">
                <a:moveTo>
                  <a:pt x="0" y="0"/>
                </a:moveTo>
                <a:lnTo>
                  <a:pt x="0" y="225425"/>
                </a:lnTo>
              </a:path>
            </a:pathLst>
          </a:custGeom>
          <a:noFill/>
          <a:ln w="12700">
            <a:solidFill>
              <a:schemeClr val="accent1">
                <a:alpha val="100000"/>
              </a:schemeClr>
            </a:solidFill>
            <a:prstDash val="solid"/>
          </a:ln>
        </p:spPr>
      </p:sp>
      <p:cxnSp>
        <p:nvCxnSpPr>
          <p:cNvPr name="Connector 37" id="37"/>
          <p:cNvCxnSpPr/>
          <p:nvPr/>
        </p:nvCxnSpPr>
        <p:spPr>
          <a:xfrm>
            <a:off x="4051516" y="1842438"/>
            <a:ext cx="4157420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dash"/>
            <a:headEnd type="none"/>
            <a:tailEnd type="triangle"/>
          </a:ln>
        </p:spPr>
      </p:cxnSp>
      <p:sp>
        <p:nvSpPr>
          <p:cNvPr name="TextBox 38" id="38"/>
          <p:cNvSpPr txBox="true"/>
          <p:nvPr/>
        </p:nvSpPr>
        <p:spPr>
          <a:xfrm rot="0">
            <a:off x="5140151" y="3637177"/>
            <a:ext cx="1631970" cy="222314"/>
          </a:xfrm>
          <a:prstGeom prst="rect">
            <a:avLst/>
          </a:prstGeom>
          <a:ln/>
        </p:spPr>
        <p:txBody>
          <a:bodyPr anchor="t" rtlCol="false" lIns="25432" rIns="25432" tIns="25432" bIns="25432" anchorCtr="false" vert="horz"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>
                <a:solidFill>
                  <a:srgbClr val="FFFFFF">
                    <a:alpha val="100000"/>
                  </a:srgbClr>
                </a:solidFill>
                <a:latin typeface="OPPOSans M"/>
                <a:ea typeface="OPPOSans M"/>
                <a:cs typeface="OPPOSans M"/>
              </a:rPr>
              <a:t>规划实施细则</a:t>
            </a:r>
          </a:p>
        </p:txBody>
      </p:sp>
      <p:sp>
        <p:nvSpPr>
          <p:cNvPr name="TextBox 39" id="39"/>
          <p:cNvSpPr txBox="true"/>
          <p:nvPr/>
        </p:nvSpPr>
        <p:spPr>
          <a:xfrm rot="0" flipH="true">
            <a:off x="1523823" y="3774228"/>
            <a:ext cx="1228725" cy="171450"/>
          </a:xfrm>
          <a:prstGeom prst="rect">
            <a:avLst/>
          </a:prstGeom>
          <a:noFill/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 algn="r">
              <a:lnSpc>
                <a:spcPct val="110000"/>
              </a:lnSpc>
            </a:pPr>
            <a:r>
              <a:rPr lang="en-US" sz="999">
                <a:solidFill>
                  <a:srgbClr val="FFFFFF">
                    <a:alpha val="100000"/>
                  </a:srgbClr>
                </a:solidFill>
                <a:latin typeface="OPPOSans R"/>
                <a:ea typeface="OPPOSans R"/>
                <a:cs typeface="OPPOSans R"/>
              </a:rPr>
              <a:t>方案落地实施</a:t>
            </a:r>
          </a:p>
        </p:txBody>
      </p:sp>
      <p:sp>
        <p:nvSpPr>
          <p:cNvPr name="TextBox 40" id="40"/>
          <p:cNvSpPr txBox="true"/>
          <p:nvPr/>
        </p:nvSpPr>
        <p:spPr>
          <a:xfrm rot="0" flipH="true">
            <a:off x="9149190" y="3774228"/>
            <a:ext cx="1527162" cy="180975"/>
          </a:xfrm>
          <a:prstGeom prst="rect">
            <a:avLst/>
          </a:prstGeom>
          <a:noFill/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lang="en-US" sz="999">
                <a:solidFill>
                  <a:srgbClr val="FFFFFF">
                    <a:alpha val="100000"/>
                  </a:srgbClr>
                </a:solidFill>
                <a:latin typeface="OPPOSans R"/>
                <a:ea typeface="OPPOSans R"/>
                <a:cs typeface="OPPOSans R"/>
              </a:rPr>
              <a:t>设计建设方案</a:t>
            </a:r>
          </a:p>
        </p:txBody>
      </p:sp>
      <p:sp>
        <p:nvSpPr>
          <p:cNvPr name="TextBox 41" id="41"/>
          <p:cNvSpPr txBox="true"/>
          <p:nvPr/>
        </p:nvSpPr>
        <p:spPr>
          <a:xfrm rot="0" flipH="true">
            <a:off x="1092032" y="2516745"/>
            <a:ext cx="1743075" cy="228600"/>
          </a:xfrm>
          <a:prstGeom prst="rect">
            <a:avLst/>
          </a:prstGeom>
          <a:noFill/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sz="1550">
                <a:solidFill>
                  <a:schemeClr val="accent1">
                    <a:alpha val="100000"/>
                  </a:schemeClr>
                </a:solidFill>
                <a:latin typeface="OPPOSans M"/>
                <a:ea typeface="OPPOSans M"/>
                <a:cs typeface="OPPOSans M"/>
              </a:rPr>
              <a:t>当前状况调研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4363290" y="2750464"/>
            <a:ext cx="2145030" cy="453390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square">
            <a:spAutoFit/>
          </a:bodyPr>
          <a:lstStyle/>
          <a:p>
            <a:pPr algn="l">
              <a:lnSpc>
                <a:spcPct val="113999"/>
              </a:lnSpc>
            </a:pPr>
            <a:r>
              <a:rPr lang="en-US" sz="999">
                <a:solidFill>
                  <a:schemeClr val="dk1">
                    <a:alpha val="100000"/>
                  </a:schemeClr>
                </a:solidFill>
                <a:latin typeface="OPPOSans R"/>
                <a:ea typeface="OPPOSans R"/>
                <a:cs typeface="OPPOSans R"/>
              </a:rPr>
              <a:t>分析调研资料，明确建设关键点。</a:t>
            </a:r>
          </a:p>
        </p:txBody>
      </p:sp>
      <p:sp>
        <p:nvSpPr>
          <p:cNvPr name="TextBox 43" id="43"/>
          <p:cNvSpPr txBox="true"/>
          <p:nvPr/>
        </p:nvSpPr>
        <p:spPr>
          <a:xfrm rot="0" flipH="true">
            <a:off x="4458107" y="2516745"/>
            <a:ext cx="1743075" cy="228600"/>
          </a:xfrm>
          <a:prstGeom prst="rect">
            <a:avLst/>
          </a:prstGeom>
          <a:noFill/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sz="1550">
                <a:solidFill>
                  <a:schemeClr val="accent1">
                    <a:alpha val="100000"/>
                  </a:schemeClr>
                </a:solidFill>
                <a:latin typeface="OPPOSans M"/>
                <a:ea typeface="OPPOSans M"/>
                <a:cs typeface="OPPOSans M"/>
              </a:rPr>
              <a:t>数据深度分析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7450089" y="2750464"/>
            <a:ext cx="2145030" cy="634365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square">
            <a:spAutoFit/>
          </a:bodyPr>
          <a:lstStyle/>
          <a:p>
            <a:pPr algn="l">
              <a:lnSpc>
                <a:spcPct val="113999"/>
              </a:lnSpc>
            </a:pPr>
            <a:r>
              <a:rPr lang="en-US" sz="999">
                <a:solidFill>
                  <a:schemeClr val="dk1">
                    <a:alpha val="100000"/>
                  </a:schemeClr>
                </a:solidFill>
                <a:latin typeface="OPPOSans R"/>
                <a:ea typeface="OPPOSans R"/>
                <a:cs typeface="OPPOSans R"/>
              </a:rPr>
              <a:t>基于分析，构建油库建设方案框架。</a:t>
            </a:r>
          </a:p>
        </p:txBody>
      </p:sp>
      <p:sp>
        <p:nvSpPr>
          <p:cNvPr name="TextBox 45" id="45"/>
          <p:cNvSpPr txBox="true"/>
          <p:nvPr/>
        </p:nvSpPr>
        <p:spPr>
          <a:xfrm rot="0" flipH="true">
            <a:off x="7544906" y="2516745"/>
            <a:ext cx="1743075" cy="228600"/>
          </a:xfrm>
          <a:prstGeom prst="rect">
            <a:avLst/>
          </a:prstGeom>
          <a:noFill/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sz="1550">
                <a:solidFill>
                  <a:schemeClr val="accent1">
                    <a:alpha val="100000"/>
                  </a:schemeClr>
                </a:solidFill>
                <a:latin typeface="OPPOSans M"/>
                <a:ea typeface="OPPOSans M"/>
                <a:cs typeface="OPPOSans M"/>
              </a:rPr>
              <a:t>构建油库方案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2410559" y="4811493"/>
            <a:ext cx="2145030" cy="453390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square">
            <a:spAutoFit/>
          </a:bodyPr>
          <a:lstStyle/>
          <a:p>
            <a:pPr algn="l">
              <a:lnSpc>
                <a:spcPct val="113999"/>
              </a:lnSpc>
            </a:pPr>
            <a:r>
              <a:rPr lang="en-US" sz="999">
                <a:solidFill>
                  <a:schemeClr val="dk1">
                    <a:alpha val="100000"/>
                  </a:schemeClr>
                </a:solidFill>
                <a:latin typeface="OPPOSans R"/>
                <a:ea typeface="OPPOSans R"/>
                <a:cs typeface="OPPOSans R"/>
              </a:rPr>
              <a:t>根据方案，分配各项油库建设任务。</a:t>
            </a:r>
          </a:p>
        </p:txBody>
      </p:sp>
      <p:sp>
        <p:nvSpPr>
          <p:cNvPr name="TextBox 47" id="47"/>
          <p:cNvSpPr txBox="true"/>
          <p:nvPr/>
        </p:nvSpPr>
        <p:spPr>
          <a:xfrm rot="0" flipH="true">
            <a:off x="2505376" y="4577774"/>
            <a:ext cx="1743075" cy="228600"/>
          </a:xfrm>
          <a:prstGeom prst="rect">
            <a:avLst/>
          </a:prstGeom>
          <a:noFill/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sz="1550">
                <a:solidFill>
                  <a:schemeClr val="accent1">
                    <a:alpha val="100000"/>
                  </a:schemeClr>
                </a:solidFill>
                <a:latin typeface="OPPOSans M"/>
                <a:ea typeface="OPPOSans M"/>
                <a:cs typeface="OPPOSans M"/>
              </a:rPr>
              <a:t>任务分配明确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5497358" y="4811493"/>
            <a:ext cx="2145030" cy="453390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square">
            <a:spAutoFit/>
          </a:bodyPr>
          <a:lstStyle/>
          <a:p>
            <a:pPr algn="l">
              <a:lnSpc>
                <a:spcPct val="113999"/>
              </a:lnSpc>
            </a:pPr>
            <a:r>
              <a:rPr lang="en-US" sz="999">
                <a:solidFill>
                  <a:schemeClr val="dk1">
                    <a:alpha val="100000"/>
                  </a:schemeClr>
                </a:solidFill>
                <a:latin typeface="OPPOSans R"/>
                <a:ea typeface="OPPOSans R"/>
                <a:cs typeface="OPPOSans R"/>
              </a:rPr>
              <a:t>各团队依任务进行油库建设工作。</a:t>
            </a:r>
          </a:p>
        </p:txBody>
      </p:sp>
      <p:sp>
        <p:nvSpPr>
          <p:cNvPr name="TextBox 49" id="49"/>
          <p:cNvSpPr txBox="true"/>
          <p:nvPr/>
        </p:nvSpPr>
        <p:spPr>
          <a:xfrm rot="0" flipH="true">
            <a:off x="5592175" y="4577774"/>
            <a:ext cx="1743075" cy="228600"/>
          </a:xfrm>
          <a:prstGeom prst="rect">
            <a:avLst/>
          </a:prstGeom>
          <a:noFill/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sz="1550">
                <a:solidFill>
                  <a:schemeClr val="accent1">
                    <a:alpha val="100000"/>
                  </a:schemeClr>
                </a:solidFill>
                <a:latin typeface="OPPOSans M"/>
                <a:ea typeface="OPPOSans M"/>
                <a:cs typeface="OPPOSans M"/>
              </a:rPr>
              <a:t>执行任务落地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8688953" y="4811493"/>
            <a:ext cx="2145030" cy="453390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square">
            <a:spAutoFit/>
          </a:bodyPr>
          <a:lstStyle/>
          <a:p>
            <a:pPr algn="l">
              <a:lnSpc>
                <a:spcPct val="113999"/>
              </a:lnSpc>
            </a:pPr>
            <a:r>
              <a:rPr lang="en-US" sz="999">
                <a:solidFill>
                  <a:schemeClr val="dk1">
                    <a:alpha val="100000"/>
                  </a:schemeClr>
                </a:solidFill>
                <a:latin typeface="OPPOSans R"/>
                <a:ea typeface="OPPOSans R"/>
                <a:cs typeface="OPPOSans R"/>
              </a:rPr>
              <a:t>检查油库建设效果，确保质量达标。</a:t>
            </a:r>
          </a:p>
        </p:txBody>
      </p:sp>
      <p:sp>
        <p:nvSpPr>
          <p:cNvPr name="TextBox 51" id="51"/>
          <p:cNvSpPr txBox="true"/>
          <p:nvPr/>
        </p:nvSpPr>
        <p:spPr>
          <a:xfrm rot="0" flipH="true">
            <a:off x="8783770" y="4577774"/>
            <a:ext cx="1743075" cy="228600"/>
          </a:xfrm>
          <a:prstGeom prst="rect">
            <a:avLst/>
          </a:prstGeom>
          <a:noFill/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sz="1550">
                <a:solidFill>
                  <a:schemeClr val="accent1">
                    <a:alpha val="100000"/>
                  </a:schemeClr>
                </a:solidFill>
                <a:latin typeface="OPPOSans M"/>
                <a:ea typeface="OPPOSans M"/>
                <a:cs typeface="OPPOSans M"/>
              </a:rPr>
              <a:t>建设成果检查</a:t>
            </a:r>
          </a:p>
        </p:txBody>
      </p:sp>
      <p:sp>
        <p:nvSpPr>
          <p:cNvPr name="AutoShape 52" id="52"/>
          <p:cNvSpPr/>
          <p:nvPr/>
        </p:nvSpPr>
        <p:spPr>
          <a:xfrm rot="0">
            <a:off x="10676352" y="2175779"/>
            <a:ext cx="1296000" cy="1296000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53" id="53"/>
          <p:cNvSpPr/>
          <p:nvPr/>
        </p:nvSpPr>
        <p:spPr>
          <a:xfrm rot="0">
            <a:off x="10822312" y="2291615"/>
            <a:ext cx="1047198" cy="1047198"/>
          </a:xfrm>
          <a:prstGeom prst="ellipse">
            <a:avLst/>
          </a:prstGeom>
          <a:solidFill>
            <a:schemeClr val="accent3">
              <a:alpha val="100000"/>
            </a:schemeClr>
          </a:solidFill>
          <a:ln/>
        </p:spPr>
      </p:sp>
      <p:sp>
        <p:nvSpPr>
          <p:cNvPr name="TextBox 54" id="54"/>
          <p:cNvSpPr txBox="true"/>
          <p:nvPr/>
        </p:nvSpPr>
        <p:spPr>
          <a:xfrm rot="0">
            <a:off x="10829255" y="2644709"/>
            <a:ext cx="1040130" cy="358140"/>
          </a:xfrm>
          <a:prstGeom prst="rect">
            <a:avLst/>
          </a:prstGeom>
          <a:noFill/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599">
                <a:solidFill>
                  <a:srgbClr val="FFFFFF">
                    <a:alpha val="100000"/>
                  </a:srgbClr>
                </a:solidFill>
                <a:latin typeface="OPPOSans R"/>
                <a:ea typeface="OPPOSans R"/>
                <a:cs typeface="OPPOSans R"/>
              </a:rPr>
              <a:t>油库建设概览</a:t>
            </a:r>
          </a:p>
        </p:txBody>
      </p:sp>
      <p:sp>
        <p:nvSpPr>
          <p:cNvPr name="AutoShape 55" id="55"/>
          <p:cNvSpPr/>
          <p:nvPr/>
        </p:nvSpPr>
        <p:spPr>
          <a:xfrm rot="0">
            <a:off x="301353" y="4208560"/>
            <a:ext cx="1296000" cy="1296000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56" id="56"/>
          <p:cNvSpPr/>
          <p:nvPr/>
        </p:nvSpPr>
        <p:spPr>
          <a:xfrm rot="0">
            <a:off x="419048" y="4332196"/>
            <a:ext cx="1047198" cy="1047198"/>
          </a:xfrm>
          <a:prstGeom prst="ellipse">
            <a:avLst/>
          </a:prstGeom>
          <a:solidFill>
            <a:schemeClr val="accent3">
              <a:alpha val="100000"/>
            </a:schemeClr>
          </a:solidFill>
          <a:ln/>
        </p:spPr>
      </p:sp>
      <p:sp>
        <p:nvSpPr>
          <p:cNvPr name="TextBox 57" id="57"/>
          <p:cNvSpPr txBox="true"/>
          <p:nvPr/>
        </p:nvSpPr>
        <p:spPr>
          <a:xfrm rot="0">
            <a:off x="593834" y="4970424"/>
            <a:ext cx="687705" cy="253365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999">
                <a:solidFill>
                  <a:srgbClr val="FFFFFF">
                    <a:alpha val="100000"/>
                  </a:srgbClr>
                </a:solidFill>
                <a:latin typeface="OPPOSans R"/>
                <a:ea typeface="OPPOSans R"/>
                <a:cs typeface="OPPOSans R"/>
              </a:rPr>
              <a:t>项目效果评估</a:t>
            </a:r>
          </a:p>
        </p:txBody>
      </p:sp>
      <p:sp>
        <p:nvSpPr>
          <p:cNvPr name="TextBox 58" id="58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标题</a:t>
            </a:r>
          </a:p>
        </p:txBody>
      </p:sp>
      <p:sp>
        <p:nvSpPr>
          <p:cNvPr name="Freeform 59" id="59"/>
          <p:cNvSpPr/>
          <p:nvPr/>
        </p:nvSpPr>
        <p:spPr>
          <a:xfrm rot="0">
            <a:off x="707860" y="4494372"/>
            <a:ext cx="466725" cy="400050"/>
          </a:xfrm>
          <a:custGeom>
            <a:avLst/>
            <a:gdLst/>
            <a:ahLst/>
            <a:cxnLst/>
            <a:rect r="r" b="b" t="t" l="l"/>
            <a:pathLst>
              <a:path h="304800" w="304800">
                <a:moveTo>
                  <a:pt x="152400" y="190500"/>
                </a:moveTo>
                <a:cubicBezTo>
                  <a:pt x="194481" y="190500"/>
                  <a:pt x="228562" y="156381"/>
                  <a:pt x="228562" y="114300"/>
                </a:cubicBezTo>
                <a:lnTo>
                  <a:pt x="228562" y="76200"/>
                </a:lnTo>
                <a:cubicBezTo>
                  <a:pt x="228562" y="23612"/>
                  <a:pt x="190500" y="0"/>
                  <a:pt x="152400" y="0"/>
                </a:cubicBezTo>
                <a:lnTo>
                  <a:pt x="76162" y="0"/>
                </a:lnTo>
                <a:cubicBezTo>
                  <a:pt x="38100" y="0"/>
                  <a:pt x="0" y="20241"/>
                  <a:pt x="0" y="76200"/>
                </a:cubicBezTo>
                <a:cubicBezTo>
                  <a:pt x="0" y="130969"/>
                  <a:pt x="38100" y="152400"/>
                  <a:pt x="76162" y="152400"/>
                </a:cubicBezTo>
                <a:lnTo>
                  <a:pt x="114300" y="152400"/>
                </a:lnTo>
                <a:cubicBezTo>
                  <a:pt x="135322" y="152400"/>
                  <a:pt x="152400" y="169478"/>
                  <a:pt x="152400" y="190500"/>
                </a:cubicBezTo>
                <a:close/>
              </a:path>
              <a:path h="304800" w="304800">
                <a:moveTo>
                  <a:pt x="247460" y="116329"/>
                </a:moveTo>
                <a:cubicBezTo>
                  <a:pt x="246345" y="167878"/>
                  <a:pt x="204197" y="209550"/>
                  <a:pt x="152400" y="209550"/>
                </a:cubicBezTo>
                <a:lnTo>
                  <a:pt x="133350" y="209550"/>
                </a:lnTo>
                <a:lnTo>
                  <a:pt x="133350" y="190500"/>
                </a:lnTo>
                <a:cubicBezTo>
                  <a:pt x="133350" y="179984"/>
                  <a:pt x="124797" y="171450"/>
                  <a:pt x="114300" y="171450"/>
                </a:cubicBezTo>
                <a:lnTo>
                  <a:pt x="78095" y="171450"/>
                </a:lnTo>
                <a:cubicBezTo>
                  <a:pt x="76952" y="177136"/>
                  <a:pt x="76248" y="183223"/>
                  <a:pt x="76200" y="189795"/>
                </a:cubicBezTo>
                <a:lnTo>
                  <a:pt x="76200" y="229333"/>
                </a:lnTo>
                <a:cubicBezTo>
                  <a:pt x="76600" y="271072"/>
                  <a:pt x="110566" y="304800"/>
                  <a:pt x="152400" y="304800"/>
                </a:cubicBezTo>
                <a:cubicBezTo>
                  <a:pt x="152400" y="283740"/>
                  <a:pt x="169478" y="266700"/>
                  <a:pt x="190500" y="266700"/>
                </a:cubicBezTo>
                <a:lnTo>
                  <a:pt x="228562" y="266700"/>
                </a:lnTo>
                <a:cubicBezTo>
                  <a:pt x="266700" y="266700"/>
                  <a:pt x="304800" y="245269"/>
                  <a:pt x="304800" y="190500"/>
                </a:cubicBezTo>
                <a:cubicBezTo>
                  <a:pt x="304800" y="143894"/>
                  <a:pt x="278273" y="122301"/>
                  <a:pt x="247460" y="116329"/>
                </a:cubicBezTo>
              </a:path>
            </a:pathLst>
          </a:custGeom>
          <a:solidFill>
            <a:srgbClr val="FFFFFF">
              <a:alpha val="100000"/>
            </a:srgbClr>
          </a:solidFill>
          <a:ln/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9128525" y="3591596"/>
            <a:ext cx="1905303" cy="544738"/>
          </a:xfrm>
          <a:prstGeom prst="roundRect">
            <a:avLst>
              <a:gd fmla="val 16667" name="adj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name="AutoShape 3" id="3"/>
          <p:cNvSpPr/>
          <p:nvPr/>
        </p:nvSpPr>
        <p:spPr>
          <a:xfrm rot="0">
            <a:off x="7562741" y="3591596"/>
            <a:ext cx="1905303" cy="544738"/>
          </a:xfrm>
          <a:prstGeom prst="roundRect">
            <a:avLst>
              <a:gd fmla="val 16667" name="adj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name="AutoShape 4" id="4"/>
          <p:cNvSpPr/>
          <p:nvPr/>
        </p:nvSpPr>
        <p:spPr>
          <a:xfrm rot="0">
            <a:off x="5958276" y="3591596"/>
            <a:ext cx="1905303" cy="544738"/>
          </a:xfrm>
          <a:prstGeom prst="roundRect">
            <a:avLst>
              <a:gd fmla="val 16667" name="adj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name="AutoShape 5" id="5"/>
          <p:cNvSpPr/>
          <p:nvPr/>
        </p:nvSpPr>
        <p:spPr>
          <a:xfrm rot="0">
            <a:off x="4392489" y="3591596"/>
            <a:ext cx="1905303" cy="544738"/>
          </a:xfrm>
          <a:prstGeom prst="roundRect">
            <a:avLst>
              <a:gd fmla="val 16667" name="adj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name="AutoShape 6" id="6"/>
          <p:cNvSpPr/>
          <p:nvPr/>
        </p:nvSpPr>
        <p:spPr>
          <a:xfrm rot="0">
            <a:off x="2810942" y="3591596"/>
            <a:ext cx="1905303" cy="544738"/>
          </a:xfrm>
          <a:prstGeom prst="roundRect">
            <a:avLst>
              <a:gd fmla="val 16667" name="adj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name="AutoShape 7" id="7"/>
          <p:cNvSpPr/>
          <p:nvPr/>
        </p:nvSpPr>
        <p:spPr>
          <a:xfrm rot="0">
            <a:off x="1245158" y="3591596"/>
            <a:ext cx="1905303" cy="544738"/>
          </a:xfrm>
          <a:prstGeom prst="roundRect">
            <a:avLst>
              <a:gd fmla="val 16667" name="adj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name="AutoShape 8" id="8"/>
          <p:cNvSpPr/>
          <p:nvPr/>
        </p:nvSpPr>
        <p:spPr>
          <a:xfrm rot="0">
            <a:off x="1800922" y="3694330"/>
            <a:ext cx="793775" cy="318549"/>
          </a:xfrm>
          <a:prstGeom prst="rect">
            <a:avLst/>
          </a:prstGeom>
          <a:noFill/>
          <a:ln/>
        </p:spPr>
        <p:txBody>
          <a:bodyPr anchor="t" rtlCol="false" tIns="45720" lIns="91440" bIns="45720" rIns="91440" anchorCtr="false" vert="horz" wrap="square">
            <a:noAutofit/>
          </a:bodyPr>
          <a:lstStyle/>
          <a:p>
            <a:pPr algn="ctr">
              <a:defRPr/>
            </a:pPr>
            <a:r>
              <a:rPr lang="en-US" b="true" sz="2025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01</a:t>
            </a:r>
            <a:endParaRPr lang="en-US" sz="1100"/>
          </a:p>
        </p:txBody>
      </p:sp>
      <p:cxnSp>
        <p:nvCxnSpPr>
          <p:cNvPr name="Connector 9" id="9"/>
          <p:cNvCxnSpPr/>
          <p:nvPr/>
        </p:nvCxnSpPr>
        <p:spPr>
          <a:xfrm flipV="true">
            <a:off x="2197800" y="3011602"/>
            <a:ext cx="0" cy="573219"/>
          </a:xfrm>
          <a:prstGeom prst="line">
            <a:avLst/>
          </a:prstGeom>
          <a:ln w="2857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name="Connector 10" id="10"/>
          <p:cNvCxnSpPr/>
          <p:nvPr/>
        </p:nvCxnSpPr>
        <p:spPr>
          <a:xfrm>
            <a:off x="3763596" y="4138452"/>
            <a:ext cx="0" cy="573219"/>
          </a:xfrm>
          <a:prstGeom prst="line">
            <a:avLst/>
          </a:prstGeom>
          <a:ln w="2857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name="AutoShape 11" id="11"/>
          <p:cNvSpPr/>
          <p:nvPr/>
        </p:nvSpPr>
        <p:spPr>
          <a:xfrm rot="0">
            <a:off x="3366708" y="3694330"/>
            <a:ext cx="793775" cy="318549"/>
          </a:xfrm>
          <a:prstGeom prst="rect">
            <a:avLst/>
          </a:prstGeom>
          <a:noFill/>
          <a:ln/>
        </p:spPr>
        <p:txBody>
          <a:bodyPr anchor="t" rtlCol="false" tIns="45720" lIns="91440" bIns="45720" rIns="91440" anchorCtr="false" vert="horz" wrap="square">
            <a:noAutofit/>
          </a:bodyPr>
          <a:lstStyle/>
          <a:p>
            <a:pPr algn="ctr">
              <a:defRPr/>
            </a:pPr>
            <a:r>
              <a:rPr lang="en-US" b="true" sz="2025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02</a:t>
            </a:r>
            <a:endParaRPr lang="en-US" sz="1100"/>
          </a:p>
        </p:txBody>
      </p:sp>
      <p:sp>
        <p:nvSpPr>
          <p:cNvPr name="AutoShape 12" id="12"/>
          <p:cNvSpPr/>
          <p:nvPr/>
        </p:nvSpPr>
        <p:spPr>
          <a:xfrm rot="0">
            <a:off x="4948256" y="3694330"/>
            <a:ext cx="793775" cy="318549"/>
          </a:xfrm>
          <a:prstGeom prst="rect">
            <a:avLst/>
          </a:prstGeom>
          <a:noFill/>
          <a:ln/>
        </p:spPr>
        <p:txBody>
          <a:bodyPr anchor="t" rtlCol="false" tIns="45720" lIns="91440" bIns="45720" rIns="91440" anchorCtr="false" vert="horz" wrap="square">
            <a:noAutofit/>
          </a:bodyPr>
          <a:lstStyle/>
          <a:p>
            <a:pPr algn="ctr">
              <a:defRPr/>
            </a:pPr>
            <a:r>
              <a:rPr lang="en-US" b="true" sz="2025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03</a:t>
            </a:r>
            <a:endParaRPr lang="en-US" sz="1100"/>
          </a:p>
        </p:txBody>
      </p:sp>
      <p:sp>
        <p:nvSpPr>
          <p:cNvPr name="AutoShape 13" id="13"/>
          <p:cNvSpPr/>
          <p:nvPr/>
        </p:nvSpPr>
        <p:spPr>
          <a:xfrm rot="0">
            <a:off x="6481412" y="3694330"/>
            <a:ext cx="859016" cy="318549"/>
          </a:xfrm>
          <a:prstGeom prst="rect">
            <a:avLst/>
          </a:prstGeom>
          <a:noFill/>
          <a:ln/>
        </p:spPr>
        <p:txBody>
          <a:bodyPr anchor="t" rtlCol="false" tIns="45720" lIns="91440" bIns="45720" rIns="91440" anchorCtr="false" vert="horz" wrap="square">
            <a:noAutofit/>
          </a:bodyPr>
          <a:lstStyle/>
          <a:p>
            <a:pPr algn="ctr">
              <a:defRPr/>
            </a:pPr>
            <a:r>
              <a:rPr lang="en-US" b="true" sz="2025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04</a:t>
            </a:r>
            <a:endParaRPr lang="en-US" sz="1100"/>
          </a:p>
        </p:txBody>
      </p:sp>
      <p:sp>
        <p:nvSpPr>
          <p:cNvPr name="AutoShape 14" id="14"/>
          <p:cNvSpPr/>
          <p:nvPr/>
        </p:nvSpPr>
        <p:spPr>
          <a:xfrm rot="0">
            <a:off x="8077429" y="3694330"/>
            <a:ext cx="875931" cy="318549"/>
          </a:xfrm>
          <a:prstGeom prst="rect">
            <a:avLst/>
          </a:prstGeom>
          <a:noFill/>
          <a:ln/>
        </p:spPr>
        <p:txBody>
          <a:bodyPr anchor="t" rtlCol="false" tIns="45720" lIns="91440" bIns="45720" rIns="91440" anchorCtr="false" vert="horz" wrap="square">
            <a:noAutofit/>
          </a:bodyPr>
          <a:lstStyle/>
          <a:p>
            <a:pPr algn="ctr">
              <a:defRPr/>
            </a:pPr>
            <a:r>
              <a:rPr lang="en-US" b="true" sz="2025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05</a:t>
            </a:r>
            <a:endParaRPr lang="en-US" sz="1100"/>
          </a:p>
        </p:txBody>
      </p:sp>
      <p:sp>
        <p:nvSpPr>
          <p:cNvPr name="AutoShape 15" id="15"/>
          <p:cNvSpPr/>
          <p:nvPr/>
        </p:nvSpPr>
        <p:spPr>
          <a:xfrm rot="0">
            <a:off x="9654094" y="3694330"/>
            <a:ext cx="854165" cy="318549"/>
          </a:xfrm>
          <a:prstGeom prst="rect">
            <a:avLst/>
          </a:prstGeom>
          <a:noFill/>
          <a:ln/>
        </p:spPr>
        <p:txBody>
          <a:bodyPr anchor="t" rtlCol="false" tIns="45720" lIns="91440" bIns="45720" rIns="91440" anchorCtr="false" vert="horz" wrap="square">
            <a:noAutofit/>
          </a:bodyPr>
          <a:lstStyle/>
          <a:p>
            <a:pPr algn="ctr">
              <a:defRPr/>
            </a:pPr>
            <a:r>
              <a:rPr lang="en-US" b="true" sz="2025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06</a:t>
            </a:r>
            <a:endParaRPr lang="en-US" sz="1100"/>
          </a:p>
        </p:txBody>
      </p:sp>
      <p:cxnSp>
        <p:nvCxnSpPr>
          <p:cNvPr name="Connector 16" id="16"/>
          <p:cNvCxnSpPr/>
          <p:nvPr/>
        </p:nvCxnSpPr>
        <p:spPr>
          <a:xfrm flipV="true">
            <a:off x="5345134" y="3011602"/>
            <a:ext cx="0" cy="573219"/>
          </a:xfrm>
          <a:prstGeom prst="line">
            <a:avLst/>
          </a:prstGeom>
          <a:ln w="2857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name="Connector 17" id="17"/>
          <p:cNvCxnSpPr/>
          <p:nvPr/>
        </p:nvCxnSpPr>
        <p:spPr>
          <a:xfrm>
            <a:off x="6899254" y="4138452"/>
            <a:ext cx="0" cy="573219"/>
          </a:xfrm>
          <a:prstGeom prst="line">
            <a:avLst/>
          </a:prstGeom>
          <a:ln w="2857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name="Connector 18" id="18"/>
          <p:cNvCxnSpPr/>
          <p:nvPr/>
        </p:nvCxnSpPr>
        <p:spPr>
          <a:xfrm flipV="true">
            <a:off x="8515385" y="3011602"/>
            <a:ext cx="0" cy="573219"/>
          </a:xfrm>
          <a:prstGeom prst="line">
            <a:avLst/>
          </a:prstGeom>
          <a:ln w="2857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name="Connector 19" id="19"/>
          <p:cNvCxnSpPr/>
          <p:nvPr/>
        </p:nvCxnSpPr>
        <p:spPr>
          <a:xfrm>
            <a:off x="10067960" y="4138452"/>
            <a:ext cx="0" cy="573219"/>
          </a:xfrm>
          <a:prstGeom prst="line">
            <a:avLst/>
          </a:prstGeom>
          <a:ln w="2857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name="TextBox 20" id="20"/>
          <p:cNvSpPr txBox="true"/>
          <p:nvPr/>
        </p:nvSpPr>
        <p:spPr>
          <a:xfrm rot="0">
            <a:off x="850022" y="2198574"/>
            <a:ext cx="2695575" cy="787704"/>
          </a:xfrm>
          <a:prstGeom prst="rect">
            <a:avLst/>
          </a:prstGeom>
          <a:ln/>
        </p:spPr>
        <p:txBody>
          <a:bodyPr anchor="b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现代化油库建设的关键要素与策略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2408287" y="4789507"/>
            <a:ext cx="2695575" cy="787704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石油储备与供应的安全保障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3997353" y="2198574"/>
            <a:ext cx="2695575" cy="787704"/>
          </a:xfrm>
          <a:prstGeom prst="rect">
            <a:avLst/>
          </a:prstGeom>
          <a:ln/>
        </p:spPr>
        <p:txBody>
          <a:bodyPr anchor="b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智能化技术在油库管理中的应用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7167605" y="2198574"/>
            <a:ext cx="2695575" cy="787704"/>
          </a:xfrm>
          <a:prstGeom prst="rect">
            <a:avLst/>
          </a:prstGeom>
          <a:ln/>
        </p:spPr>
        <p:txBody>
          <a:bodyPr anchor="b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绿色环保理念在油库建设中的体现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5555621" y="4789507"/>
            <a:ext cx="2695575" cy="787704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油库设备设施的升级与改造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8725803" y="4789507"/>
            <a:ext cx="2695708" cy="787704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油库建设与管理的未来发展趋势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副标题</a:t>
            </a:r>
          </a:p>
        </p:txBody>
      </p:sp>
      <p:sp>
        <p:nvSpPr>
          <p:cNvPr name="AutoShape 27" id="27"/>
          <p:cNvSpPr/>
          <p:nvPr/>
        </p:nvSpPr>
        <p:spPr>
          <a:xfrm rot="0">
            <a:off x="2092248" y="3468134"/>
            <a:ext cx="190500" cy="190500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28" id="28"/>
          <p:cNvSpPr/>
          <p:nvPr/>
        </p:nvSpPr>
        <p:spPr>
          <a:xfrm rot="0">
            <a:off x="5241904" y="3468134"/>
            <a:ext cx="190500" cy="190500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29" id="29"/>
          <p:cNvSpPr/>
          <p:nvPr/>
        </p:nvSpPr>
        <p:spPr>
          <a:xfrm rot="0">
            <a:off x="8410610" y="3468134"/>
            <a:ext cx="190500" cy="190500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30" id="30"/>
          <p:cNvSpPr/>
          <p:nvPr/>
        </p:nvSpPr>
        <p:spPr>
          <a:xfrm rot="0">
            <a:off x="3668346" y="4058684"/>
            <a:ext cx="190500" cy="190500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31" id="31"/>
          <p:cNvSpPr/>
          <p:nvPr/>
        </p:nvSpPr>
        <p:spPr>
          <a:xfrm rot="0">
            <a:off x="6804004" y="4058684"/>
            <a:ext cx="190500" cy="190500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32" id="32"/>
          <p:cNvSpPr/>
          <p:nvPr/>
        </p:nvSpPr>
        <p:spPr>
          <a:xfrm rot="0">
            <a:off x="9972710" y="4058684"/>
            <a:ext cx="190500" cy="190500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070021" y="1411090"/>
            <a:ext cx="2051957" cy="1842306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b="true" sz="8000">
                <a:solidFill>
                  <a:srgbClr val="B3CEFF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853596" y="3253396"/>
            <a:ext cx="10484808" cy="1798058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4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rot="0">
            <a:off x="5269459" y="3024148"/>
            <a:ext cx="1414272" cy="1609344"/>
          </a:xfrm>
          <a:custGeom>
            <a:avLst/>
            <a:gdLst/>
            <a:ahLst/>
            <a:cxnLst/>
            <a:rect r="r" b="b" t="t" l="l"/>
            <a:pathLst>
              <a:path h="1905000" w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</a:path>
            </a:pathLst>
          </a:custGeom>
          <a:solidFill>
            <a:schemeClr val="accent1">
              <a:alpha val="21000"/>
            </a:schemeClr>
          </a:solidFill>
          <a:ln/>
        </p:spPr>
      </p:sp>
      <p:sp>
        <p:nvSpPr>
          <p:cNvPr name="Freeform 3" id="3"/>
          <p:cNvSpPr/>
          <p:nvPr/>
        </p:nvSpPr>
        <p:spPr>
          <a:xfrm rot="0">
            <a:off x="4512519" y="4240105"/>
            <a:ext cx="1414272" cy="1609344"/>
          </a:xfrm>
          <a:custGeom>
            <a:avLst/>
            <a:gdLst/>
            <a:ahLst/>
            <a:cxnLst/>
            <a:rect r="r" b="b" t="t" l="l"/>
            <a:pathLst>
              <a:path h="1905000" w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</a:path>
            </a:pathLst>
          </a:custGeom>
          <a:solidFill>
            <a:schemeClr val="accent1">
              <a:alpha val="100000"/>
            </a:schemeClr>
          </a:solidFill>
          <a:ln/>
        </p:spPr>
      </p:sp>
      <p:sp>
        <p:nvSpPr>
          <p:cNvPr name="Freeform 4" id="4"/>
          <p:cNvSpPr/>
          <p:nvPr/>
        </p:nvSpPr>
        <p:spPr>
          <a:xfrm rot="0">
            <a:off x="6046383" y="4227913"/>
            <a:ext cx="1414272" cy="1609344"/>
          </a:xfrm>
          <a:custGeom>
            <a:avLst/>
            <a:gdLst/>
            <a:ahLst/>
            <a:cxnLst/>
            <a:rect r="r" b="b" t="t" l="l"/>
            <a:pathLst>
              <a:path h="1905000" w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</a:path>
            </a:pathLst>
          </a:custGeom>
          <a:solidFill>
            <a:schemeClr val="accent1">
              <a:alpha val="100000"/>
            </a:schemeClr>
          </a:solidFill>
          <a:ln/>
        </p:spPr>
      </p:sp>
      <p:sp>
        <p:nvSpPr>
          <p:cNvPr name="Freeform 5" id="5"/>
          <p:cNvSpPr/>
          <p:nvPr/>
        </p:nvSpPr>
        <p:spPr>
          <a:xfrm rot="0">
            <a:off x="6772097" y="3011956"/>
            <a:ext cx="1414272" cy="1609344"/>
          </a:xfrm>
          <a:custGeom>
            <a:avLst/>
            <a:gdLst/>
            <a:ahLst/>
            <a:cxnLst/>
            <a:rect r="r" b="b" t="t" l="l"/>
            <a:pathLst>
              <a:path h="1905000" w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</a:path>
            </a:pathLst>
          </a:custGeom>
          <a:solidFill>
            <a:schemeClr val="accent1">
              <a:alpha val="100000"/>
            </a:schemeClr>
          </a:solidFill>
          <a:ln/>
        </p:spPr>
      </p:sp>
      <p:sp>
        <p:nvSpPr>
          <p:cNvPr name="Freeform 6" id="6"/>
          <p:cNvSpPr/>
          <p:nvPr/>
        </p:nvSpPr>
        <p:spPr>
          <a:xfrm rot="0">
            <a:off x="3742965" y="3024148"/>
            <a:ext cx="1414272" cy="1609344"/>
          </a:xfrm>
          <a:custGeom>
            <a:avLst/>
            <a:gdLst/>
            <a:ahLst/>
            <a:cxnLst/>
            <a:rect r="r" b="b" t="t" l="l"/>
            <a:pathLst>
              <a:path h="1905000" w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</a:path>
            </a:pathLst>
          </a:custGeom>
          <a:solidFill>
            <a:schemeClr val="accent1">
              <a:alpha val="100000"/>
            </a:schemeClr>
          </a:solidFill>
          <a:ln/>
        </p:spPr>
      </p:sp>
      <p:sp>
        <p:nvSpPr>
          <p:cNvPr name="Freeform 7" id="7"/>
          <p:cNvSpPr/>
          <p:nvPr/>
        </p:nvSpPr>
        <p:spPr>
          <a:xfrm rot="0">
            <a:off x="4500327" y="1814227"/>
            <a:ext cx="1414272" cy="1609344"/>
          </a:xfrm>
          <a:custGeom>
            <a:avLst/>
            <a:gdLst/>
            <a:ahLst/>
            <a:cxnLst/>
            <a:rect r="r" b="b" t="t" l="l"/>
            <a:pathLst>
              <a:path h="1905000" w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</a:path>
            </a:pathLst>
          </a:custGeom>
          <a:solidFill>
            <a:schemeClr val="accent1">
              <a:alpha val="100000"/>
            </a:schemeClr>
          </a:solidFill>
          <a:ln/>
        </p:spPr>
      </p:sp>
      <p:sp>
        <p:nvSpPr>
          <p:cNvPr name="Freeform 8" id="8"/>
          <p:cNvSpPr/>
          <p:nvPr/>
        </p:nvSpPr>
        <p:spPr>
          <a:xfrm rot="0">
            <a:off x="6017116" y="1814227"/>
            <a:ext cx="1414272" cy="1609344"/>
          </a:xfrm>
          <a:custGeom>
            <a:avLst/>
            <a:gdLst/>
            <a:ahLst/>
            <a:cxnLst/>
            <a:rect r="r" b="b" t="t" l="l"/>
            <a:pathLst>
              <a:path h="1905000" w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</a:path>
            </a:pathLst>
          </a:custGeom>
          <a:solidFill>
            <a:schemeClr val="accent1">
              <a:alpha val="100000"/>
            </a:schemeClr>
          </a:solidFill>
          <a:ln/>
        </p:spPr>
      </p:sp>
      <p:sp>
        <p:nvSpPr>
          <p:cNvPr name="Freeform 9" id="9"/>
          <p:cNvSpPr/>
          <p:nvPr/>
        </p:nvSpPr>
        <p:spPr>
          <a:xfrm rot="0">
            <a:off x="5727426" y="3573314"/>
            <a:ext cx="456349" cy="413575"/>
          </a:xfrm>
          <a:custGeom>
            <a:avLst/>
            <a:gdLst/>
            <a:ahLst/>
            <a:cxnLst/>
            <a:rect r="r" b="b" t="t" l="l"/>
            <a:pathLst>
              <a:path h="304800" w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</a:path>
              <a:path h="304800" w="304800"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</a:path>
              <a:path h="304800" w="304800"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</a:path>
              <a:path h="304800" w="304800"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</a:path>
            </a:pathLst>
          </a:custGeom>
          <a:solidFill>
            <a:schemeClr val="accent1">
              <a:alpha val="100000"/>
            </a:schemeClr>
          </a:solidFill>
          <a:ln/>
        </p:spPr>
      </p:sp>
      <p:sp>
        <p:nvSpPr>
          <p:cNvPr name="TextBox 10" id="10"/>
          <p:cNvSpPr txBox="true"/>
          <p:nvPr/>
        </p:nvSpPr>
        <p:spPr>
          <a:xfrm rot="0">
            <a:off x="7792600" y="1686887"/>
            <a:ext cx="2820234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报告范围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7792600" y="2161734"/>
            <a:ext cx="2820234" cy="783012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明确报告涵盖的内容、涉及的领域和主要关注点。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8414502" y="3186543"/>
            <a:ext cx="2820234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报告结构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8414502" y="3661390"/>
            <a:ext cx="2820234" cy="783012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概述报告的主要章节和各部分之间的逻辑关系。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7800074" y="4620208"/>
            <a:ext cx="2820234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阅读指南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7800074" y="5095054"/>
            <a:ext cx="2820234" cy="783012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提供阅读报告的建议和注意事项。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012112" y="1686887"/>
            <a:ext cx="2820234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r">
              <a:lnSpc>
                <a:spcPct val="120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报告背景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012112" y="2161734"/>
            <a:ext cx="2820234" cy="783012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阐述现代化油库建设的重要性及本次分析的目的。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580710" y="3186543"/>
            <a:ext cx="2820234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r">
              <a:lnSpc>
                <a:spcPct val="120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研究方法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580710" y="3661390"/>
            <a:ext cx="2820234" cy="783012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介绍采用的分析方法、数据来源及可靠性评估。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019587" y="4620208"/>
            <a:ext cx="2820234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r">
              <a:lnSpc>
                <a:spcPct val="120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术语解释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019587" y="5095054"/>
            <a:ext cx="2820234" cy="783012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对油库建设中涉及的关键术语进行解释和定义。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4732422" y="2377917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6328703" y="2377917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4025286" y="3587837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7035840" y="3587837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4794840" y="4803794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6277966" y="4803794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297192" y="1308287"/>
            <a:ext cx="4348638" cy="60579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全球油库建设概况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6865764" y="1271476"/>
            <a:ext cx="4493572" cy="60579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油库建设趋势预测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6878035" y="2989034"/>
            <a:ext cx="4493572" cy="60579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油库在能源供应链中的地位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6890305" y="4725206"/>
            <a:ext cx="4493572" cy="60579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油库建设与环境保护的协调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321733" y="4762018"/>
            <a:ext cx="4414526" cy="62484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油库建设技术进展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309463" y="3025846"/>
            <a:ext cx="4348638" cy="60579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主要国家与地区油库建设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297192" y="1670999"/>
            <a:ext cx="4486656" cy="120396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介绍全球油库的数量、类型、分布及主要特点。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309463" y="3410120"/>
            <a:ext cx="4486275" cy="1152525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分析重点国家或地区的油库建设情况、发展战略及影响因素。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321733" y="5149114"/>
            <a:ext cx="4486275" cy="1152525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总结全球油库建设在设计、施工、运营等方面的技术进展。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6865764" y="1634188"/>
            <a:ext cx="4486275" cy="1152525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基于当前形势，分析未来油库建设的发展趋势和主要方向。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6878035" y="3373308"/>
            <a:ext cx="4486275" cy="1152525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探讨油库在保障能源安全、促进能源流通中的作用。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6890305" y="5112302"/>
            <a:ext cx="4486275" cy="1152525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分析油库建设对环境的影响及环保措施。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全球油库建设现状与趋势</a:t>
            </a:r>
          </a:p>
        </p:txBody>
      </p:sp>
      <p:grpSp>
        <p:nvGrpSpPr>
          <p:cNvPr name="Group 15" id="15"/>
          <p:cNvGrpSpPr/>
          <p:nvPr/>
        </p:nvGrpSpPr>
        <p:grpSpPr>
          <a:xfrm rot="0">
            <a:off x="839115" y="1512589"/>
            <a:ext cx="197186" cy="5357334"/>
            <a:chOff x="839115" y="1512589"/>
            <a:chExt cx="197186" cy="5357334"/>
          </a:xfrm>
        </p:grpSpPr>
        <p:sp>
          <p:nvSpPr>
            <p:cNvPr name="AutoShape 16" id="16"/>
            <p:cNvSpPr/>
            <p:nvPr/>
          </p:nvSpPr>
          <p:spPr>
            <a:xfrm rot="0">
              <a:off x="839115" y="1512589"/>
              <a:ext cx="197186" cy="19718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name="AutoShape 17" id="17"/>
            <p:cNvSpPr/>
            <p:nvPr/>
          </p:nvSpPr>
          <p:spPr>
            <a:xfrm rot="0">
              <a:off x="839115" y="3230148"/>
              <a:ext cx="197186" cy="19718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name="AutoShape 18" id="18"/>
            <p:cNvSpPr/>
            <p:nvPr/>
          </p:nvSpPr>
          <p:spPr>
            <a:xfrm rot="0">
              <a:off x="839115" y="4975845"/>
              <a:ext cx="197186" cy="19718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cxnSp>
          <p:nvCxnSpPr>
            <p:cNvPr name="Connector 19" id="19"/>
            <p:cNvCxnSpPr/>
            <p:nvPr/>
          </p:nvCxnSpPr>
          <p:spPr>
            <a:xfrm>
              <a:off x="937708" y="1624780"/>
              <a:ext cx="0" cy="5245143"/>
            </a:xfrm>
            <a:prstGeom prst="line">
              <a:avLst/>
            </a:prstGeom>
            <a:ln w="19050">
              <a:solidFill>
                <a:schemeClr val="accent1"/>
              </a:solidFill>
              <a:prstDash val="dash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name="Group 20" id="20"/>
          <p:cNvGrpSpPr/>
          <p:nvPr/>
        </p:nvGrpSpPr>
        <p:grpSpPr>
          <a:xfrm rot="0">
            <a:off x="6455568" y="1512589"/>
            <a:ext cx="197186" cy="5357334"/>
            <a:chOff x="6455568" y="1512589"/>
            <a:chExt cx="197186" cy="5357334"/>
          </a:xfrm>
        </p:grpSpPr>
        <p:sp>
          <p:nvSpPr>
            <p:cNvPr name="AutoShape 21" id="21"/>
            <p:cNvSpPr/>
            <p:nvPr/>
          </p:nvSpPr>
          <p:spPr>
            <a:xfrm rot="0">
              <a:off x="6455568" y="1512589"/>
              <a:ext cx="197186" cy="19718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name="AutoShape 22" id="22"/>
            <p:cNvSpPr/>
            <p:nvPr/>
          </p:nvSpPr>
          <p:spPr>
            <a:xfrm rot="0">
              <a:off x="6455568" y="3230148"/>
              <a:ext cx="197186" cy="19718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name="AutoShape 23" id="23"/>
            <p:cNvSpPr/>
            <p:nvPr/>
          </p:nvSpPr>
          <p:spPr>
            <a:xfrm rot="0">
              <a:off x="6455568" y="4975845"/>
              <a:ext cx="197186" cy="19718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cxnSp>
          <p:nvCxnSpPr>
            <p:cNvPr name="Connector 24" id="24"/>
            <p:cNvCxnSpPr/>
            <p:nvPr/>
          </p:nvCxnSpPr>
          <p:spPr>
            <a:xfrm>
              <a:off x="6554162" y="1624780"/>
              <a:ext cx="0" cy="5245143"/>
            </a:xfrm>
            <a:prstGeom prst="line">
              <a:avLst/>
            </a:prstGeom>
            <a:ln w="19050">
              <a:solidFill>
                <a:schemeClr val="accent1"/>
              </a:solidFill>
              <a:prstDash val="dash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rot="5400000">
            <a:off x="4978772" y="2421551"/>
            <a:ext cx="2381250" cy="2857500"/>
          </a:xfrm>
          <a:custGeom>
            <a:avLst/>
            <a:gdLst/>
            <a:ahLst/>
            <a:cxnLst/>
            <a:rect r="r" b="b" t="t" l="l"/>
            <a:pathLst>
              <a:path h="1905000" w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</a:path>
            </a:pathLst>
          </a:cu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name="Freeform 3" id="3"/>
          <p:cNvSpPr/>
          <p:nvPr/>
        </p:nvSpPr>
        <p:spPr>
          <a:xfrm rot="5400000">
            <a:off x="6362772" y="2062242"/>
            <a:ext cx="1062105" cy="1194868"/>
          </a:xfrm>
          <a:custGeom>
            <a:avLst/>
            <a:gdLst/>
            <a:ahLst/>
            <a:cxnLst/>
            <a:rect r="r" b="b" t="t" l="l"/>
            <a:pathLst>
              <a:path h="1905000" w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</a:path>
            </a:pathLst>
          </a:custGeom>
          <a:solidFill>
            <a:schemeClr val="accent1">
              <a:alpha val="100000"/>
            </a:schemeClr>
          </a:solidFill>
          <a:ln/>
        </p:spPr>
      </p:sp>
      <p:sp>
        <p:nvSpPr>
          <p:cNvPr name="Freeform 4" id="4"/>
          <p:cNvSpPr/>
          <p:nvPr/>
        </p:nvSpPr>
        <p:spPr>
          <a:xfrm rot="5400000">
            <a:off x="7067094" y="3252867"/>
            <a:ext cx="1062105" cy="1194868"/>
          </a:xfrm>
          <a:custGeom>
            <a:avLst/>
            <a:gdLst/>
            <a:ahLst/>
            <a:cxnLst/>
            <a:rect r="r" b="b" t="t" l="l"/>
            <a:pathLst>
              <a:path h="1905000" w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</a:path>
            </a:pathLst>
          </a:custGeom>
          <a:solidFill>
            <a:schemeClr val="accent1">
              <a:alpha val="100000"/>
            </a:schemeClr>
          </a:solidFill>
          <a:ln/>
        </p:spPr>
      </p:sp>
      <p:sp>
        <p:nvSpPr>
          <p:cNvPr name="Freeform 5" id="5"/>
          <p:cNvSpPr/>
          <p:nvPr/>
        </p:nvSpPr>
        <p:spPr>
          <a:xfrm rot="5400000">
            <a:off x="6362772" y="4443492"/>
            <a:ext cx="1062105" cy="1194868"/>
          </a:xfrm>
          <a:custGeom>
            <a:avLst/>
            <a:gdLst/>
            <a:ahLst/>
            <a:cxnLst/>
            <a:rect r="r" b="b" t="t" l="l"/>
            <a:pathLst>
              <a:path h="1905000" w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</a:path>
            </a:pathLst>
          </a:custGeom>
          <a:solidFill>
            <a:schemeClr val="accent1">
              <a:alpha val="100000"/>
            </a:schemeClr>
          </a:solidFill>
          <a:ln/>
        </p:spPr>
      </p:sp>
      <p:sp>
        <p:nvSpPr>
          <p:cNvPr name="Freeform 6" id="6"/>
          <p:cNvSpPr/>
          <p:nvPr/>
        </p:nvSpPr>
        <p:spPr>
          <a:xfrm rot="5400000">
            <a:off x="4844523" y="2062242"/>
            <a:ext cx="1062105" cy="1194868"/>
          </a:xfrm>
          <a:custGeom>
            <a:avLst/>
            <a:gdLst/>
            <a:ahLst/>
            <a:cxnLst/>
            <a:rect r="r" b="b" t="t" l="l"/>
            <a:pathLst>
              <a:path h="1905000" w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</a:path>
            </a:pathLst>
          </a:custGeom>
          <a:solidFill>
            <a:schemeClr val="accent1">
              <a:alpha val="100000"/>
            </a:schemeClr>
          </a:solidFill>
          <a:ln/>
        </p:spPr>
      </p:sp>
      <p:sp>
        <p:nvSpPr>
          <p:cNvPr name="Freeform 7" id="7"/>
          <p:cNvSpPr/>
          <p:nvPr/>
        </p:nvSpPr>
        <p:spPr>
          <a:xfrm rot="5400000">
            <a:off x="4209594" y="3252867"/>
            <a:ext cx="1062105" cy="1194868"/>
          </a:xfrm>
          <a:custGeom>
            <a:avLst/>
            <a:gdLst/>
            <a:ahLst/>
            <a:cxnLst/>
            <a:rect r="r" b="b" t="t" l="l"/>
            <a:pathLst>
              <a:path h="1905000" w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</a:path>
            </a:pathLst>
          </a:custGeom>
          <a:solidFill>
            <a:schemeClr val="accent1">
              <a:alpha val="100000"/>
            </a:schemeClr>
          </a:solidFill>
          <a:ln/>
        </p:spPr>
      </p:sp>
      <p:sp>
        <p:nvSpPr>
          <p:cNvPr name="Freeform 8" id="8"/>
          <p:cNvSpPr/>
          <p:nvPr/>
        </p:nvSpPr>
        <p:spPr>
          <a:xfrm rot="5400000">
            <a:off x="4844523" y="4412533"/>
            <a:ext cx="1062105" cy="1194868"/>
          </a:xfrm>
          <a:custGeom>
            <a:avLst/>
            <a:gdLst/>
            <a:ahLst/>
            <a:cxnLst/>
            <a:rect r="r" b="b" t="t" l="l"/>
            <a:pathLst>
              <a:path h="1905000" w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</a:path>
            </a:pathLst>
          </a:custGeom>
          <a:solidFill>
            <a:schemeClr val="accent1">
              <a:alpha val="100000"/>
            </a:schemeClr>
          </a:solidFill>
          <a:ln/>
        </p:spPr>
      </p:sp>
      <p:sp>
        <p:nvSpPr>
          <p:cNvPr name="TextBox 9" id="9"/>
          <p:cNvSpPr txBox="true"/>
          <p:nvPr/>
        </p:nvSpPr>
        <p:spPr>
          <a:xfrm rot="0">
            <a:off x="7862875" y="1342173"/>
            <a:ext cx="3381375" cy="55245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节能环保技术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7862875" y="1789482"/>
            <a:ext cx="3381375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分析油库在节能减排、绿色运营方面的技术及应用。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8390508" y="3205037"/>
            <a:ext cx="3381375" cy="55245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自动化与智能化技术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8390508" y="3652345"/>
            <a:ext cx="3381375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探讨油库自动化、智能化技术的应用及发展趋势。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7875146" y="5027311"/>
            <a:ext cx="3381375" cy="55245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安全与防护技术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7875146" y="5474620"/>
            <a:ext cx="3381375" cy="955917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包括防火、防爆、防雷、防静电等安全措施及应急预案。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922228" y="1345950"/>
            <a:ext cx="3381375" cy="55245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 algn="r">
              <a:lnSpc>
                <a:spcPct val="120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油库设计技术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922228" y="1840526"/>
            <a:ext cx="3381375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 algn="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包括选址布局、结构设计、储罐选型等方面的关键技术。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409123" y="3180495"/>
            <a:ext cx="3381375" cy="55245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 algn="r">
              <a:lnSpc>
                <a:spcPct val="120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油品储存技术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409123" y="3627804"/>
            <a:ext cx="3381375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 algn="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如油品分类储存、防止油品变质、减少蒸发损耗等。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922228" y="5051852"/>
            <a:ext cx="3381375" cy="55245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 algn="r">
              <a:lnSpc>
                <a:spcPct val="120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油品输送技术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922228" y="5499161"/>
            <a:ext cx="3381375" cy="814441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 algn="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涵盖管道输送、泵送、装卸等环节的技术要点。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关键技术体系分析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4950761" y="2418693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6469009" y="2418693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4315831" y="3609318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7173331" y="3609318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4950761" y="4768984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6469009" y="4799943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559322" y="4198625"/>
            <a:ext cx="3289060" cy="2153269"/>
          </a:xfrm>
          <a:prstGeom prst="roundRect">
            <a:avLst>
              <a:gd fmla="val 13370" name="adj"/>
            </a:avLst>
          </a:prstGeom>
          <a:solidFill>
            <a:schemeClr val="lt2">
              <a:alpha val="80000"/>
            </a:schemeClr>
          </a:solidFill>
          <a:ln/>
        </p:spPr>
      </p:sp>
      <p:sp>
        <p:nvSpPr>
          <p:cNvPr name="AutoShape 3" id="3"/>
          <p:cNvSpPr/>
          <p:nvPr/>
        </p:nvSpPr>
        <p:spPr>
          <a:xfrm rot="0">
            <a:off x="8304831" y="4198625"/>
            <a:ext cx="3289060" cy="2153269"/>
          </a:xfrm>
          <a:prstGeom prst="roundRect">
            <a:avLst>
              <a:gd fmla="val 13370" name="adj"/>
            </a:avLst>
          </a:prstGeom>
          <a:solidFill>
            <a:schemeClr val="lt2">
              <a:alpha val="80000"/>
            </a:schemeClr>
          </a:solidFill>
          <a:ln/>
        </p:spPr>
      </p:sp>
      <p:sp>
        <p:nvSpPr>
          <p:cNvPr name="AutoShape 4" id="4"/>
          <p:cNvSpPr/>
          <p:nvPr/>
        </p:nvSpPr>
        <p:spPr>
          <a:xfrm rot="0">
            <a:off x="4451470" y="4198625"/>
            <a:ext cx="3289060" cy="2153269"/>
          </a:xfrm>
          <a:prstGeom prst="roundRect">
            <a:avLst>
              <a:gd fmla="val 13370" name="adj"/>
            </a:avLst>
          </a:prstGeom>
          <a:solidFill>
            <a:schemeClr val="lt2">
              <a:alpha val="80000"/>
            </a:schemeClr>
          </a:solidFill>
          <a:ln/>
        </p:spPr>
      </p:sp>
      <p:sp>
        <p:nvSpPr>
          <p:cNvPr name="AutoShape 5" id="5"/>
          <p:cNvSpPr/>
          <p:nvPr/>
        </p:nvSpPr>
        <p:spPr>
          <a:xfrm rot="0">
            <a:off x="4451470" y="1524185"/>
            <a:ext cx="3289060" cy="2153269"/>
          </a:xfrm>
          <a:prstGeom prst="roundRect">
            <a:avLst>
              <a:gd fmla="val 13370" name="adj"/>
            </a:avLst>
          </a:prstGeom>
          <a:solidFill>
            <a:schemeClr val="lt2">
              <a:alpha val="80000"/>
            </a:schemeClr>
          </a:solidFill>
          <a:ln/>
        </p:spPr>
      </p:sp>
      <p:sp>
        <p:nvSpPr>
          <p:cNvPr name="AutoShape 6" id="6"/>
          <p:cNvSpPr/>
          <p:nvPr/>
        </p:nvSpPr>
        <p:spPr>
          <a:xfrm rot="0">
            <a:off x="8304831" y="1524185"/>
            <a:ext cx="3289060" cy="2153269"/>
          </a:xfrm>
          <a:prstGeom prst="roundRect">
            <a:avLst>
              <a:gd fmla="val 13370" name="adj"/>
            </a:avLst>
          </a:prstGeom>
          <a:solidFill>
            <a:schemeClr val="lt2">
              <a:alpha val="80000"/>
            </a:schemeClr>
          </a:solidFill>
          <a:ln/>
        </p:spPr>
      </p:sp>
      <p:sp>
        <p:nvSpPr>
          <p:cNvPr name="AutoShape 7" id="7"/>
          <p:cNvSpPr/>
          <p:nvPr/>
        </p:nvSpPr>
        <p:spPr>
          <a:xfrm rot="0">
            <a:off x="559322" y="1524185"/>
            <a:ext cx="3289060" cy="2153269"/>
          </a:xfrm>
          <a:prstGeom prst="roundRect">
            <a:avLst>
              <a:gd fmla="val 13370" name="adj"/>
            </a:avLst>
          </a:prstGeom>
          <a:solidFill>
            <a:schemeClr val="lt2">
              <a:alpha val="80000"/>
            </a:schemeClr>
          </a:solidFill>
          <a:ln/>
        </p:spPr>
      </p:sp>
      <p:sp>
        <p:nvSpPr>
          <p:cNvPr name="TextBox 8" id="8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897828" y="1832605"/>
            <a:ext cx="2612049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案例一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897828" y="2257297"/>
            <a:ext cx="2612049" cy="1113186"/>
          </a:xfrm>
          <a:prstGeom prst="rect">
            <a:avLst/>
          </a:prstGeom>
          <a:ln/>
        </p:spPr>
        <p:txBody>
          <a:bodyPr anchor="t" rtlCol="false" lIns="91440" rIns="91440" tIns="45720" bIns="45720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某大型油库建设项目概况、技术特点、经济效益分析。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4789975" y="1832605"/>
            <a:ext cx="2612049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案例二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4789975" y="2257297"/>
            <a:ext cx="2612049" cy="1113186"/>
          </a:xfrm>
          <a:prstGeom prst="rect">
            <a:avLst/>
          </a:prstGeom>
          <a:ln/>
        </p:spPr>
        <p:txBody>
          <a:bodyPr anchor="t" rtlCol="false" lIns="91440" rIns="91440" tIns="45720" bIns="45720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油库安全事故案例分析，包括事故原因、处理过程及教训总结。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8643337" y="1840080"/>
            <a:ext cx="2612049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案例三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8643337" y="2264771"/>
            <a:ext cx="2612049" cy="1113186"/>
          </a:xfrm>
          <a:prstGeom prst="rect">
            <a:avLst/>
          </a:prstGeom>
          <a:ln/>
        </p:spPr>
        <p:txBody>
          <a:bodyPr anchor="t" rtlCol="false" lIns="91440" rIns="91440" tIns="45720" bIns="45720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油库环保改造案例，介绍改造背景、实施措施及效果评估。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897828" y="4531858"/>
            <a:ext cx="2612049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案例四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897828" y="4956550"/>
            <a:ext cx="2612049" cy="1113186"/>
          </a:xfrm>
          <a:prstGeom prst="rect">
            <a:avLst/>
          </a:prstGeom>
          <a:ln/>
        </p:spPr>
        <p:txBody>
          <a:bodyPr anchor="t" rtlCol="false" lIns="91440" rIns="91440" tIns="45720" bIns="45720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智能化油库应用案例，展示智能化技术在油库管理中的应用及成效。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4789975" y="4531858"/>
            <a:ext cx="2612049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案例五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4789975" y="4956550"/>
            <a:ext cx="2612049" cy="1113186"/>
          </a:xfrm>
          <a:prstGeom prst="rect">
            <a:avLst/>
          </a:prstGeom>
          <a:ln/>
        </p:spPr>
        <p:txBody>
          <a:bodyPr anchor="t" rtlCol="false" lIns="91440" rIns="91440" tIns="45720" bIns="45720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跨国油库合作项目案例，分析合作背景、模式及面临的挑战。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8643337" y="4539333"/>
            <a:ext cx="2612049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案例六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8643337" y="4964024"/>
            <a:ext cx="2612049" cy="1113186"/>
          </a:xfrm>
          <a:prstGeom prst="rect">
            <a:avLst/>
          </a:prstGeom>
          <a:ln/>
        </p:spPr>
        <p:txBody>
          <a:bodyPr anchor="t" rtlCol="false" lIns="91440" rIns="91440" tIns="45720" bIns="45720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油库扩建或升级案例，探讨扩建或升级的必要性、方案选择及实施效果。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rot="0">
            <a:off x="5768485" y="3856609"/>
            <a:ext cx="1333631" cy="1748539"/>
          </a:xfrm>
          <a:custGeom>
            <a:avLst/>
            <a:gdLst/>
            <a:ahLst/>
            <a:cxnLst/>
            <a:rect r="r" b="b" t="t" l="l"/>
            <a:pathLst>
              <a:path h="145" w="111">
                <a:moveTo>
                  <a:pt x="26" y="3"/>
                </a:moveTo>
                <a:cubicBezTo>
                  <a:pt x="14" y="0"/>
                  <a:pt x="0" y="30"/>
                  <a:pt x="12" y="68"/>
                </a:cubicBezTo>
                <a:cubicBezTo>
                  <a:pt x="26" y="112"/>
                  <a:pt x="50" y="142"/>
                  <a:pt x="81" y="143"/>
                </a:cubicBezTo>
                <a:cubicBezTo>
                  <a:pt x="110" y="145"/>
                  <a:pt x="111" y="119"/>
                  <a:pt x="93" y="78"/>
                </a:cubicBezTo>
                <a:cubicBezTo>
                  <a:pt x="76" y="43"/>
                  <a:pt x="38" y="5"/>
                  <a:pt x="26" y="3"/>
                </a:cubicBezTo>
              </a:path>
            </a:pathLst>
          </a:custGeom>
          <a:solidFill>
            <a:schemeClr val="accent1">
              <a:alpha val="32000"/>
            </a:schemeClr>
          </a:solidFill>
          <a:ln/>
        </p:spPr>
      </p:sp>
      <p:sp>
        <p:nvSpPr>
          <p:cNvPr name="Freeform 3" id="3"/>
          <p:cNvSpPr/>
          <p:nvPr/>
        </p:nvSpPr>
        <p:spPr>
          <a:xfrm rot="0">
            <a:off x="6359093" y="3744415"/>
            <a:ext cx="1466995" cy="1157930"/>
          </a:xfrm>
          <a:custGeom>
            <a:avLst/>
            <a:gdLst/>
            <a:ahLst/>
            <a:cxnLst/>
            <a:rect r="r" b="b" t="t" l="l"/>
            <a:pathLst>
              <a:path h="96" w="122">
                <a:moveTo>
                  <a:pt x="2" y="5"/>
                </a:moveTo>
                <a:cubicBezTo>
                  <a:pt x="0" y="13"/>
                  <a:pt x="34" y="53"/>
                  <a:pt x="69" y="74"/>
                </a:cubicBezTo>
                <a:cubicBezTo>
                  <a:pt x="103" y="94"/>
                  <a:pt x="122" y="96"/>
                  <a:pt x="119" y="75"/>
                </a:cubicBezTo>
                <a:cubicBezTo>
                  <a:pt x="116" y="55"/>
                  <a:pt x="97" y="37"/>
                  <a:pt x="67" y="19"/>
                </a:cubicBezTo>
                <a:cubicBezTo>
                  <a:pt x="52" y="10"/>
                  <a:pt x="36" y="4"/>
                  <a:pt x="24" y="2"/>
                </a:cubicBezTo>
                <a:cubicBezTo>
                  <a:pt x="11" y="0"/>
                  <a:pt x="2" y="1"/>
                  <a:pt x="2" y="5"/>
                </a:cubicBezTo>
              </a:path>
            </a:pathLst>
          </a:custGeom>
          <a:solidFill>
            <a:schemeClr val="accent1">
              <a:alpha val="40000"/>
            </a:schemeClr>
          </a:solidFill>
          <a:ln/>
        </p:spPr>
      </p:sp>
      <p:sp>
        <p:nvSpPr>
          <p:cNvPr name="Freeform 4" id="4"/>
          <p:cNvSpPr/>
          <p:nvPr/>
        </p:nvSpPr>
        <p:spPr>
          <a:xfrm rot="0">
            <a:off x="5205397" y="2290121"/>
            <a:ext cx="973763" cy="1049970"/>
          </a:xfrm>
          <a:custGeom>
            <a:avLst/>
            <a:gdLst/>
            <a:ahLst/>
            <a:cxnLst/>
            <a:rect r="r" b="b" t="t" l="l"/>
            <a:pathLst>
              <a:path h="87" w="81">
                <a:moveTo>
                  <a:pt x="62" y="84"/>
                </a:moveTo>
                <a:cubicBezTo>
                  <a:pt x="73" y="87"/>
                  <a:pt x="81" y="66"/>
                  <a:pt x="71" y="45"/>
                </a:cubicBezTo>
                <a:cubicBezTo>
                  <a:pt x="60" y="24"/>
                  <a:pt x="47" y="12"/>
                  <a:pt x="27" y="6"/>
                </a:cubicBezTo>
                <a:cubicBezTo>
                  <a:pt x="6" y="0"/>
                  <a:pt x="0" y="8"/>
                  <a:pt x="8" y="29"/>
                </a:cubicBezTo>
                <a:cubicBezTo>
                  <a:pt x="16" y="50"/>
                  <a:pt x="50" y="82"/>
                  <a:pt x="62" y="84"/>
                </a:cubicBezTo>
              </a:path>
            </a:pathLst>
          </a:custGeom>
          <a:solidFill>
            <a:schemeClr val="accent1">
              <a:alpha val="80000"/>
            </a:schemeClr>
          </a:solidFill>
          <a:ln/>
        </p:spPr>
      </p:sp>
      <p:sp>
        <p:nvSpPr>
          <p:cNvPr name="Freeform 5" id="5"/>
          <p:cNvSpPr/>
          <p:nvPr/>
        </p:nvSpPr>
        <p:spPr>
          <a:xfrm rot="0">
            <a:off x="4017829" y="2436186"/>
            <a:ext cx="1661748" cy="1047853"/>
          </a:xfrm>
          <a:custGeom>
            <a:avLst/>
            <a:gdLst/>
            <a:ahLst/>
            <a:cxnLst/>
            <a:rect r="r" b="b" t="t" l="l"/>
            <a:pathLst>
              <a:path h="87" w="138">
                <a:moveTo>
                  <a:pt x="135" y="83"/>
                </a:moveTo>
                <a:cubicBezTo>
                  <a:pt x="138" y="76"/>
                  <a:pt x="111" y="43"/>
                  <a:pt x="79" y="25"/>
                </a:cubicBezTo>
                <a:cubicBezTo>
                  <a:pt x="48" y="6"/>
                  <a:pt x="25" y="0"/>
                  <a:pt x="13" y="12"/>
                </a:cubicBezTo>
                <a:cubicBezTo>
                  <a:pt x="0" y="25"/>
                  <a:pt x="16" y="43"/>
                  <a:pt x="52" y="64"/>
                </a:cubicBezTo>
                <a:cubicBezTo>
                  <a:pt x="71" y="75"/>
                  <a:pt x="91" y="81"/>
                  <a:pt x="107" y="84"/>
                </a:cubicBezTo>
                <a:cubicBezTo>
                  <a:pt x="123" y="87"/>
                  <a:pt x="134" y="87"/>
                  <a:pt x="135" y="83"/>
                </a:cubicBezTo>
              </a:path>
            </a:pathLst>
          </a:custGeom>
          <a:solidFill>
            <a:schemeClr val="accent1">
              <a:alpha val="100000"/>
            </a:schemeClr>
          </a:solidFill>
          <a:ln/>
        </p:spPr>
      </p:sp>
      <p:sp>
        <p:nvSpPr>
          <p:cNvPr name="Freeform 6" id="6"/>
          <p:cNvSpPr/>
          <p:nvPr/>
        </p:nvSpPr>
        <p:spPr>
          <a:xfrm rot="0">
            <a:off x="6102952" y="2918834"/>
            <a:ext cx="988580" cy="749374"/>
          </a:xfrm>
          <a:custGeom>
            <a:avLst/>
            <a:gdLst/>
            <a:ahLst/>
            <a:cxnLst/>
            <a:rect r="r" b="b" t="t" l="l"/>
            <a:pathLst>
              <a:path h="62" w="82">
                <a:moveTo>
                  <a:pt x="7" y="44"/>
                </a:moveTo>
                <a:cubicBezTo>
                  <a:pt x="14" y="51"/>
                  <a:pt x="24" y="54"/>
                  <a:pt x="36" y="57"/>
                </a:cubicBezTo>
                <a:cubicBezTo>
                  <a:pt x="49" y="59"/>
                  <a:pt x="58" y="62"/>
                  <a:pt x="69" y="56"/>
                </a:cubicBezTo>
                <a:cubicBezTo>
                  <a:pt x="80" y="50"/>
                  <a:pt x="82" y="37"/>
                  <a:pt x="64" y="20"/>
                </a:cubicBezTo>
                <a:cubicBezTo>
                  <a:pt x="47" y="4"/>
                  <a:pt x="32" y="0"/>
                  <a:pt x="16" y="5"/>
                </a:cubicBezTo>
                <a:cubicBezTo>
                  <a:pt x="0" y="10"/>
                  <a:pt x="0" y="37"/>
                  <a:pt x="7" y="44"/>
                </a:cubicBezTo>
              </a:path>
            </a:pathLst>
          </a:custGeom>
          <a:solidFill>
            <a:schemeClr val="accent1">
              <a:alpha val="60000"/>
            </a:schemeClr>
          </a:solidFill>
          <a:ln/>
        </p:spPr>
      </p:sp>
      <p:sp>
        <p:nvSpPr>
          <p:cNvPr name="Freeform 7" id="7"/>
          <p:cNvSpPr/>
          <p:nvPr/>
        </p:nvSpPr>
        <p:spPr>
          <a:xfrm rot="0">
            <a:off x="4153309" y="3532728"/>
            <a:ext cx="1706201" cy="1166398"/>
          </a:xfrm>
          <a:custGeom>
            <a:avLst/>
            <a:gdLst/>
            <a:ahLst/>
            <a:cxnLst/>
            <a:rect r="r" b="b" t="t" l="l"/>
            <a:pathLst>
              <a:path h="97" w="142">
                <a:moveTo>
                  <a:pt x="132" y="19"/>
                </a:moveTo>
                <a:cubicBezTo>
                  <a:pt x="127" y="14"/>
                  <a:pt x="114" y="8"/>
                  <a:pt x="98" y="5"/>
                </a:cubicBezTo>
                <a:cubicBezTo>
                  <a:pt x="82" y="1"/>
                  <a:pt x="62" y="0"/>
                  <a:pt x="47" y="5"/>
                </a:cubicBezTo>
                <a:cubicBezTo>
                  <a:pt x="13" y="15"/>
                  <a:pt x="0" y="34"/>
                  <a:pt x="22" y="63"/>
                </a:cubicBezTo>
                <a:cubicBezTo>
                  <a:pt x="46" y="94"/>
                  <a:pt x="78" y="97"/>
                  <a:pt x="110" y="80"/>
                </a:cubicBezTo>
                <a:cubicBezTo>
                  <a:pt x="138" y="66"/>
                  <a:pt x="142" y="30"/>
                  <a:pt x="132" y="19"/>
                </a:cubicBezTo>
              </a:path>
            </a:pathLst>
          </a:custGeom>
          <a:solidFill>
            <a:schemeClr val="accent1">
              <a:alpha val="20000"/>
            </a:schemeClr>
          </a:solidFill>
          <a:ln/>
        </p:spPr>
      </p:sp>
      <p:cxnSp>
        <p:nvCxnSpPr>
          <p:cNvPr name="Connector 8" id="8"/>
          <p:cNvCxnSpPr/>
          <p:nvPr/>
        </p:nvCxnSpPr>
        <p:spPr>
          <a:xfrm flipV="true">
            <a:off x="6790269" y="2575899"/>
            <a:ext cx="1500864" cy="478414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oval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name="Connector 9" id="9"/>
          <p:cNvCxnSpPr/>
          <p:nvPr/>
        </p:nvCxnSpPr>
        <p:spPr>
          <a:xfrm flipV="true">
            <a:off x="5698628" y="1249447"/>
            <a:ext cx="1403488" cy="119944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oval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name="Connector 10" id="10"/>
          <p:cNvCxnSpPr/>
          <p:nvPr/>
        </p:nvCxnSpPr>
        <p:spPr>
          <a:xfrm flipH="true" flipV="true">
            <a:off x="3708765" y="2112336"/>
            <a:ext cx="607494" cy="424825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oval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name="Connector 11" id="11"/>
          <p:cNvCxnSpPr/>
          <p:nvPr/>
        </p:nvCxnSpPr>
        <p:spPr>
          <a:xfrm flipH="true">
            <a:off x="4143784" y="4423313"/>
            <a:ext cx="393539" cy="218663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oval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name="Connector 12" id="12"/>
          <p:cNvCxnSpPr/>
          <p:nvPr/>
        </p:nvCxnSpPr>
        <p:spPr>
          <a:xfrm>
            <a:off x="7092590" y="5325239"/>
            <a:ext cx="1030836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oval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name="AutoShape 13" id="13"/>
          <p:cNvSpPr/>
          <p:nvPr/>
        </p:nvSpPr>
        <p:spPr>
          <a:xfrm rot="0">
            <a:off x="8789173" y="4164599"/>
            <a:ext cx="1280710" cy="245745"/>
          </a:xfrm>
          <a:prstGeom prst="rect">
            <a:avLst/>
          </a:prstGeom>
          <a:noFill/>
          <a:ln/>
        </p:spPr>
      </p:sp>
      <p:cxnSp>
        <p:nvCxnSpPr>
          <p:cNvPr name="Connector 14" id="14"/>
          <p:cNvCxnSpPr/>
          <p:nvPr/>
        </p:nvCxnSpPr>
        <p:spPr>
          <a:xfrm>
            <a:off x="7152970" y="4002674"/>
            <a:ext cx="132921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oval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name="TextBox 15" id="15"/>
          <p:cNvSpPr txBox="true"/>
          <p:nvPr/>
        </p:nvSpPr>
        <p:spPr>
          <a:xfrm rot="0">
            <a:off x="245411" y="1788486"/>
            <a:ext cx="3371850" cy="647700"/>
          </a:xfrm>
          <a:prstGeom prst="rect">
            <a:avLst/>
          </a:prstGeom>
          <a:ln/>
        </p:spPr>
        <p:txBody>
          <a:bodyPr anchor="b" rtlCol="false" lIns="95250" rIns="47625" tIns="95250" bIns="95250" anchorCtr="false" vert="horz" wrap="square">
            <a:noAutofit/>
          </a:bodyPr>
          <a:lstStyle/>
          <a:p>
            <a:pPr algn="r"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油库建设投资成本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688023" y="4381760"/>
            <a:ext cx="3371850" cy="647700"/>
          </a:xfrm>
          <a:prstGeom prst="rect">
            <a:avLst/>
          </a:prstGeom>
          <a:ln/>
        </p:spPr>
        <p:txBody>
          <a:bodyPr anchor="b" rtlCol="false" lIns="95250" rIns="47625" tIns="95250" bIns="95250" anchorCtr="false" vert="horz" wrap="square">
            <a:noAutofit/>
          </a:bodyPr>
          <a:lstStyle/>
          <a:p>
            <a:pPr algn="r"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运营成本分析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7220427" y="827004"/>
            <a:ext cx="3371850" cy="647700"/>
          </a:xfrm>
          <a:prstGeom prst="rect">
            <a:avLst/>
          </a:prstGeom>
          <a:ln/>
        </p:spPr>
        <p:txBody>
          <a:bodyPr anchor="b" rtlCol="false" lIns="95250" rIns="47625" tIns="95250" bIns="95250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经济效益评估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8387098" y="2167406"/>
            <a:ext cx="3190875" cy="647700"/>
          </a:xfrm>
          <a:prstGeom prst="rect">
            <a:avLst/>
          </a:prstGeom>
          <a:ln/>
        </p:spPr>
        <p:txBody>
          <a:bodyPr anchor="b" rtlCol="false" lIns="95250" rIns="47625" tIns="95250" bIns="95250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投资风险分析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8603034" y="3645964"/>
            <a:ext cx="3152775" cy="647700"/>
          </a:xfrm>
          <a:prstGeom prst="rect">
            <a:avLst/>
          </a:prstGeom>
          <a:ln/>
        </p:spPr>
        <p:txBody>
          <a:bodyPr anchor="b" rtlCol="false" lIns="95250" rIns="47625" tIns="95250" bIns="95250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经济效益优化策略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8206123" y="4978545"/>
            <a:ext cx="3371850" cy="647700"/>
          </a:xfrm>
          <a:prstGeom prst="rect">
            <a:avLst/>
          </a:prstGeom>
          <a:ln/>
        </p:spPr>
        <p:txBody>
          <a:bodyPr anchor="b" rtlCol="false" lIns="95250" rIns="47625" tIns="95250" bIns="95250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对比分析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245411" y="2363050"/>
            <a:ext cx="3371850" cy="765143"/>
          </a:xfrm>
          <a:prstGeom prst="rect">
            <a:avLst/>
          </a:prstGeom>
          <a:ln/>
        </p:spPr>
        <p:txBody>
          <a:bodyPr anchor="t" rtlCol="false" lIns="95250" rIns="47625" tIns="95250" bIns="95250" anchorCtr="false" vert="horz" wrap="square">
            <a:noAutofit/>
          </a:bodyPr>
          <a:lstStyle/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包括土地、设备、施工等各项费用。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688023" y="4919568"/>
            <a:ext cx="3371850" cy="768043"/>
          </a:xfrm>
          <a:prstGeom prst="rect">
            <a:avLst/>
          </a:prstGeom>
          <a:ln/>
        </p:spPr>
        <p:txBody>
          <a:bodyPr anchor="t" rtlCol="false" lIns="95250" rIns="47625" tIns="95250" bIns="95250" anchorCtr="false" vert="horz" wrap="square">
            <a:noAutofit/>
          </a:bodyPr>
          <a:lstStyle/>
          <a:p>
            <a:pPr algn="r">
              <a:lnSpc>
                <a:spcPct val="140000"/>
              </a:lnSpc>
              <a:spcBef>
                <a:spcPts val="375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涉及油品储存、输送、安全维护等日常运营支出。</a:t>
            </a:r>
          </a:p>
        </p:txBody>
      </p:sp>
      <p:sp>
        <p:nvSpPr>
          <p:cNvPr name="AutoShape 23" id="23"/>
          <p:cNvSpPr/>
          <p:nvPr/>
        </p:nvSpPr>
        <p:spPr>
          <a:xfrm rot="0">
            <a:off x="8758048" y="4593719"/>
            <a:ext cx="1280710" cy="245745"/>
          </a:xfrm>
          <a:prstGeom prst="rect">
            <a:avLst/>
          </a:prstGeom>
          <a:noFill/>
          <a:ln/>
        </p:spPr>
      </p:sp>
      <p:sp>
        <p:nvSpPr>
          <p:cNvPr name="TextBox 24" id="24"/>
          <p:cNvSpPr txBox="true"/>
          <p:nvPr/>
        </p:nvSpPr>
        <p:spPr>
          <a:xfrm rot="0">
            <a:off x="7220427" y="1309554"/>
            <a:ext cx="3371850" cy="759511"/>
          </a:xfrm>
          <a:prstGeom prst="rect">
            <a:avLst/>
          </a:prstGeom>
          <a:ln/>
        </p:spPr>
        <p:txBody>
          <a:bodyPr anchor="t" rtlCol="false" lIns="95250" rIns="47625" tIns="95250" bIns="95250" anchorCtr="false" vert="horz" wrap="square">
            <a:noAutofit/>
          </a:bodyPr>
          <a:lstStyle/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通过财务分析，评估油库建设的盈利能力、回收期等指标。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8383959" y="2667138"/>
            <a:ext cx="3371850" cy="772662"/>
          </a:xfrm>
          <a:prstGeom prst="rect">
            <a:avLst/>
          </a:prstGeom>
          <a:ln/>
        </p:spPr>
        <p:txBody>
          <a:bodyPr anchor="t" rtlCol="false" lIns="95250" rIns="47625" tIns="95250" bIns="95250" anchorCtr="false" vert="horz" wrap="square">
            <a:noAutofit/>
          </a:bodyPr>
          <a:lstStyle/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识别油库建设及运营过程中可能面临的风险因素，并提出应对措施。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8611541" y="4183060"/>
            <a:ext cx="3371850" cy="778365"/>
          </a:xfrm>
          <a:prstGeom prst="rect">
            <a:avLst/>
          </a:prstGeom>
          <a:ln/>
        </p:spPr>
        <p:txBody>
          <a:bodyPr anchor="t" rtlCol="false" lIns="95250" rIns="47625" tIns="95250" bIns="95250" anchorCtr="false" vert="horz" wrap="square">
            <a:noAutofit/>
          </a:bodyPr>
          <a:lstStyle/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探讨提高油库经济效益的途径和方法，如优化运营、降低成本等。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8206123" y="5512133"/>
            <a:ext cx="3371850" cy="858127"/>
          </a:xfrm>
          <a:prstGeom prst="rect">
            <a:avLst/>
          </a:prstGeom>
          <a:ln/>
        </p:spPr>
        <p:txBody>
          <a:bodyPr anchor="t" rtlCol="false" lIns="95250" rIns="47625" tIns="95250" bIns="95250" anchorCtr="false" vert="horz" wrap="square">
            <a:noAutofit/>
          </a:bodyPr>
          <a:lstStyle/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将油库建设与其他投资项目的经济效益进行比较分析。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经济效益与投资回报分析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297192" y="1308287"/>
            <a:ext cx="4348638" cy="60579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国内外油库建设相关政策法规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6865764" y="1271476"/>
            <a:ext cx="4493572" cy="60579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合规性评估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6878035" y="2989034"/>
            <a:ext cx="4493572" cy="60579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标准实施与监督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6890305" y="4725206"/>
            <a:ext cx="4493572" cy="60579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政策法规与标准体系的动态更新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321733" y="4762018"/>
            <a:ext cx="4414526" cy="62484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政策法规对油库建设的影响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309463" y="3025846"/>
            <a:ext cx="4348638" cy="60579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油库建设标准体系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297192" y="1670999"/>
            <a:ext cx="4486656" cy="120396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梳理国内外关于油库建设的法律法规、政策文件。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309463" y="3410120"/>
            <a:ext cx="4486275" cy="1152525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介绍国内外油库建设的相关标准、规范及技术要求。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321733" y="5149114"/>
            <a:ext cx="4486275" cy="1152525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分析政策法规对油库建设、运营等方面的具体影响。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6865764" y="1634188"/>
            <a:ext cx="4486275" cy="1152525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评估油库建设项目在政策法规方面的合规性，提出改进建议。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6878035" y="3373308"/>
            <a:ext cx="4486275" cy="1152525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探讨油库建设标准的实施情况、监督机制及改进措施。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6890305" y="5112302"/>
            <a:ext cx="4486275" cy="1152525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关注政策法规与标准体系的修订、完善情况。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政策法规与标准体系</a:t>
            </a:r>
          </a:p>
        </p:txBody>
      </p:sp>
      <p:grpSp>
        <p:nvGrpSpPr>
          <p:cNvPr name="Group 15" id="15"/>
          <p:cNvGrpSpPr/>
          <p:nvPr/>
        </p:nvGrpSpPr>
        <p:grpSpPr>
          <a:xfrm rot="0">
            <a:off x="839115" y="1512589"/>
            <a:ext cx="197186" cy="5357334"/>
            <a:chOff x="839115" y="1512589"/>
            <a:chExt cx="197186" cy="5357334"/>
          </a:xfrm>
        </p:grpSpPr>
        <p:sp>
          <p:nvSpPr>
            <p:cNvPr name="AutoShape 16" id="16"/>
            <p:cNvSpPr/>
            <p:nvPr/>
          </p:nvSpPr>
          <p:spPr>
            <a:xfrm rot="0">
              <a:off x="839115" y="1512589"/>
              <a:ext cx="197186" cy="19718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name="AutoShape 17" id="17"/>
            <p:cNvSpPr/>
            <p:nvPr/>
          </p:nvSpPr>
          <p:spPr>
            <a:xfrm rot="0">
              <a:off x="839115" y="3230148"/>
              <a:ext cx="197186" cy="19718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name="AutoShape 18" id="18"/>
            <p:cNvSpPr/>
            <p:nvPr/>
          </p:nvSpPr>
          <p:spPr>
            <a:xfrm rot="0">
              <a:off x="839115" y="4975845"/>
              <a:ext cx="197186" cy="19718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cxnSp>
          <p:nvCxnSpPr>
            <p:cNvPr name="Connector 19" id="19"/>
            <p:cNvCxnSpPr/>
            <p:nvPr/>
          </p:nvCxnSpPr>
          <p:spPr>
            <a:xfrm>
              <a:off x="937708" y="1624780"/>
              <a:ext cx="0" cy="5245143"/>
            </a:xfrm>
            <a:prstGeom prst="line">
              <a:avLst/>
            </a:prstGeom>
            <a:ln w="19050">
              <a:solidFill>
                <a:schemeClr val="accent1"/>
              </a:solidFill>
              <a:prstDash val="dash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name="Group 20" id="20"/>
          <p:cNvGrpSpPr/>
          <p:nvPr/>
        </p:nvGrpSpPr>
        <p:grpSpPr>
          <a:xfrm rot="0">
            <a:off x="6455568" y="1512589"/>
            <a:ext cx="197186" cy="5357334"/>
            <a:chOff x="6455568" y="1512589"/>
            <a:chExt cx="197186" cy="5357334"/>
          </a:xfrm>
        </p:grpSpPr>
        <p:sp>
          <p:nvSpPr>
            <p:cNvPr name="AutoShape 21" id="21"/>
            <p:cNvSpPr/>
            <p:nvPr/>
          </p:nvSpPr>
          <p:spPr>
            <a:xfrm rot="0">
              <a:off x="6455568" y="1512589"/>
              <a:ext cx="197186" cy="19718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name="AutoShape 22" id="22"/>
            <p:cNvSpPr/>
            <p:nvPr/>
          </p:nvSpPr>
          <p:spPr>
            <a:xfrm rot="0">
              <a:off x="6455568" y="3230148"/>
              <a:ext cx="197186" cy="19718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name="AutoShape 23" id="23"/>
            <p:cNvSpPr/>
            <p:nvPr/>
          </p:nvSpPr>
          <p:spPr>
            <a:xfrm rot="0">
              <a:off x="6455568" y="4975845"/>
              <a:ext cx="197186" cy="19718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cxnSp>
          <p:nvCxnSpPr>
            <p:cNvPr name="Connector 24" id="24"/>
            <p:cNvCxnSpPr/>
            <p:nvPr/>
          </p:nvCxnSpPr>
          <p:spPr>
            <a:xfrm>
              <a:off x="6554162" y="1624780"/>
              <a:ext cx="0" cy="5245143"/>
            </a:xfrm>
            <a:prstGeom prst="line">
              <a:avLst/>
            </a:prstGeom>
            <a:ln w="19050">
              <a:solidFill>
                <a:schemeClr val="accent1"/>
              </a:solidFill>
              <a:prstDash val="dash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7195174" y="2054018"/>
            <a:ext cx="617410" cy="617410"/>
          </a:xfrm>
          <a:prstGeom prst="ellipse">
            <a:avLst/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name="AutoShape 3" id="3"/>
          <p:cNvSpPr/>
          <p:nvPr/>
        </p:nvSpPr>
        <p:spPr>
          <a:xfrm rot="0">
            <a:off x="7195174" y="5014854"/>
            <a:ext cx="617410" cy="617410"/>
          </a:xfrm>
          <a:prstGeom prst="ellipse">
            <a:avLst/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name="AutoShape 4" id="4"/>
          <p:cNvSpPr/>
          <p:nvPr/>
        </p:nvSpPr>
        <p:spPr>
          <a:xfrm rot="0">
            <a:off x="7786731" y="3573017"/>
            <a:ext cx="617410" cy="617410"/>
          </a:xfrm>
          <a:prstGeom prst="ellipse">
            <a:avLst/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name="AutoShape 5" id="5"/>
          <p:cNvSpPr/>
          <p:nvPr/>
        </p:nvSpPr>
        <p:spPr>
          <a:xfrm rot="0">
            <a:off x="4422454" y="2066288"/>
            <a:ext cx="617410" cy="617410"/>
          </a:xfrm>
          <a:prstGeom prst="ellipse">
            <a:avLst/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name="AutoShape 6" id="6"/>
          <p:cNvSpPr/>
          <p:nvPr/>
        </p:nvSpPr>
        <p:spPr>
          <a:xfrm rot="0">
            <a:off x="3752022" y="3585288"/>
            <a:ext cx="617410" cy="617410"/>
          </a:xfrm>
          <a:prstGeom prst="ellipse">
            <a:avLst/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name="AutoShape 7" id="7"/>
          <p:cNvSpPr/>
          <p:nvPr/>
        </p:nvSpPr>
        <p:spPr>
          <a:xfrm rot="0">
            <a:off x="4422454" y="5027125"/>
            <a:ext cx="617410" cy="617410"/>
          </a:xfrm>
          <a:prstGeom prst="ellipse">
            <a:avLst/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name="AutoShape 8" id="8"/>
          <p:cNvSpPr/>
          <p:nvPr/>
        </p:nvSpPr>
        <p:spPr>
          <a:xfrm rot="0">
            <a:off x="5346335" y="3132057"/>
            <a:ext cx="1499330" cy="1499330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grpSp>
        <p:nvGrpSpPr>
          <p:cNvPr name="Group 9" id="9"/>
          <p:cNvGrpSpPr/>
          <p:nvPr/>
        </p:nvGrpSpPr>
        <p:grpSpPr>
          <a:xfrm rot="0">
            <a:off x="5804249" y="3601163"/>
            <a:ext cx="583501" cy="561118"/>
            <a:chOff x="5804249" y="3601163"/>
            <a:chExt cx="583501" cy="561118"/>
          </a:xfrm>
        </p:grpSpPr>
        <p:sp>
          <p:nvSpPr>
            <p:cNvPr name="AutoShape 10" id="10"/>
            <p:cNvSpPr/>
            <p:nvPr/>
          </p:nvSpPr>
          <p:spPr>
            <a:xfrm rot="0">
              <a:off x="5964745" y="3601163"/>
              <a:ext cx="262604" cy="265938"/>
            </a:xfrm>
            <a:prstGeom prst="ellipse">
              <a:avLst/>
            </a:prstGeom>
            <a:solidFill>
              <a:schemeClr val="lt1">
                <a:alpha val="100000"/>
              </a:schemeClr>
            </a:solidFill>
            <a:ln w="19050">
              <a:solidFill>
                <a:schemeClr val="accent1">
                  <a:alpha val="100000"/>
                </a:schemeClr>
              </a:solidFill>
              <a:prstDash val="solid"/>
            </a:ln>
          </p:spPr>
        </p:sp>
        <p:sp>
          <p:nvSpPr>
            <p:cNvPr name="Freeform 11" id="11"/>
            <p:cNvSpPr/>
            <p:nvPr/>
          </p:nvSpPr>
          <p:spPr>
            <a:xfrm rot="0">
              <a:off x="5804249" y="3908535"/>
              <a:ext cx="583501" cy="253746"/>
            </a:xfrm>
            <a:custGeom>
              <a:avLst/>
              <a:gdLst/>
              <a:ahLst/>
              <a:cxnLst/>
              <a:rect r="r" b="b" t="t" l="l"/>
              <a:pathLst>
                <a:path h="87" w="200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</a:path>
              </a:pathLst>
            </a:custGeom>
            <a:solidFill>
              <a:schemeClr val="lt1">
                <a:alpha val="100000"/>
              </a:schemeClr>
            </a:solidFill>
            <a:ln w="19050">
              <a:solidFill>
                <a:schemeClr val="accent1">
                  <a:alpha val="100000"/>
                </a:schemeClr>
              </a:solidFill>
              <a:prstDash val="solid"/>
            </a:ln>
          </p:spPr>
        </p:sp>
      </p:grpSp>
      <p:sp>
        <p:nvSpPr>
          <p:cNvPr name="TextBox 12" id="12"/>
          <p:cNvSpPr txBox="true"/>
          <p:nvPr/>
        </p:nvSpPr>
        <p:spPr>
          <a:xfrm rot="0">
            <a:off x="986573" y="1625969"/>
            <a:ext cx="3286271" cy="490334"/>
          </a:xfrm>
          <a:prstGeom prst="rect">
            <a:avLst/>
          </a:prstGeom>
          <a:ln/>
        </p:spPr>
        <p:txBody>
          <a:bodyPr anchor="b" rtlCol="false" lIns="66008" rIns="66008" tIns="33052" bIns="33052" anchorCtr="false" vert="horz" wrap="square">
            <a:noAutofit/>
          </a:bodyPr>
          <a:lstStyle/>
          <a:p>
            <a:pPr algn="r">
              <a:lnSpc>
                <a:spcPct val="120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油库建设面临的挑战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986573" y="2070247"/>
            <a:ext cx="3286271" cy="949747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r">
              <a:lnSpc>
                <a:spcPct val="140000"/>
              </a:lnSpc>
            </a:pPr>
            <a:r>
              <a:rPr lang="en-US" sz="127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总结当前油库建设面临的主要挑战，如技术、资金、环保等。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316141" y="3178234"/>
            <a:ext cx="3286271" cy="490334"/>
          </a:xfrm>
          <a:prstGeom prst="rect">
            <a:avLst/>
          </a:prstGeom>
          <a:ln/>
        </p:spPr>
        <p:txBody>
          <a:bodyPr anchor="b" rtlCol="false" lIns="66008" rIns="66008" tIns="33052" bIns="33052" anchorCtr="false" vert="horz" wrap="square">
            <a:noAutofit/>
          </a:bodyPr>
          <a:lstStyle/>
          <a:p>
            <a:pPr algn="r">
              <a:lnSpc>
                <a:spcPct val="120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未来油库发展趋势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334499" y="3632036"/>
            <a:ext cx="3286271" cy="937998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r">
              <a:lnSpc>
                <a:spcPct val="140000"/>
              </a:lnSpc>
            </a:pPr>
            <a:r>
              <a:rPr lang="en-US" sz="127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预测未来油库建设的发展方向，如智能化、绿色化等。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986573" y="4731698"/>
            <a:ext cx="3286271" cy="490334"/>
          </a:xfrm>
          <a:prstGeom prst="rect">
            <a:avLst/>
          </a:prstGeom>
          <a:ln/>
        </p:spPr>
        <p:txBody>
          <a:bodyPr anchor="b" rtlCol="false" lIns="66008" rIns="66008" tIns="33052" bIns="33052" anchorCtr="false" vert="horz" wrap="square">
            <a:noAutofit/>
          </a:bodyPr>
          <a:lstStyle/>
          <a:p>
            <a:pPr algn="r">
              <a:lnSpc>
                <a:spcPct val="120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技术创新与应用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986995" y="5195026"/>
            <a:ext cx="3286271" cy="936111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r">
              <a:lnSpc>
                <a:spcPct val="140000"/>
              </a:lnSpc>
            </a:pPr>
            <a:r>
              <a:rPr lang="en-US" sz="127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探讨新技术在油库建设中的应用前景及可能带来的变革。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7954269" y="1601428"/>
            <a:ext cx="3286271" cy="490334"/>
          </a:xfrm>
          <a:prstGeom prst="rect">
            <a:avLst/>
          </a:prstGeom>
          <a:ln/>
        </p:spPr>
        <p:txBody>
          <a:bodyPr anchor="b" rtlCol="false" lIns="66008" rIns="66008" tIns="33052" bIns="33052" anchorCtr="false" vert="horz" wrap="square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油库与能源转型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7954269" y="2045706"/>
            <a:ext cx="3286271" cy="949747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7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分析油库在能源转型中的地位和作用，提出转型路径和策略。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8545826" y="3153693"/>
            <a:ext cx="3286271" cy="490334"/>
          </a:xfrm>
          <a:prstGeom prst="rect">
            <a:avLst/>
          </a:prstGeom>
          <a:ln/>
        </p:spPr>
        <p:txBody>
          <a:bodyPr anchor="b" rtlCol="false" lIns="66008" rIns="66008" tIns="33052" bIns="33052" anchorCtr="false" vert="horz" wrap="square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国际化合作与竞争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8556922" y="3607495"/>
            <a:ext cx="3286271" cy="937998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7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探讨油库建设在国际合作与竞争中的机遇与挑战。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7954269" y="4731698"/>
            <a:ext cx="3286271" cy="490334"/>
          </a:xfrm>
          <a:prstGeom prst="rect">
            <a:avLst/>
          </a:prstGeom>
          <a:ln/>
        </p:spPr>
        <p:txBody>
          <a:bodyPr anchor="b" rtlCol="false" lIns="66008" rIns="66008" tIns="33052" bIns="33052" anchorCtr="false" vert="horz" wrap="square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可持续发展策略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7947560" y="5195026"/>
            <a:ext cx="3286271" cy="936111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7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提出油库建设可持续发展的策略建议，包括环境、经济和社会方面。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挑战与未来发展方向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4306344" y="2134011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7079064" y="2121740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3635912" y="3653010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7670621" y="3640740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4306344" y="5094847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7079064" y="5082576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4848000" y="3200042"/>
            <a:ext cx="2496000" cy="2474667"/>
          </a:xfrm>
          <a:prstGeom prst="ellipse">
            <a:avLst/>
          </a:prstGeom>
          <a:noFill/>
          <a:ln w="76200">
            <a:solidFill>
              <a:schemeClr val="accent1">
                <a:alpha val="29000"/>
              </a:schemeClr>
            </a:solidFill>
            <a:prstDash val="sysDash"/>
          </a:ln>
        </p:spPr>
      </p:sp>
      <p:sp>
        <p:nvSpPr>
          <p:cNvPr name="AutoShape 3" id="3"/>
          <p:cNvSpPr/>
          <p:nvPr/>
        </p:nvSpPr>
        <p:spPr>
          <a:xfrm rot="0">
            <a:off x="5547360" y="2762864"/>
            <a:ext cx="1097280" cy="1097280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TextBox 4" id="4"/>
          <p:cNvSpPr txBox="true"/>
          <p:nvPr/>
        </p:nvSpPr>
        <p:spPr>
          <a:xfrm rot="0">
            <a:off x="8132415" y="2817800"/>
            <a:ext cx="3314700" cy="1168332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对未来研究的展望：指出油库建设领域未来值得关注的研究方向和问题。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4353230" y="1466212"/>
            <a:ext cx="3314700" cy="1168332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总结报告主要观点：概括报告的主要发现、结论和观点。</a:t>
            </a:r>
          </a:p>
        </p:txBody>
      </p:sp>
      <p:sp>
        <p:nvSpPr>
          <p:cNvPr name="Freeform 6" id="6"/>
          <p:cNvSpPr/>
          <p:nvPr/>
        </p:nvSpPr>
        <p:spPr>
          <a:xfrm rot="0">
            <a:off x="5810300" y="3025804"/>
            <a:ext cx="571400" cy="571400"/>
          </a:xfrm>
          <a:custGeom>
            <a:avLst/>
            <a:gdLst/>
            <a:ahLst/>
            <a:cxnLst/>
            <a:rect r="r" b="b" t="t" l="l"/>
            <a:pathLst>
              <a:path h="304800" w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</a:path>
              <a:path h="304800" w="304800"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</a:path>
              <a:path h="304800" w="304800"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</a:path>
            </a:pathLst>
          </a:custGeom>
          <a:solidFill>
            <a:srgbClr val="FFFFFF">
              <a:alpha val="100000"/>
            </a:srgbClr>
          </a:solidFill>
          <a:ln/>
        </p:spPr>
      </p:sp>
      <p:sp>
        <p:nvSpPr>
          <p:cNvPr name="TextBox 7" id="7"/>
          <p:cNvSpPr txBox="true"/>
          <p:nvPr/>
        </p:nvSpPr>
        <p:spPr>
          <a:xfrm rot="0">
            <a:off x="7824133" y="4925421"/>
            <a:ext cx="3314700" cy="1171599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呼吁各方共同努力：呼吁政府、企业、科研机构等各方加强合作，共同推动油库建设的现代化进程。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729316" y="2817800"/>
            <a:ext cx="3314700" cy="1168332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 algn="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对油库建设的建议：基于分析结果，提出对油库建设、运营等方面的具体建议。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54890" y="4925421"/>
            <a:ext cx="3314700" cy="1171599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 algn="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强调报告的意义和价值：强调报告对油库建设实践、政策制定等方面的指导意义和参考价值。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结论与建议</a:t>
            </a:r>
          </a:p>
        </p:txBody>
      </p:sp>
      <p:sp>
        <p:nvSpPr>
          <p:cNvPr name="AutoShape 11" id="11"/>
          <p:cNvSpPr/>
          <p:nvPr/>
        </p:nvSpPr>
        <p:spPr>
          <a:xfrm rot="0">
            <a:off x="4832249" y="4999740"/>
            <a:ext cx="1097280" cy="1097280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12" id="12"/>
          <p:cNvSpPr/>
          <p:nvPr/>
        </p:nvSpPr>
        <p:spPr>
          <a:xfrm rot="0">
            <a:off x="6262471" y="4999740"/>
            <a:ext cx="1097280" cy="1097280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Freeform 13" id="13"/>
          <p:cNvSpPr/>
          <p:nvPr/>
        </p:nvSpPr>
        <p:spPr>
          <a:xfrm rot="0">
            <a:off x="5171339" y="5338830"/>
            <a:ext cx="438150" cy="457200"/>
          </a:xfrm>
          <a:custGeom>
            <a:avLst/>
            <a:gdLst/>
            <a:ahLst/>
            <a:cxnLst/>
            <a:rect r="r" b="b" t="t" l="l"/>
            <a:pathLst>
              <a:path h="304800" w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</a:path>
            </a:pathLst>
          </a:custGeom>
          <a:solidFill>
            <a:srgbClr val="FFFFFF">
              <a:alpha val="100000"/>
            </a:srgbClr>
          </a:solidFill>
          <a:ln/>
        </p:spPr>
      </p:sp>
      <p:sp>
        <p:nvSpPr>
          <p:cNvPr name="Freeform 14" id="14"/>
          <p:cNvSpPr/>
          <p:nvPr/>
        </p:nvSpPr>
        <p:spPr>
          <a:xfrm rot="0">
            <a:off x="6424690" y="5263152"/>
            <a:ext cx="570456" cy="570456"/>
          </a:xfrm>
          <a:custGeom>
            <a:avLst/>
            <a:gdLst/>
            <a:ahLst/>
            <a:cxnLst/>
            <a:rect r="r" b="b" t="t" l="l"/>
            <a:pathLst>
              <a:path h="304800" w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</a:path>
              <a:path h="304800" w="304800"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</a:path>
              <a:path h="304800" w="304800"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</a:path>
            </a:pathLst>
          </a:custGeom>
          <a:solidFill>
            <a:srgbClr val="FFFFFF">
              <a:alpha val="100000"/>
            </a:srgbClr>
          </a:solidFill>
          <a:ln/>
        </p:spPr>
      </p:sp>
      <p:sp>
        <p:nvSpPr>
          <p:cNvPr name="AutoShape 15" id="15"/>
          <p:cNvSpPr/>
          <p:nvPr/>
        </p:nvSpPr>
        <p:spPr>
          <a:xfrm rot="0">
            <a:off x="6755532" y="3637024"/>
            <a:ext cx="1097280" cy="1097280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Freeform 16" id="16"/>
          <p:cNvSpPr/>
          <p:nvPr/>
        </p:nvSpPr>
        <p:spPr>
          <a:xfrm rot="0">
            <a:off x="7048006" y="3929497"/>
            <a:ext cx="512333" cy="512333"/>
          </a:xfrm>
          <a:custGeom>
            <a:avLst/>
            <a:gdLst/>
            <a:ahLst/>
            <a:cxnLst/>
            <a:rect r="r" b="b" t="t" l="l"/>
            <a:pathLst>
              <a:path h="304800" w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</a:path>
              <a:path h="304800" w="304800"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</a:path>
              <a:path h="304800" w="304800"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</a:path>
            </a:pathLst>
          </a:custGeom>
          <a:solidFill>
            <a:srgbClr val="FFFFFF">
              <a:alpha val="100000"/>
            </a:srgbClr>
          </a:solidFill>
          <a:ln/>
        </p:spPr>
      </p:sp>
      <p:sp>
        <p:nvSpPr>
          <p:cNvPr name="AutoShape 17" id="17"/>
          <p:cNvSpPr/>
          <p:nvPr/>
        </p:nvSpPr>
        <p:spPr>
          <a:xfrm rot="0">
            <a:off x="4339187" y="3653941"/>
            <a:ext cx="1097280" cy="1097280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Freeform 18" id="18"/>
          <p:cNvSpPr/>
          <p:nvPr/>
        </p:nvSpPr>
        <p:spPr>
          <a:xfrm rot="0">
            <a:off x="4641027" y="3955883"/>
            <a:ext cx="493600" cy="455295"/>
          </a:xfrm>
          <a:custGeom>
            <a:avLst/>
            <a:gdLst/>
            <a:ahLst/>
            <a:cxnLst/>
            <a:rect r="r" b="b" t="t" l="l"/>
            <a:pathLst>
              <a:path h="304800" w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</a:path>
              <a:path h="304800" w="304800"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</a:path>
              <a:path h="304800" w="304800"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</a:path>
              <a:path h="304800" w="304800"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</a:path>
              <a:path h="304800" w="304800"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</a:path>
              <a:path h="304800" w="304800"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</a:path>
            </a:pathLst>
          </a:custGeom>
          <a:solidFill>
            <a:srgbClr val="FFFFFF">
              <a:alpha val="100000"/>
            </a:srgbClr>
          </a:solidFill>
          <a:ln/>
        </p:spPr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070021" y="1411090"/>
            <a:ext cx="2051957" cy="1842306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b="true" sz="8000">
                <a:solidFill>
                  <a:srgbClr val="B3CEFF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853596" y="3253396"/>
            <a:ext cx="10484808" cy="1798058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4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引言详细内容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name="Connector 2" id="2"/>
          <p:cNvCxnSpPr/>
          <p:nvPr/>
        </p:nvCxnSpPr>
        <p:spPr>
          <a:xfrm>
            <a:off x="797709" y="1834831"/>
            <a:ext cx="0" cy="3825594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name="Connector 3" id="3"/>
          <p:cNvCxnSpPr/>
          <p:nvPr/>
        </p:nvCxnSpPr>
        <p:spPr>
          <a:xfrm>
            <a:off x="2387862" y="1834831"/>
            <a:ext cx="0" cy="3825594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name="Connector 4" id="4"/>
          <p:cNvCxnSpPr/>
          <p:nvPr/>
        </p:nvCxnSpPr>
        <p:spPr>
          <a:xfrm>
            <a:off x="3840592" y="1834831"/>
            <a:ext cx="0" cy="3817123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name="Connector 5" id="5"/>
          <p:cNvCxnSpPr/>
          <p:nvPr/>
        </p:nvCxnSpPr>
        <p:spPr>
          <a:xfrm>
            <a:off x="5152947" y="1834831"/>
            <a:ext cx="0" cy="3822503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name="Connector 6" id="6"/>
          <p:cNvCxnSpPr/>
          <p:nvPr/>
        </p:nvCxnSpPr>
        <p:spPr>
          <a:xfrm>
            <a:off x="7383315" y="1834831"/>
            <a:ext cx="0" cy="3822812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name="Connector 7" id="7"/>
          <p:cNvCxnSpPr/>
          <p:nvPr/>
        </p:nvCxnSpPr>
        <p:spPr>
          <a:xfrm>
            <a:off x="6323061" y="1834831"/>
            <a:ext cx="0" cy="3822503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name="AutoShape 8" id="8"/>
          <p:cNvSpPr/>
          <p:nvPr/>
        </p:nvSpPr>
        <p:spPr>
          <a:xfrm rot="5400000">
            <a:off x="2312927" y="343003"/>
            <a:ext cx="3549418" cy="6597009"/>
          </a:xfrm>
          <a:prstGeom prst="trapezoid">
            <a:avLst>
              <a:gd fmla="val 42242" name="adj"/>
            </a:avLst>
          </a:prstGeom>
          <a:gradFill>
            <a:gsLst>
              <a:gs pos="0">
                <a:schemeClr val="accent1">
                  <a:alpha val="0"/>
                </a:schemeClr>
              </a:gs>
              <a:gs pos="64000">
                <a:schemeClr val="accent1">
                  <a:alpha val="10985"/>
                </a:schemeClr>
              </a:gs>
            </a:gsLst>
            <a:lin ang="16200000"/>
          </a:gradFill>
          <a:ln w="25400">
            <a:solidFill>
              <a:schemeClr val="accent1">
                <a:alpha val="100000"/>
              </a:schemeClr>
            </a:solidFill>
            <a:prstDash val="dash"/>
          </a:ln>
        </p:spPr>
      </p:sp>
      <p:sp>
        <p:nvSpPr>
          <p:cNvPr name="AutoShape 9" id="9"/>
          <p:cNvSpPr/>
          <p:nvPr/>
        </p:nvSpPr>
        <p:spPr>
          <a:xfrm rot="0">
            <a:off x="830097" y="6015783"/>
            <a:ext cx="8068110" cy="511654"/>
          </a:xfrm>
          <a:prstGeom prst="homePlate">
            <a:avLst>
              <a:gd fmla="val 50000" name="adj"/>
            </a:avLst>
          </a:prstGeom>
          <a:solidFill>
            <a:schemeClr val="accent2">
              <a:alpha val="100000"/>
            </a:schemeClr>
          </a:solidFill>
          <a:ln/>
        </p:spPr>
      </p:sp>
      <p:sp>
        <p:nvSpPr>
          <p:cNvPr name="AutoShape 10" id="10"/>
          <p:cNvSpPr/>
          <p:nvPr/>
        </p:nvSpPr>
        <p:spPr>
          <a:xfrm rot="0">
            <a:off x="0" y="0"/>
            <a:ext cx="19050" cy="19050"/>
          </a:xfrm>
          <a:prstGeom prst="rightArrow">
            <a:avLst/>
          </a:prstGeom>
          <a:noFill/>
          <a:ln/>
        </p:spPr>
      </p:sp>
      <p:sp>
        <p:nvSpPr>
          <p:cNvPr name="TextBox 11" id="11"/>
          <p:cNvSpPr txBox="true"/>
          <p:nvPr/>
        </p:nvSpPr>
        <p:spPr>
          <a:xfrm rot="0">
            <a:off x="7934031" y="3388124"/>
            <a:ext cx="555689" cy="222314"/>
          </a:xfrm>
          <a:prstGeom prst="rect">
            <a:avLst/>
          </a:prstGeom>
          <a:ln/>
        </p:spPr>
        <p:txBody>
          <a:bodyPr anchor="t" rtlCol="false" lIns="25432" rIns="25432" tIns="25432" bIns="25432" anchorCtr="false" vert="horz" wrap="none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999">
                <a:solidFill>
                  <a:schemeClr val="dk1">
                    <a:alpha val="100000"/>
                  </a:schemeClr>
                </a:solidFill>
                <a:latin typeface="OPPOSans M"/>
                <a:ea typeface="OPPOSans M"/>
                <a:cs typeface="OPPOSans M"/>
              </a:rPr>
              <a:t>油库优势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7934031" y="3695116"/>
            <a:ext cx="555689" cy="222314"/>
          </a:xfrm>
          <a:prstGeom prst="rect">
            <a:avLst/>
          </a:prstGeom>
          <a:ln/>
        </p:spPr>
        <p:txBody>
          <a:bodyPr anchor="t" rtlCol="false" lIns="25432" rIns="25432" tIns="25432" bIns="25432" anchorCtr="false" vert="horz" wrap="none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999">
                <a:solidFill>
                  <a:schemeClr val="dk1">
                    <a:alpha val="100000"/>
                  </a:schemeClr>
                </a:solidFill>
                <a:latin typeface="OPPOSans M"/>
                <a:ea typeface="OPPOSans M"/>
                <a:cs typeface="OPPOSans M"/>
              </a:rPr>
              <a:t>稳定支持</a:t>
            </a:r>
          </a:p>
        </p:txBody>
      </p:sp>
      <p:sp>
        <p:nvSpPr>
          <p:cNvPr name="AutoShape 13" id="13"/>
          <p:cNvSpPr/>
          <p:nvPr/>
        </p:nvSpPr>
        <p:spPr>
          <a:xfrm rot="0">
            <a:off x="7286392" y="3350760"/>
            <a:ext cx="193846" cy="581494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14" id="14"/>
          <p:cNvSpPr/>
          <p:nvPr/>
        </p:nvSpPr>
        <p:spPr>
          <a:xfrm rot="0">
            <a:off x="379779" y="1847046"/>
            <a:ext cx="832812" cy="3588922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15" id="15"/>
          <p:cNvSpPr/>
          <p:nvPr/>
        </p:nvSpPr>
        <p:spPr>
          <a:xfrm rot="0">
            <a:off x="2040706" y="2219897"/>
            <a:ext cx="694312" cy="2843220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16" id="16"/>
          <p:cNvSpPr/>
          <p:nvPr/>
        </p:nvSpPr>
        <p:spPr>
          <a:xfrm rot="0">
            <a:off x="3563133" y="2556119"/>
            <a:ext cx="554919" cy="2170776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17" id="17"/>
          <p:cNvSpPr/>
          <p:nvPr/>
        </p:nvSpPr>
        <p:spPr>
          <a:xfrm rot="0">
            <a:off x="4946167" y="2860919"/>
            <a:ext cx="413561" cy="1561176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18" id="18"/>
          <p:cNvSpPr/>
          <p:nvPr/>
        </p:nvSpPr>
        <p:spPr>
          <a:xfrm rot="0">
            <a:off x="6187843" y="3106409"/>
            <a:ext cx="270436" cy="1070196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Freeform 19" id="19"/>
          <p:cNvSpPr/>
          <p:nvPr/>
        </p:nvSpPr>
        <p:spPr>
          <a:xfrm rot="16200000">
            <a:off x="3931023" y="-1645354"/>
            <a:ext cx="317454" cy="6587130"/>
          </a:xfrm>
          <a:custGeom>
            <a:avLst/>
            <a:gdLst/>
            <a:ahLst/>
            <a:cxnLst/>
            <a:rect r="r" b="b" t="t" l="l"/>
            <a:pathLst>
              <a:path h="21595" w="21600">
                <a:moveTo>
                  <a:pt x="13" y="21595"/>
                </a:moveTo>
                <a:lnTo>
                  <a:pt x="9790" y="21595"/>
                </a:lnTo>
                <a:cubicBezTo>
                  <a:pt x="11407" y="21600"/>
                  <a:pt x="12989" y="21570"/>
                  <a:pt x="14123" y="21512"/>
                </a:cubicBezTo>
                <a:cubicBezTo>
                  <a:pt x="15046" y="21465"/>
                  <a:pt x="15601" y="21403"/>
                  <a:pt x="15687" y="21337"/>
                </a:cubicBezTo>
                <a:lnTo>
                  <a:pt x="15687" y="11183"/>
                </a:lnTo>
                <a:cubicBezTo>
                  <a:pt x="15796" y="11107"/>
                  <a:pt x="16391" y="11035"/>
                  <a:pt x="17382" y="10978"/>
                </a:cubicBezTo>
                <a:cubicBezTo>
                  <a:pt x="18467" y="10915"/>
                  <a:pt x="19960" y="10873"/>
                  <a:pt x="21600" y="10859"/>
                </a:cubicBezTo>
                <a:cubicBezTo>
                  <a:pt x="20179" y="10858"/>
                  <a:pt x="18813" y="10831"/>
                  <a:pt x="17740" y="10785"/>
                </a:cubicBezTo>
                <a:cubicBezTo>
                  <a:pt x="16383" y="10725"/>
                  <a:pt x="15606" y="10640"/>
                  <a:pt x="15613" y="10550"/>
                </a:cubicBezTo>
                <a:lnTo>
                  <a:pt x="15613" y="280"/>
                </a:lnTo>
                <a:cubicBezTo>
                  <a:pt x="15656" y="207"/>
                  <a:pt x="15122" y="137"/>
                  <a:pt x="14129" y="85"/>
                </a:cubicBezTo>
                <a:cubicBezTo>
                  <a:pt x="13138" y="32"/>
                  <a:pt x="11771" y="2"/>
                  <a:pt x="10330" y="0"/>
                </a:cubicBezTo>
                <a:lnTo>
                  <a:pt x="0" y="0"/>
                </a:lnTo>
              </a:path>
            </a:pathLst>
          </a:custGeom>
          <a:noFill/>
          <a:ln w="2540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name="TextBox 20" id="20"/>
          <p:cNvSpPr txBox="true"/>
          <p:nvPr/>
        </p:nvSpPr>
        <p:spPr>
          <a:xfrm rot="0">
            <a:off x="611519" y="2787655"/>
            <a:ext cx="382905" cy="1729740"/>
          </a:xfrm>
          <a:prstGeom prst="rect">
            <a:avLst/>
          </a:prstGeom>
          <a:noFill/>
          <a:ln/>
        </p:spPr>
        <p:txBody>
          <a:bodyPr anchor="ctr" rtlCol="false" lIns="91440" rIns="91440" tIns="45720" bIns="45720" anchorCtr="false" vert="eaVert" wrap="squar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OPPOSans R"/>
                <a:ea typeface="OPPOSans R"/>
                <a:cs typeface="OPPOSans R"/>
              </a:rPr>
              <a:t>油库建设重要性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830097" y="6166138"/>
            <a:ext cx="7831249" cy="250889"/>
          </a:xfrm>
          <a:prstGeom prst="rect">
            <a:avLst/>
          </a:prstGeom>
          <a:ln/>
        </p:spPr>
        <p:txBody>
          <a:bodyPr anchor="t" rtlCol="false" lIns="25432" rIns="25432" tIns="25432" bIns="25432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OPPOSans M"/>
                <a:ea typeface="OPPOSans M"/>
                <a:cs typeface="OPPOSans M"/>
              </a:rPr>
              <a:t>当前油库状况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2199687" y="2787655"/>
            <a:ext cx="382905" cy="1729740"/>
          </a:xfrm>
          <a:prstGeom prst="rect">
            <a:avLst/>
          </a:prstGeom>
          <a:noFill/>
          <a:ln/>
        </p:spPr>
        <p:txBody>
          <a:bodyPr anchor="ctr" rtlCol="false" lIns="91440" rIns="91440" tIns="45720" bIns="45720" anchorCtr="false" vert="eaVert" wrap="squar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OPPOSans R"/>
                <a:ea typeface="OPPOSans R"/>
                <a:cs typeface="OPPOSans R"/>
              </a:rPr>
              <a:t>安全保障提升</a:t>
            </a:r>
          </a:p>
        </p:txBody>
      </p:sp>
      <p:sp>
        <p:nvSpPr>
          <p:cNvPr name="AutoShape 23" id="23"/>
          <p:cNvSpPr/>
          <p:nvPr/>
        </p:nvSpPr>
        <p:spPr>
          <a:xfrm rot="0">
            <a:off x="830097" y="5511745"/>
            <a:ext cx="1520668" cy="334111"/>
          </a:xfrm>
          <a:prstGeom prst="rect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TextBox 24" id="24"/>
          <p:cNvSpPr txBox="true"/>
          <p:nvPr/>
        </p:nvSpPr>
        <p:spPr>
          <a:xfrm rot="0" flipH="true">
            <a:off x="830097" y="5593849"/>
            <a:ext cx="1520668" cy="200025"/>
          </a:xfrm>
          <a:prstGeom prst="rect">
            <a:avLst/>
          </a:prstGeom>
          <a:noFill/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OPPOSans M"/>
                <a:ea typeface="OPPOSans M"/>
                <a:cs typeface="OPPOSans M"/>
              </a:rPr>
              <a:t>全球能源需求</a:t>
            </a:r>
          </a:p>
        </p:txBody>
      </p:sp>
      <p:sp>
        <p:nvSpPr>
          <p:cNvPr name="AutoShape 25" id="25"/>
          <p:cNvSpPr/>
          <p:nvPr/>
        </p:nvSpPr>
        <p:spPr>
          <a:xfrm rot="0">
            <a:off x="2421022" y="5511745"/>
            <a:ext cx="1388846" cy="334111"/>
          </a:xfrm>
          <a:prstGeom prst="rect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TextBox 26" id="26"/>
          <p:cNvSpPr txBox="true"/>
          <p:nvPr/>
        </p:nvSpPr>
        <p:spPr>
          <a:xfrm rot="0" flipH="true">
            <a:off x="2421022" y="5593849"/>
            <a:ext cx="1388846" cy="200025"/>
          </a:xfrm>
          <a:prstGeom prst="rect">
            <a:avLst/>
          </a:prstGeom>
          <a:noFill/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OPPOSans M"/>
                <a:ea typeface="OPPOSans M"/>
                <a:cs typeface="OPPOSans M"/>
              </a:rPr>
              <a:t>油库技术革新</a:t>
            </a:r>
          </a:p>
        </p:txBody>
      </p:sp>
      <p:sp>
        <p:nvSpPr>
          <p:cNvPr name="AutoShape 27" id="27"/>
          <p:cNvSpPr/>
          <p:nvPr/>
        </p:nvSpPr>
        <p:spPr>
          <a:xfrm rot="0">
            <a:off x="3871687" y="5511745"/>
            <a:ext cx="1266774" cy="334111"/>
          </a:xfrm>
          <a:prstGeom prst="rect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TextBox 28" id="28"/>
          <p:cNvSpPr txBox="true"/>
          <p:nvPr/>
        </p:nvSpPr>
        <p:spPr>
          <a:xfrm rot="0" flipH="true">
            <a:off x="3871687" y="5593849"/>
            <a:ext cx="1266774" cy="200025"/>
          </a:xfrm>
          <a:prstGeom prst="rect">
            <a:avLst/>
          </a:prstGeom>
          <a:noFill/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OPPOSans M"/>
                <a:ea typeface="OPPOSans M"/>
                <a:cs typeface="OPPOSans M"/>
              </a:rPr>
              <a:t>现代化油库目标</a:t>
            </a:r>
          </a:p>
        </p:txBody>
      </p:sp>
      <p:sp>
        <p:nvSpPr>
          <p:cNvPr name="AutoShape 29" id="29"/>
          <p:cNvSpPr/>
          <p:nvPr/>
        </p:nvSpPr>
        <p:spPr>
          <a:xfrm rot="0">
            <a:off x="5177973" y="5511745"/>
            <a:ext cx="1109783" cy="334111"/>
          </a:xfrm>
          <a:prstGeom prst="rect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TextBox 30" id="30"/>
          <p:cNvSpPr txBox="true"/>
          <p:nvPr/>
        </p:nvSpPr>
        <p:spPr>
          <a:xfrm rot="0" flipH="true">
            <a:off x="5138461" y="5593849"/>
            <a:ext cx="1149295" cy="200025"/>
          </a:xfrm>
          <a:prstGeom prst="rect">
            <a:avLst/>
          </a:prstGeom>
          <a:noFill/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OPPOSans M"/>
                <a:ea typeface="OPPOSans M"/>
                <a:cs typeface="OPPOSans M"/>
              </a:rPr>
              <a:t>经济环境影响</a:t>
            </a:r>
          </a:p>
        </p:txBody>
      </p:sp>
      <p:sp>
        <p:nvSpPr>
          <p:cNvPr name="AutoShape 31" id="31"/>
          <p:cNvSpPr/>
          <p:nvPr/>
        </p:nvSpPr>
        <p:spPr>
          <a:xfrm rot="0">
            <a:off x="6362537" y="5511745"/>
            <a:ext cx="992038" cy="334111"/>
          </a:xfrm>
          <a:prstGeom prst="rect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TextBox 32" id="32"/>
          <p:cNvSpPr txBox="true"/>
          <p:nvPr/>
        </p:nvSpPr>
        <p:spPr>
          <a:xfrm rot="0" flipH="true">
            <a:off x="6362537" y="5593849"/>
            <a:ext cx="992038" cy="200025"/>
          </a:xfrm>
          <a:prstGeom prst="rect">
            <a:avLst/>
          </a:prstGeom>
          <a:noFill/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OPPOSans M"/>
                <a:ea typeface="OPPOSans M"/>
                <a:cs typeface="OPPOSans M"/>
              </a:rPr>
              <a:t>全球视野分析</a:t>
            </a:r>
          </a:p>
        </p:txBody>
      </p:sp>
      <p:sp>
        <p:nvSpPr>
          <p:cNvPr name="AutoShape 33" id="33"/>
          <p:cNvSpPr/>
          <p:nvPr/>
        </p:nvSpPr>
        <p:spPr>
          <a:xfrm rot="0">
            <a:off x="7420082" y="5511745"/>
            <a:ext cx="4408926" cy="334111"/>
          </a:xfrm>
          <a:prstGeom prst="rect">
            <a:avLst/>
          </a:prstGeom>
          <a:solidFill>
            <a:schemeClr val="accent3">
              <a:alpha val="100000"/>
            </a:schemeClr>
          </a:solidFill>
          <a:ln/>
        </p:spPr>
      </p:sp>
      <p:sp>
        <p:nvSpPr>
          <p:cNvPr name="TextBox 34" id="34"/>
          <p:cNvSpPr txBox="true"/>
          <p:nvPr/>
        </p:nvSpPr>
        <p:spPr>
          <a:xfrm rot="0" flipH="true">
            <a:off x="7420082" y="5593849"/>
            <a:ext cx="4408926" cy="200025"/>
          </a:xfrm>
          <a:prstGeom prst="rect">
            <a:avLst/>
          </a:prstGeom>
          <a:noFill/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OPPOSans M"/>
                <a:ea typeface="OPPOSans M"/>
                <a:cs typeface="OPPOSans M"/>
              </a:rPr>
              <a:t>油库建设意义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3654019" y="2787655"/>
            <a:ext cx="382905" cy="1729740"/>
          </a:xfrm>
          <a:prstGeom prst="rect">
            <a:avLst/>
          </a:prstGeom>
          <a:noFill/>
          <a:ln/>
        </p:spPr>
        <p:txBody>
          <a:bodyPr anchor="ctr" rtlCol="false" lIns="91440" rIns="91440" tIns="45720" bIns="45720" anchorCtr="false" vert="eaVert" wrap="squar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OPPOSans R"/>
                <a:ea typeface="OPPOSans R"/>
                <a:cs typeface="OPPOSans R"/>
              </a:rPr>
              <a:t>提高储运效率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4969013" y="2787655"/>
            <a:ext cx="382905" cy="1729740"/>
          </a:xfrm>
          <a:prstGeom prst="rect">
            <a:avLst/>
          </a:prstGeom>
          <a:noFill/>
          <a:ln/>
        </p:spPr>
        <p:txBody>
          <a:bodyPr anchor="ctr" rtlCol="false" lIns="91440" rIns="91440" tIns="45720" bIns="45720" anchorCtr="false" vert="eaVert" wrap="squar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OPPOSans R"/>
                <a:ea typeface="OPPOSans R"/>
                <a:cs typeface="OPPOSans R"/>
              </a:rPr>
              <a:t>政策支持力度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6144670" y="2787655"/>
            <a:ext cx="382905" cy="1729740"/>
          </a:xfrm>
          <a:prstGeom prst="rect">
            <a:avLst/>
          </a:prstGeom>
          <a:noFill/>
          <a:ln/>
        </p:spPr>
        <p:txBody>
          <a:bodyPr anchor="ctr" rtlCol="false" lIns="91440" rIns="91440" tIns="45720" bIns="45720" anchorCtr="false" vert="eaVert" wrap="squar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OPPOSans R"/>
                <a:ea typeface="OPPOSans R"/>
                <a:cs typeface="OPPOSans R"/>
              </a:rPr>
              <a:t>油库未来展望</a:t>
            </a:r>
          </a:p>
        </p:txBody>
      </p:sp>
      <p:sp>
        <p:nvSpPr>
          <p:cNvPr name="Freeform 38" id="38"/>
          <p:cNvSpPr/>
          <p:nvPr/>
        </p:nvSpPr>
        <p:spPr>
          <a:xfrm rot="16200000">
            <a:off x="9497144" y="-524926"/>
            <a:ext cx="317454" cy="4346273"/>
          </a:xfrm>
          <a:custGeom>
            <a:avLst/>
            <a:gdLst/>
            <a:ahLst/>
            <a:cxnLst/>
            <a:rect r="r" b="b" t="t" l="l"/>
            <a:pathLst>
              <a:path h="21595" w="21600">
                <a:moveTo>
                  <a:pt x="13" y="21595"/>
                </a:moveTo>
                <a:lnTo>
                  <a:pt x="9790" y="21595"/>
                </a:lnTo>
                <a:cubicBezTo>
                  <a:pt x="11407" y="21600"/>
                  <a:pt x="12989" y="21570"/>
                  <a:pt x="14123" y="21512"/>
                </a:cubicBezTo>
                <a:cubicBezTo>
                  <a:pt x="15046" y="21465"/>
                  <a:pt x="15601" y="21403"/>
                  <a:pt x="15687" y="21337"/>
                </a:cubicBezTo>
                <a:lnTo>
                  <a:pt x="15687" y="11183"/>
                </a:lnTo>
                <a:cubicBezTo>
                  <a:pt x="15796" y="11107"/>
                  <a:pt x="16391" y="11035"/>
                  <a:pt x="17382" y="10978"/>
                </a:cubicBezTo>
                <a:cubicBezTo>
                  <a:pt x="18467" y="10915"/>
                  <a:pt x="19960" y="10873"/>
                  <a:pt x="21600" y="10859"/>
                </a:cubicBezTo>
                <a:cubicBezTo>
                  <a:pt x="20179" y="10858"/>
                  <a:pt x="18813" y="10831"/>
                  <a:pt x="17740" y="10785"/>
                </a:cubicBezTo>
                <a:cubicBezTo>
                  <a:pt x="16383" y="10725"/>
                  <a:pt x="15606" y="10640"/>
                  <a:pt x="15613" y="10550"/>
                </a:cubicBezTo>
                <a:lnTo>
                  <a:pt x="15613" y="280"/>
                </a:lnTo>
                <a:cubicBezTo>
                  <a:pt x="15656" y="207"/>
                  <a:pt x="15122" y="137"/>
                  <a:pt x="14129" y="85"/>
                </a:cubicBezTo>
                <a:cubicBezTo>
                  <a:pt x="13138" y="32"/>
                  <a:pt x="11771" y="2"/>
                  <a:pt x="10330" y="0"/>
                </a:cubicBezTo>
                <a:lnTo>
                  <a:pt x="0" y="0"/>
                </a:lnTo>
              </a:path>
            </a:pathLst>
          </a:custGeom>
          <a:noFill/>
          <a:ln w="25400">
            <a:solidFill>
              <a:schemeClr val="accent3">
                <a:alpha val="100000"/>
              </a:schemeClr>
            </a:solidFill>
            <a:prstDash val="solid"/>
          </a:ln>
        </p:spPr>
      </p:sp>
      <p:sp>
        <p:nvSpPr>
          <p:cNvPr name="TextBox 39" id="39"/>
          <p:cNvSpPr txBox="true"/>
          <p:nvPr/>
        </p:nvSpPr>
        <p:spPr>
          <a:xfrm rot="0">
            <a:off x="830097" y="1162939"/>
            <a:ext cx="6524478" cy="260414"/>
          </a:xfrm>
          <a:prstGeom prst="rect">
            <a:avLst/>
          </a:prstGeom>
          <a:ln/>
        </p:spPr>
        <p:txBody>
          <a:bodyPr anchor="t" rtlCol="false" lIns="25432" rIns="25432" tIns="25432" bIns="25432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250">
                <a:solidFill>
                  <a:schemeClr val="accent1">
                    <a:alpha val="100000"/>
                  </a:schemeClr>
                </a:solidFill>
                <a:latin typeface="OPPOSans M"/>
                <a:ea typeface="OPPOSans M"/>
                <a:cs typeface="OPPOSans M"/>
              </a:rPr>
              <a:t>行业发展趋势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7480238" y="1162939"/>
            <a:ext cx="4348770" cy="260414"/>
          </a:xfrm>
          <a:prstGeom prst="rect">
            <a:avLst/>
          </a:prstGeom>
          <a:ln/>
        </p:spPr>
        <p:txBody>
          <a:bodyPr anchor="t" rtlCol="false" lIns="25432" rIns="25432" tIns="25432" bIns="25432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250">
                <a:solidFill>
                  <a:schemeClr val="accent1">
                    <a:alpha val="100000"/>
                  </a:schemeClr>
                </a:solidFill>
                <a:latin typeface="OPPOSans M"/>
                <a:ea typeface="OPPOSans M"/>
                <a:cs typeface="OPPOSans M"/>
              </a:rPr>
              <a:t>背景总结概述</a:t>
            </a:r>
          </a:p>
        </p:txBody>
      </p:sp>
      <p:sp>
        <p:nvSpPr>
          <p:cNvPr name="AutoShape 41" id="41"/>
          <p:cNvSpPr/>
          <p:nvPr/>
        </p:nvSpPr>
        <p:spPr>
          <a:xfrm rot="0">
            <a:off x="0" y="0"/>
            <a:ext cx="19050" cy="19050"/>
          </a:xfrm>
          <a:prstGeom prst="rightArrow">
            <a:avLst/>
          </a:prstGeom>
          <a:noFill/>
          <a:ln/>
        </p:spPr>
      </p:sp>
      <p:sp>
        <p:nvSpPr>
          <p:cNvPr name="TextBox 42" id="42"/>
          <p:cNvSpPr txBox="true"/>
          <p:nvPr/>
        </p:nvSpPr>
        <p:spPr>
          <a:xfrm rot="0">
            <a:off x="7934031" y="4578818"/>
            <a:ext cx="555689" cy="222314"/>
          </a:xfrm>
          <a:prstGeom prst="rect">
            <a:avLst/>
          </a:prstGeom>
          <a:ln/>
        </p:spPr>
        <p:txBody>
          <a:bodyPr anchor="t" rtlCol="false" lIns="25432" rIns="25432" tIns="25432" bIns="25432" anchorCtr="false" vert="horz" wrap="none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999">
                <a:solidFill>
                  <a:schemeClr val="dk1">
                    <a:alpha val="100000"/>
                  </a:schemeClr>
                </a:solidFill>
                <a:latin typeface="OPPOSans M"/>
                <a:ea typeface="OPPOSans M"/>
                <a:cs typeface="OPPOSans M"/>
              </a:rPr>
              <a:t>产业链发展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7934031" y="4885810"/>
            <a:ext cx="555689" cy="222314"/>
          </a:xfrm>
          <a:prstGeom prst="rect">
            <a:avLst/>
          </a:prstGeom>
          <a:ln/>
        </p:spPr>
        <p:txBody>
          <a:bodyPr anchor="t" rtlCol="false" lIns="25432" rIns="25432" tIns="25432" bIns="25432" anchorCtr="false" vert="horz" wrap="none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999">
                <a:solidFill>
                  <a:schemeClr val="dk1">
                    <a:alpha val="100000"/>
                  </a:schemeClr>
                </a:solidFill>
                <a:latin typeface="OPPOSans M"/>
                <a:ea typeface="OPPOSans M"/>
                <a:cs typeface="OPPOSans M"/>
              </a:rPr>
              <a:t>国家竞争力</a:t>
            </a:r>
          </a:p>
        </p:txBody>
      </p:sp>
      <p:sp>
        <p:nvSpPr>
          <p:cNvPr name="AutoShape 44" id="44"/>
          <p:cNvSpPr/>
          <p:nvPr/>
        </p:nvSpPr>
        <p:spPr>
          <a:xfrm rot="0">
            <a:off x="0" y="0"/>
            <a:ext cx="19050" cy="19050"/>
          </a:xfrm>
          <a:prstGeom prst="rightArrow">
            <a:avLst/>
          </a:prstGeom>
          <a:noFill/>
          <a:ln/>
        </p:spPr>
      </p:sp>
      <p:sp>
        <p:nvSpPr>
          <p:cNvPr name="TextBox 45" id="45"/>
          <p:cNvSpPr txBox="true"/>
          <p:nvPr/>
        </p:nvSpPr>
        <p:spPr>
          <a:xfrm rot="0">
            <a:off x="7934031" y="2210588"/>
            <a:ext cx="555689" cy="222314"/>
          </a:xfrm>
          <a:prstGeom prst="rect">
            <a:avLst/>
          </a:prstGeom>
          <a:ln/>
        </p:spPr>
        <p:txBody>
          <a:bodyPr anchor="t" rtlCol="false" lIns="25432" rIns="25432" tIns="25432" bIns="25432" anchorCtr="false" vert="horz" wrap="none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999">
                <a:solidFill>
                  <a:schemeClr val="dk1">
                    <a:alpha val="100000"/>
                  </a:schemeClr>
                </a:solidFill>
                <a:latin typeface="OPPOSans M"/>
                <a:ea typeface="OPPOSans M"/>
                <a:cs typeface="OPPOSans M"/>
              </a:rPr>
              <a:t>市场需求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7934031" y="2517580"/>
            <a:ext cx="555689" cy="222314"/>
          </a:xfrm>
          <a:prstGeom prst="rect">
            <a:avLst/>
          </a:prstGeom>
          <a:ln/>
        </p:spPr>
        <p:txBody>
          <a:bodyPr anchor="t" rtlCol="false" lIns="25432" rIns="25432" tIns="25432" bIns="25432" anchorCtr="false" vert="horz" wrap="none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999">
                <a:solidFill>
                  <a:schemeClr val="dk1">
                    <a:alpha val="100000"/>
                  </a:schemeClr>
                </a:solidFill>
                <a:latin typeface="OPPOSans M"/>
                <a:ea typeface="OPPOSans M"/>
                <a:cs typeface="OPPOSans M"/>
              </a:rPr>
              <a:t>能源安全</a:t>
            </a:r>
          </a:p>
        </p:txBody>
      </p:sp>
      <p:sp>
        <p:nvSpPr>
          <p:cNvPr name="AutoShape 47" id="47"/>
          <p:cNvSpPr/>
          <p:nvPr/>
        </p:nvSpPr>
        <p:spPr>
          <a:xfrm rot="10800000">
            <a:off x="9162597" y="3105519"/>
            <a:ext cx="2671180" cy="1070170"/>
          </a:xfrm>
          <a:prstGeom prst="homePlate">
            <a:avLst>
              <a:gd fmla="val 24013" name="adj"/>
            </a:avLst>
          </a:prstGeom>
          <a:solidFill>
            <a:schemeClr val="accent3">
              <a:alpha val="100000"/>
            </a:schemeClr>
          </a:solidFill>
          <a:ln/>
        </p:spPr>
      </p:sp>
      <p:sp>
        <p:nvSpPr>
          <p:cNvPr name="TextBox 48" id="48"/>
          <p:cNvSpPr txBox="true"/>
          <p:nvPr/>
        </p:nvSpPr>
        <p:spPr>
          <a:xfrm rot="0">
            <a:off x="9683496" y="3293072"/>
            <a:ext cx="1828800" cy="723900"/>
          </a:xfrm>
          <a:prstGeom prst="rect">
            <a:avLst/>
          </a:prstGeom>
          <a:noFill/>
          <a:ln/>
        </p:spPr>
        <p:txBody>
          <a:bodyPr anchor="ctr" rtlCol="false" lIns="0" rIns="0" tIns="0" bIns="0" anchorCtr="false" vert="horz" wrap="square">
            <a:spAutoFit/>
          </a:bodyPr>
          <a:lstStyle/>
          <a:p>
            <a:pPr algn="just">
              <a:lnSpc>
                <a:spcPct val="113999"/>
              </a:lnSpc>
              <a:spcBef>
                <a:spcPct val="0"/>
              </a:spcBef>
            </a:pPr>
            <a:r>
              <a:rPr lang="en-US" sz="999">
                <a:solidFill>
                  <a:srgbClr val="FFFFFF">
                    <a:alpha val="100000"/>
                  </a:srgbClr>
                </a:solidFill>
                <a:latin typeface="OPPOSans R"/>
                <a:ea typeface="OPPOSans R"/>
                <a:cs typeface="OPPOSans R"/>
              </a:rPr>
              <a:t>展现现代化油库优势，为国家经济发展提供稳定能源支持。</a:t>
            </a:r>
          </a:p>
        </p:txBody>
      </p:sp>
      <p:sp>
        <p:nvSpPr>
          <p:cNvPr name="AutoShape 49" id="49"/>
          <p:cNvSpPr/>
          <p:nvPr/>
        </p:nvSpPr>
        <p:spPr>
          <a:xfrm rot="10800000">
            <a:off x="9162597" y="4294239"/>
            <a:ext cx="2671180" cy="1070170"/>
          </a:xfrm>
          <a:prstGeom prst="homePlate">
            <a:avLst>
              <a:gd fmla="val 24013" name="adj"/>
            </a:avLst>
          </a:prstGeom>
          <a:solidFill>
            <a:schemeClr val="accent3">
              <a:alpha val="100000"/>
            </a:schemeClr>
          </a:solidFill>
          <a:ln/>
        </p:spPr>
      </p:sp>
      <p:sp>
        <p:nvSpPr>
          <p:cNvPr name="TextBox 50" id="50"/>
          <p:cNvSpPr txBox="true"/>
          <p:nvPr/>
        </p:nvSpPr>
        <p:spPr>
          <a:xfrm rot="0">
            <a:off x="9683496" y="4481792"/>
            <a:ext cx="1828800" cy="723900"/>
          </a:xfrm>
          <a:prstGeom prst="rect">
            <a:avLst/>
          </a:prstGeom>
          <a:noFill/>
          <a:ln/>
        </p:spPr>
        <p:txBody>
          <a:bodyPr anchor="ctr" rtlCol="false" lIns="0" rIns="0" tIns="0" bIns="0" anchorCtr="false" vert="horz" wrap="square">
            <a:spAutoFit/>
          </a:bodyPr>
          <a:lstStyle/>
          <a:p>
            <a:pPr algn="just">
              <a:lnSpc>
                <a:spcPct val="113999"/>
              </a:lnSpc>
              <a:spcBef>
                <a:spcPct val="0"/>
              </a:spcBef>
            </a:pPr>
            <a:r>
              <a:rPr lang="en-US" sz="999">
                <a:solidFill>
                  <a:srgbClr val="FFFFFF">
                    <a:alpha val="100000"/>
                  </a:srgbClr>
                </a:solidFill>
                <a:latin typeface="OPPOSans R"/>
                <a:ea typeface="OPPOSans R"/>
                <a:cs typeface="OPPOSans R"/>
              </a:rPr>
              <a:t>油库建设将促进相关产业链发展，提升国家整体竞争力。</a:t>
            </a:r>
          </a:p>
        </p:txBody>
      </p:sp>
      <p:sp>
        <p:nvSpPr>
          <p:cNvPr name="AutoShape 51" id="51"/>
          <p:cNvSpPr/>
          <p:nvPr/>
        </p:nvSpPr>
        <p:spPr>
          <a:xfrm rot="10800000">
            <a:off x="9162597" y="1916798"/>
            <a:ext cx="2671180" cy="1070170"/>
          </a:xfrm>
          <a:prstGeom prst="homePlate">
            <a:avLst>
              <a:gd fmla="val 24013" name="adj"/>
            </a:avLst>
          </a:prstGeom>
          <a:solidFill>
            <a:schemeClr val="accent3">
              <a:alpha val="100000"/>
            </a:schemeClr>
          </a:solidFill>
          <a:ln/>
        </p:spPr>
      </p:sp>
      <p:sp>
        <p:nvSpPr>
          <p:cNvPr name="TextBox 52" id="52"/>
          <p:cNvSpPr txBox="true"/>
          <p:nvPr/>
        </p:nvSpPr>
        <p:spPr>
          <a:xfrm rot="0">
            <a:off x="9683496" y="2104351"/>
            <a:ext cx="1828800" cy="723900"/>
          </a:xfrm>
          <a:prstGeom prst="rect">
            <a:avLst/>
          </a:prstGeom>
          <a:noFill/>
          <a:ln/>
        </p:spPr>
        <p:txBody>
          <a:bodyPr anchor="ctr" rtlCol="false" lIns="0" rIns="0" tIns="0" bIns="0" anchorCtr="false" vert="horz" wrap="square">
            <a:spAutoFit/>
          </a:bodyPr>
          <a:lstStyle/>
          <a:p>
            <a:pPr algn="just">
              <a:lnSpc>
                <a:spcPct val="113999"/>
              </a:lnSpc>
              <a:spcBef>
                <a:spcPct val="0"/>
              </a:spcBef>
            </a:pPr>
            <a:r>
              <a:rPr lang="en-US" sz="999">
                <a:solidFill>
                  <a:srgbClr val="FFFFFF">
                    <a:alpha val="100000"/>
                  </a:srgbClr>
                </a:solidFill>
                <a:latin typeface="OPPOSans R"/>
                <a:ea typeface="OPPOSans R"/>
                <a:cs typeface="OPPOSans R"/>
              </a:rPr>
              <a:t>适应能源市场需求，推动油库现代化建设，增强国家能源安全。</a:t>
            </a:r>
          </a:p>
        </p:txBody>
      </p:sp>
      <p:sp>
        <p:nvSpPr>
          <p:cNvPr name="AutoShape 53" id="53"/>
          <p:cNvSpPr/>
          <p:nvPr/>
        </p:nvSpPr>
        <p:spPr>
          <a:xfrm rot="0">
            <a:off x="6663404" y="2074640"/>
            <a:ext cx="390334" cy="390334"/>
          </a:xfrm>
          <a:prstGeom prst="ellipse">
            <a:avLst/>
          </a:prstGeom>
          <a:solidFill>
            <a:schemeClr val="accent2">
              <a:alpha val="100000"/>
            </a:schemeClr>
          </a:solidFill>
          <a:ln/>
        </p:spPr>
      </p:sp>
      <p:sp>
        <p:nvSpPr>
          <p:cNvPr name="AutoShape 54" id="54"/>
          <p:cNvSpPr/>
          <p:nvPr/>
        </p:nvSpPr>
        <p:spPr>
          <a:xfrm rot="0">
            <a:off x="6663404" y="4388358"/>
            <a:ext cx="390334" cy="390334"/>
          </a:xfrm>
          <a:prstGeom prst="ellipse">
            <a:avLst/>
          </a:prstGeom>
          <a:solidFill>
            <a:schemeClr val="accent3">
              <a:alpha val="100000"/>
            </a:schemeClr>
          </a:solidFill>
          <a:ln/>
        </p:spPr>
      </p:sp>
      <p:sp>
        <p:nvSpPr>
          <p:cNvPr name="AutoShape 55" id="55"/>
          <p:cNvSpPr/>
          <p:nvPr/>
        </p:nvSpPr>
        <p:spPr>
          <a:xfrm rot="0">
            <a:off x="6663404" y="4845558"/>
            <a:ext cx="390334" cy="390334"/>
          </a:xfrm>
          <a:prstGeom prst="ellipse">
            <a:avLst/>
          </a:prstGeom>
          <a:solidFill>
            <a:schemeClr val="accent3">
              <a:alpha val="100000"/>
            </a:schemeClr>
          </a:solidFill>
          <a:ln/>
        </p:spPr>
      </p:sp>
      <p:sp>
        <p:nvSpPr>
          <p:cNvPr name="Freeform 56" id="56"/>
          <p:cNvSpPr/>
          <p:nvPr/>
        </p:nvSpPr>
        <p:spPr>
          <a:xfrm rot="0">
            <a:off x="6734094" y="4935613"/>
            <a:ext cx="265759" cy="222754"/>
          </a:xfrm>
          <a:custGeom>
            <a:avLst/>
            <a:gdLst/>
            <a:ahLst/>
            <a:cxnLst/>
            <a:rect r="r" b="b" t="t" l="l"/>
            <a:pathLst>
              <a:path h="304800" w="304800">
                <a:moveTo>
                  <a:pt x="147409" y="185366"/>
                </a:moveTo>
                <a:lnTo>
                  <a:pt x="66913" y="266338"/>
                </a:lnTo>
                <a:lnTo>
                  <a:pt x="66913" y="47987"/>
                </a:lnTo>
                <a:lnTo>
                  <a:pt x="228371" y="47987"/>
                </a:lnTo>
                <a:lnTo>
                  <a:pt x="228371" y="266338"/>
                </a:lnTo>
                <a:lnTo>
                  <a:pt x="147409" y="185366"/>
                </a:lnTo>
              </a:path>
            </a:pathLst>
          </a:custGeom>
          <a:solidFill>
            <a:srgbClr val="FFFFFF">
              <a:alpha val="100000"/>
            </a:srgbClr>
          </a:solidFill>
          <a:ln/>
        </p:spPr>
      </p:sp>
      <p:sp>
        <p:nvSpPr>
          <p:cNvPr name="Freeform 57" id="57"/>
          <p:cNvSpPr/>
          <p:nvPr/>
        </p:nvSpPr>
        <p:spPr>
          <a:xfrm rot="0">
            <a:off x="6735201" y="4479245"/>
            <a:ext cx="265759" cy="222754"/>
          </a:xfrm>
          <a:custGeom>
            <a:avLst/>
            <a:gdLst/>
            <a:ahLst/>
            <a:cxnLst/>
            <a:rect r="r" b="b" t="t" l="l"/>
            <a:pathLst>
              <a:path h="304800" w="304800">
                <a:moveTo>
                  <a:pt x="147409" y="185366"/>
                </a:moveTo>
                <a:lnTo>
                  <a:pt x="66913" y="266338"/>
                </a:lnTo>
                <a:lnTo>
                  <a:pt x="66913" y="47987"/>
                </a:lnTo>
                <a:lnTo>
                  <a:pt x="228371" y="47987"/>
                </a:lnTo>
                <a:lnTo>
                  <a:pt x="228371" y="266338"/>
                </a:lnTo>
                <a:lnTo>
                  <a:pt x="147409" y="185366"/>
                </a:lnTo>
              </a:path>
            </a:pathLst>
          </a:custGeom>
          <a:solidFill>
            <a:srgbClr val="FFFFFF">
              <a:alpha val="100000"/>
            </a:srgbClr>
          </a:solidFill>
          <a:ln/>
        </p:spPr>
      </p:sp>
      <p:sp>
        <p:nvSpPr>
          <p:cNvPr name="AutoShape 58" id="58"/>
          <p:cNvSpPr/>
          <p:nvPr/>
        </p:nvSpPr>
        <p:spPr>
          <a:xfrm rot="0">
            <a:off x="6663404" y="2531840"/>
            <a:ext cx="390334" cy="390334"/>
          </a:xfrm>
          <a:prstGeom prst="ellipse">
            <a:avLst/>
          </a:prstGeom>
          <a:solidFill>
            <a:schemeClr val="accent2">
              <a:alpha val="100000"/>
            </a:schemeClr>
          </a:solidFill>
          <a:ln/>
        </p:spPr>
      </p:sp>
      <p:sp>
        <p:nvSpPr>
          <p:cNvPr name="Freeform 59" id="59"/>
          <p:cNvSpPr/>
          <p:nvPr/>
        </p:nvSpPr>
        <p:spPr>
          <a:xfrm rot="0">
            <a:off x="6735201" y="2628640"/>
            <a:ext cx="265759" cy="222754"/>
          </a:xfrm>
          <a:custGeom>
            <a:avLst/>
            <a:gdLst/>
            <a:ahLst/>
            <a:cxnLst/>
            <a:rect r="r" b="b" t="t" l="l"/>
            <a:pathLst>
              <a:path h="304800" w="304800">
                <a:moveTo>
                  <a:pt x="147409" y="185366"/>
                </a:moveTo>
                <a:lnTo>
                  <a:pt x="66913" y="266338"/>
                </a:lnTo>
                <a:lnTo>
                  <a:pt x="66913" y="47987"/>
                </a:lnTo>
                <a:lnTo>
                  <a:pt x="228371" y="47987"/>
                </a:lnTo>
                <a:lnTo>
                  <a:pt x="228371" y="266338"/>
                </a:lnTo>
                <a:lnTo>
                  <a:pt x="147409" y="185366"/>
                </a:lnTo>
              </a:path>
            </a:pathLst>
          </a:custGeom>
          <a:solidFill>
            <a:srgbClr val="FFFFFF">
              <a:alpha val="100000"/>
            </a:srgbClr>
          </a:solidFill>
          <a:ln/>
        </p:spPr>
      </p:sp>
      <p:sp>
        <p:nvSpPr>
          <p:cNvPr name="Freeform 60" id="60"/>
          <p:cNvSpPr/>
          <p:nvPr/>
        </p:nvSpPr>
        <p:spPr>
          <a:xfrm rot="0">
            <a:off x="6735201" y="2146620"/>
            <a:ext cx="265759" cy="222754"/>
          </a:xfrm>
          <a:custGeom>
            <a:avLst/>
            <a:gdLst/>
            <a:ahLst/>
            <a:cxnLst/>
            <a:rect r="r" b="b" t="t" l="l"/>
            <a:pathLst>
              <a:path h="304800" w="304800">
                <a:moveTo>
                  <a:pt x="147409" y="185366"/>
                </a:moveTo>
                <a:lnTo>
                  <a:pt x="66913" y="266338"/>
                </a:lnTo>
                <a:lnTo>
                  <a:pt x="66913" y="47987"/>
                </a:lnTo>
                <a:lnTo>
                  <a:pt x="228371" y="47987"/>
                </a:lnTo>
                <a:lnTo>
                  <a:pt x="228371" y="266338"/>
                </a:lnTo>
                <a:lnTo>
                  <a:pt x="147409" y="185366"/>
                </a:lnTo>
              </a:path>
            </a:pathLst>
          </a:custGeom>
          <a:solidFill>
            <a:srgbClr val="FFFFFF">
              <a:alpha val="100000"/>
            </a:srgbClr>
          </a:solidFill>
          <a:ln/>
        </p:spPr>
      </p:sp>
      <p:sp>
        <p:nvSpPr>
          <p:cNvPr name="TextBox 61" id="61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OPPOSans B"/>
                <a:ea typeface="OPPOSans B"/>
                <a:cs typeface="OPPOSans B"/>
              </a:rPr>
              <a:t>背景介绍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241668" y="1405020"/>
            <a:ext cx="2857500" cy="695325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提高油库建设效率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241668" y="1916915"/>
            <a:ext cx="4314825" cy="916471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通过现代化油库建设研究，优化建设流程，提高建设效率，缩短建设周期。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7246698" y="1405020"/>
            <a:ext cx="2857500" cy="695325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提升油库安全性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7246698" y="1916915"/>
            <a:ext cx="4295775" cy="966982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采用先进的技术和设备，提高油库安全水平，减少安全事故的发生。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241668" y="3037215"/>
            <a:ext cx="2857500" cy="695325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促进环保可持续发展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241668" y="3547367"/>
            <a:ext cx="4314825" cy="89193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加强油库环保设施建设，降低对环境的影响，实现可持续发展。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7246698" y="3037215"/>
            <a:ext cx="2857500" cy="695325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适应能源结构调整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7246698" y="3547367"/>
            <a:ext cx="4295775" cy="89193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研究油库在新能源发展背景下的定位和转型，为能源结构调整提供支持。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241668" y="4693420"/>
            <a:ext cx="2857500" cy="695325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优化供应链管理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241668" y="5155321"/>
            <a:ext cx="4314825" cy="89193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通过油库现代化建设，提升供应链效率，降低运营成本，增强市场竞争力。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7246698" y="4693420"/>
            <a:ext cx="2857500" cy="695325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促进产业升级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7246698" y="5155321"/>
            <a:ext cx="4295775" cy="89193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推动油库建设相关产业的科技创新和产业升级，提升行业整体水平。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研究的意义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325363" y="1452351"/>
            <a:ext cx="916305" cy="114359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noAutofit/>
          </a:bodyPr>
          <a:lstStyle/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b="true" sz="4950">
                <a:solidFill>
                  <a:schemeClr val="accent1">
                    <a:alpha val="100000"/>
                  </a:schemeClr>
                </a:solidFill>
                <a:latin typeface="Helvetica"/>
                <a:ea typeface="Helvetica"/>
                <a:cs typeface="Helvetica"/>
              </a:rPr>
              <a:t>01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6231800" y="1461876"/>
            <a:ext cx="916305" cy="114359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noAutofit/>
          </a:bodyPr>
          <a:lstStyle/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b="true" sz="4950">
                <a:solidFill>
                  <a:schemeClr val="accent1">
                    <a:alpha val="100000"/>
                  </a:schemeClr>
                </a:solidFill>
                <a:latin typeface="Helvetica"/>
                <a:ea typeface="Helvetica"/>
                <a:cs typeface="Helvetica"/>
              </a:rPr>
              <a:t>02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262865" y="3084545"/>
            <a:ext cx="916305" cy="114359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noAutofit/>
          </a:bodyPr>
          <a:lstStyle/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b="true" sz="4950">
                <a:solidFill>
                  <a:schemeClr val="accent1">
                    <a:alpha val="100000"/>
                  </a:schemeClr>
                </a:solidFill>
                <a:latin typeface="Helvetica"/>
                <a:ea typeface="Helvetica"/>
                <a:cs typeface="Helvetica"/>
              </a:rPr>
              <a:t>03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6231800" y="3094070"/>
            <a:ext cx="916305" cy="114359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noAutofit/>
          </a:bodyPr>
          <a:lstStyle/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b="true" sz="4950">
                <a:solidFill>
                  <a:schemeClr val="accent1">
                    <a:alpha val="100000"/>
                  </a:schemeClr>
                </a:solidFill>
                <a:latin typeface="Helvetica"/>
                <a:ea typeface="Helvetica"/>
                <a:cs typeface="Helvetica"/>
              </a:rPr>
              <a:t>04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262865" y="4754608"/>
            <a:ext cx="916305" cy="114359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noAutofit/>
          </a:bodyPr>
          <a:lstStyle/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b="true" sz="4950">
                <a:solidFill>
                  <a:schemeClr val="accent1">
                    <a:alpha val="100000"/>
                  </a:schemeClr>
                </a:solidFill>
                <a:latin typeface="Helvetica"/>
                <a:ea typeface="Helvetica"/>
                <a:cs typeface="Helvetica"/>
              </a:rPr>
              <a:t>05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6231800" y="4754608"/>
            <a:ext cx="916305" cy="114359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noAutofit/>
          </a:bodyPr>
          <a:lstStyle/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b="true" sz="4950">
                <a:solidFill>
                  <a:schemeClr val="accent1">
                    <a:alpha val="100000"/>
                  </a:schemeClr>
                </a:solidFill>
                <a:latin typeface="Helvetica"/>
                <a:ea typeface="Helvetica"/>
                <a:cs typeface="Helvetica"/>
              </a:rPr>
              <a:t>06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551381" y="1836437"/>
            <a:ext cx="3553224" cy="2114550"/>
          </a:xfrm>
          <a:prstGeom prst="roundRect">
            <a:avLst/>
          </a:prstGeom>
          <a:solidFill>
            <a:schemeClr val="lt2">
              <a:alpha val="80000"/>
            </a:schemeClr>
          </a:solidFill>
          <a:ln/>
        </p:spPr>
      </p:sp>
      <p:sp>
        <p:nvSpPr>
          <p:cNvPr name="TextBox 3" id="3"/>
          <p:cNvSpPr txBox="true"/>
          <p:nvPr/>
        </p:nvSpPr>
        <p:spPr>
          <a:xfrm rot="0">
            <a:off x="734950" y="1912409"/>
            <a:ext cx="2570553" cy="70485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文献综述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734950" y="2566577"/>
            <a:ext cx="3232153" cy="1247775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收集国内外现代化油库建设的相关文献，总结建设经验和技术发展趋势。</a:t>
            </a:r>
          </a:p>
        </p:txBody>
      </p:sp>
      <p:sp>
        <p:nvSpPr>
          <p:cNvPr name="AutoShape 5" id="5"/>
          <p:cNvSpPr/>
          <p:nvPr/>
        </p:nvSpPr>
        <p:spPr>
          <a:xfrm rot="0">
            <a:off x="4293620" y="1836437"/>
            <a:ext cx="3553224" cy="2114550"/>
          </a:xfrm>
          <a:prstGeom prst="roundRect">
            <a:avLst/>
          </a:prstGeom>
          <a:solidFill>
            <a:schemeClr val="lt2">
              <a:alpha val="80000"/>
            </a:schemeClr>
          </a:solidFill>
          <a:ln/>
        </p:spPr>
      </p:sp>
      <p:sp>
        <p:nvSpPr>
          <p:cNvPr name="TextBox 6" id="6"/>
          <p:cNvSpPr txBox="true"/>
          <p:nvPr/>
        </p:nvSpPr>
        <p:spPr>
          <a:xfrm rot="0">
            <a:off x="4477189" y="1912409"/>
            <a:ext cx="2570553" cy="70485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实地调研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4477189" y="2566577"/>
            <a:ext cx="3231832" cy="1247775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对国内外现有油库进行实地调研，了解其建设、运营和管理情况，发现存在的问题。</a:t>
            </a:r>
          </a:p>
        </p:txBody>
      </p:sp>
      <p:sp>
        <p:nvSpPr>
          <p:cNvPr name="AutoShape 8" id="8"/>
          <p:cNvSpPr/>
          <p:nvPr/>
        </p:nvSpPr>
        <p:spPr>
          <a:xfrm rot="0">
            <a:off x="8035860" y="1836437"/>
            <a:ext cx="3553224" cy="2114550"/>
          </a:xfrm>
          <a:prstGeom prst="roundRect">
            <a:avLst/>
          </a:prstGeom>
          <a:solidFill>
            <a:schemeClr val="lt2">
              <a:alpha val="80000"/>
            </a:schemeClr>
          </a:solidFill>
          <a:ln/>
        </p:spPr>
      </p:sp>
      <p:sp>
        <p:nvSpPr>
          <p:cNvPr name="TextBox 9" id="9"/>
          <p:cNvSpPr txBox="true"/>
          <p:nvPr/>
        </p:nvSpPr>
        <p:spPr>
          <a:xfrm rot="0">
            <a:off x="8219429" y="1912409"/>
            <a:ext cx="2486025" cy="70485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对比分析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8219429" y="2566577"/>
            <a:ext cx="3231832" cy="1247775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将国内外油库建设情况进行对比分析，找出我国油库建设存在的差距和不足。</a:t>
            </a:r>
          </a:p>
        </p:txBody>
      </p:sp>
      <p:sp>
        <p:nvSpPr>
          <p:cNvPr name="AutoShape 11" id="11"/>
          <p:cNvSpPr/>
          <p:nvPr/>
        </p:nvSpPr>
        <p:spPr>
          <a:xfrm rot="0">
            <a:off x="551381" y="4082567"/>
            <a:ext cx="3553224" cy="2114550"/>
          </a:xfrm>
          <a:prstGeom prst="roundRect">
            <a:avLst/>
          </a:prstGeom>
          <a:solidFill>
            <a:schemeClr val="lt2">
              <a:alpha val="80000"/>
            </a:schemeClr>
          </a:solidFill>
          <a:ln/>
        </p:spPr>
      </p:sp>
      <p:sp>
        <p:nvSpPr>
          <p:cNvPr name="TextBox 12" id="12"/>
          <p:cNvSpPr txBox="true"/>
          <p:nvPr/>
        </p:nvSpPr>
        <p:spPr>
          <a:xfrm rot="0">
            <a:off x="734950" y="4158539"/>
            <a:ext cx="2486025" cy="70485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专家咨询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734950" y="4812707"/>
            <a:ext cx="3231832" cy="1247775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邀请油库建设领域的专家进行咨询，获取专业意见和建议。</a:t>
            </a:r>
          </a:p>
        </p:txBody>
      </p:sp>
      <p:sp>
        <p:nvSpPr>
          <p:cNvPr name="AutoShape 14" id="14"/>
          <p:cNvSpPr/>
          <p:nvPr/>
        </p:nvSpPr>
        <p:spPr>
          <a:xfrm rot="0">
            <a:off x="4293620" y="4082567"/>
            <a:ext cx="3553224" cy="2114550"/>
          </a:xfrm>
          <a:prstGeom prst="roundRect">
            <a:avLst/>
          </a:prstGeom>
          <a:solidFill>
            <a:schemeClr val="lt2">
              <a:alpha val="80000"/>
            </a:schemeClr>
          </a:solidFill>
          <a:ln/>
        </p:spPr>
      </p:sp>
      <p:sp>
        <p:nvSpPr>
          <p:cNvPr name="TextBox 15" id="15"/>
          <p:cNvSpPr txBox="true"/>
          <p:nvPr/>
        </p:nvSpPr>
        <p:spPr>
          <a:xfrm rot="0">
            <a:off x="4477189" y="4158539"/>
            <a:ext cx="2486025" cy="70485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4477189" y="4812707"/>
            <a:ext cx="3231832" cy="1247775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选取典型的现代化油库建设案例进行深入剖析，总结经验教训。</a:t>
            </a:r>
          </a:p>
        </p:txBody>
      </p:sp>
      <p:sp>
        <p:nvSpPr>
          <p:cNvPr name="AutoShape 17" id="17"/>
          <p:cNvSpPr/>
          <p:nvPr/>
        </p:nvSpPr>
        <p:spPr>
          <a:xfrm rot="0">
            <a:off x="8035860" y="4082567"/>
            <a:ext cx="3553224" cy="2114550"/>
          </a:xfrm>
          <a:prstGeom prst="roundRect">
            <a:avLst/>
          </a:prstGeom>
          <a:solidFill>
            <a:schemeClr val="lt2">
              <a:alpha val="80000"/>
            </a:schemeClr>
          </a:solidFill>
          <a:ln/>
        </p:spPr>
      </p:sp>
      <p:sp>
        <p:nvSpPr>
          <p:cNvPr name="TextBox 18" id="18"/>
          <p:cNvSpPr txBox="true"/>
          <p:nvPr/>
        </p:nvSpPr>
        <p:spPr>
          <a:xfrm rot="0">
            <a:off x="8219429" y="4158539"/>
            <a:ext cx="2486025" cy="70485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技术经济分析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8219429" y="4812707"/>
            <a:ext cx="3231832" cy="1247775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对现代化油库建设的投资、收益、风险等进行技术经济分析，提出可行的建设方案。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研究方法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070021" y="1411090"/>
            <a:ext cx="2051957" cy="1842306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b="true" sz="8000">
                <a:solidFill>
                  <a:srgbClr val="B3CEFF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853596" y="3253396"/>
            <a:ext cx="10484808" cy="1798058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4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全球油库建设现状与趋势详细内容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true">
            <a:off x="372047" y="4846761"/>
            <a:ext cx="11459813" cy="1728978"/>
          </a:xfrm>
          <a:prstGeom prst="roundRect">
            <a:avLst>
              <a:gd fmla="val 0" name="adj"/>
            </a:avLst>
          </a:prstGeom>
          <a:solidFill>
            <a:schemeClr val="lt2">
              <a:alpha val="100000"/>
            </a:schemeClr>
          </a:solidFill>
          <a:ln/>
        </p:spPr>
      </p:sp>
      <p:sp>
        <p:nvSpPr>
          <p:cNvPr name="AutoShape 3" id="3"/>
          <p:cNvSpPr/>
          <p:nvPr/>
        </p:nvSpPr>
        <p:spPr>
          <a:xfrm rot="0" flipH="true">
            <a:off x="390144" y="1082481"/>
            <a:ext cx="11459813" cy="1728978"/>
          </a:xfrm>
          <a:prstGeom prst="roundRect">
            <a:avLst>
              <a:gd fmla="val 0" name="adj"/>
            </a:avLst>
          </a:prstGeom>
          <a:solidFill>
            <a:schemeClr val="lt2">
              <a:alpha val="100000"/>
            </a:schemeClr>
          </a:solidFill>
          <a:ln/>
        </p:spPr>
      </p:sp>
      <p:sp>
        <p:nvSpPr>
          <p:cNvPr name="AutoShape 4" id="4"/>
          <p:cNvSpPr/>
          <p:nvPr/>
        </p:nvSpPr>
        <p:spPr>
          <a:xfrm rot="0" flipH="true">
            <a:off x="476023" y="2958274"/>
            <a:ext cx="11459813" cy="1728978"/>
          </a:xfrm>
          <a:prstGeom prst="roundRect">
            <a:avLst>
              <a:gd fmla="val 0" name="adj"/>
            </a:avLst>
          </a:prstGeom>
          <a:solidFill>
            <a:schemeClr val="lt2">
              <a:alpha val="100000"/>
            </a:schemeClr>
          </a:solidFill>
          <a:ln/>
        </p:spPr>
      </p:sp>
      <p:sp>
        <p:nvSpPr>
          <p:cNvPr name="AutoShape 5" id="5"/>
          <p:cNvSpPr/>
          <p:nvPr/>
        </p:nvSpPr>
        <p:spPr>
          <a:xfrm rot="0">
            <a:off x="3887173" y="1902689"/>
            <a:ext cx="4313111" cy="4313111"/>
          </a:xfrm>
          <a:prstGeom prst="ellipse">
            <a:avLst/>
          </a:prstGeom>
          <a:gradFill>
            <a:gsLst>
              <a:gs pos="36000">
                <a:schemeClr val="lt1">
                  <a:alpha val="100000"/>
                </a:schemeClr>
              </a:gs>
              <a:gs pos="90000">
                <a:schemeClr val="accent3">
                  <a:alpha val="65793"/>
                </a:schemeClr>
              </a:gs>
              <a:gs pos="100000">
                <a:schemeClr val="accent1">
                  <a:alpha val="100000"/>
                </a:schemeClr>
              </a:gs>
            </a:gsLst>
            <a:path path="circle">
              <a:fillToRect l="50000" r="50000" t="50000" b="50000"/>
            </a:path>
            <a:tileRect/>
          </a:gradFill>
          <a:ln/>
        </p:spPr>
      </p:sp>
      <p:sp>
        <p:nvSpPr>
          <p:cNvPr name="Freeform 6" id="6"/>
          <p:cNvSpPr/>
          <p:nvPr/>
        </p:nvSpPr>
        <p:spPr>
          <a:xfrm rot="0">
            <a:off x="3887173" y="4053148"/>
            <a:ext cx="4313111" cy="2162746"/>
          </a:xfrm>
          <a:custGeom>
            <a:avLst/>
            <a:gdLst/>
            <a:ahLst/>
            <a:cxnLst/>
            <a:rect r="r" b="b" t="t" l="l"/>
            <a:pathLst>
              <a:path h="977899" w="1950204">
                <a:moveTo>
                  <a:pt x="1949597" y="0"/>
                </a:moveTo>
                <a:lnTo>
                  <a:pt x="1950063" y="0"/>
                </a:lnTo>
                <a:lnTo>
                  <a:pt x="1950204" y="2797"/>
                </a:lnTo>
                <a:cubicBezTo>
                  <a:pt x="1950204" y="541331"/>
                  <a:pt x="1513636" y="977899"/>
                  <a:pt x="975102" y="977899"/>
                </a:cubicBezTo>
                <a:cubicBezTo>
                  <a:pt x="436568" y="977899"/>
                  <a:pt x="0" y="541331"/>
                  <a:pt x="0" y="2797"/>
                </a:cubicBezTo>
                <a:lnTo>
                  <a:pt x="0" y="2796"/>
                </a:lnTo>
                <a:lnTo>
                  <a:pt x="5034" y="26047"/>
                </a:lnTo>
                <a:cubicBezTo>
                  <a:pt x="54969" y="140720"/>
                  <a:pt x="470226" y="230205"/>
                  <a:pt x="975101" y="230205"/>
                </a:cubicBezTo>
                <a:cubicBezTo>
                  <a:pt x="1513634" y="230205"/>
                  <a:pt x="1950202" y="128391"/>
                  <a:pt x="1950202" y="2796"/>
                </a:cubicBezTo>
                <a:close/>
              </a:path>
              <a:path h="977899" w="1950204">
                <a:moveTo>
                  <a:pt x="141" y="0"/>
                </a:moveTo>
                <a:lnTo>
                  <a:pt x="606" y="0"/>
                </a:lnTo>
                <a:lnTo>
                  <a:pt x="0" y="2796"/>
                </a:lnTo>
              </a:path>
            </a:pathLst>
          </a:custGeom>
          <a:solidFill>
            <a:schemeClr val="accent1">
              <a:alpha val="100000"/>
            </a:schemeClr>
          </a:solidFill>
          <a:ln/>
        </p:spPr>
      </p:sp>
      <p:sp>
        <p:nvSpPr>
          <p:cNvPr name="Freeform 7" id="7"/>
          <p:cNvSpPr/>
          <p:nvPr/>
        </p:nvSpPr>
        <p:spPr>
          <a:xfrm rot="0">
            <a:off x="3852101" y="3566017"/>
            <a:ext cx="4313111" cy="1005840"/>
          </a:xfrm>
          <a:custGeom>
            <a:avLst/>
            <a:gdLst/>
            <a:ahLst/>
            <a:cxnLst/>
            <a:rect r="r" b="b" t="t" l="l"/>
            <a:pathLst>
              <a:path h="454818" w="1950202">
                <a:moveTo>
                  <a:pt x="975101" y="0"/>
                </a:moveTo>
                <a:cubicBezTo>
                  <a:pt x="1513634" y="0"/>
                  <a:pt x="1950202" y="101814"/>
                  <a:pt x="1950202" y="227409"/>
                </a:cubicBezTo>
                <a:cubicBezTo>
                  <a:pt x="1950202" y="353004"/>
                  <a:pt x="1513634" y="454818"/>
                  <a:pt x="975101" y="454818"/>
                </a:cubicBezTo>
                <a:cubicBezTo>
                  <a:pt x="470226" y="454818"/>
                  <a:pt x="54969" y="365333"/>
                  <a:pt x="5034" y="250660"/>
                </a:cubicBezTo>
                <a:lnTo>
                  <a:pt x="0" y="227409"/>
                </a:lnTo>
                <a:lnTo>
                  <a:pt x="0" y="227409"/>
                </a:lnTo>
                <a:lnTo>
                  <a:pt x="5034" y="204158"/>
                </a:lnTo>
                <a:cubicBezTo>
                  <a:pt x="54969" y="89485"/>
                  <a:pt x="470226" y="0"/>
                  <a:pt x="975101" y="0"/>
                </a:cubicBezTo>
              </a:path>
            </a:pathLst>
          </a:custGeom>
          <a:solidFill>
            <a:schemeClr val="accent3">
              <a:alpha val="100000"/>
            </a:schemeClr>
          </a:solidFill>
          <a:ln/>
        </p:spPr>
      </p:sp>
      <p:sp>
        <p:nvSpPr>
          <p:cNvPr name="AutoShape 8" id="8"/>
          <p:cNvSpPr/>
          <p:nvPr/>
        </p:nvSpPr>
        <p:spPr>
          <a:xfrm rot="0" flipH="true">
            <a:off x="806863" y="3333274"/>
            <a:ext cx="2812113" cy="370903"/>
          </a:xfrm>
          <a:prstGeom prst="roundRect">
            <a:avLst>
              <a:gd fmla="val 0" name="adj"/>
            </a:avLst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TextBox 9" id="9"/>
          <p:cNvSpPr txBox="true"/>
          <p:nvPr/>
        </p:nvSpPr>
        <p:spPr>
          <a:xfrm rot="0">
            <a:off x="803815" y="3822763"/>
            <a:ext cx="2725567" cy="571500"/>
          </a:xfrm>
          <a:prstGeom prst="rect">
            <a:avLst/>
          </a:prstGeom>
          <a:noFill/>
          <a:ln/>
        </p:spPr>
        <p:txBody>
          <a:bodyPr anchor="ctr" rtlCol="false" lIns="0" rIns="0" tIns="0" bIns="0" anchorCtr="false" vert="horz" wrap="square">
            <a:spAutoFit/>
          </a:bodyPr>
          <a:lstStyle/>
          <a:p>
            <a:pPr algn="l">
              <a:lnSpc>
                <a:spcPct val="120000"/>
              </a:lnSpc>
              <a:spcBef>
                <a:spcPct val="0"/>
              </a:spcBef>
            </a:pPr>
            <a:r>
              <a:rPr lang="en-US" sz="999">
                <a:solidFill>
                  <a:schemeClr val="dk1">
                    <a:alpha val="100000"/>
                  </a:schemeClr>
                </a:solidFill>
                <a:latin typeface="OPPOSans R"/>
                <a:ea typeface="OPPOSans R"/>
                <a:cs typeface="OPPOSans R"/>
              </a:rPr>
              <a:t>随着全球能源需求的增长和油库设施的老化，预计未来几年市场规模将持续扩大。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871538" y="3405569"/>
            <a:ext cx="2747439" cy="247650"/>
          </a:xfrm>
          <a:prstGeom prst="rect">
            <a:avLst/>
          </a:prstGeom>
          <a:noFill/>
          <a:ln/>
        </p:spPr>
        <p:txBody>
          <a:bodyPr anchor="ctr" rtlCol="false" lIns="0" rIns="0" tIns="0" bIns="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550">
                <a:solidFill>
                  <a:srgbClr val="FFFFFF">
                    <a:alpha val="100000"/>
                  </a:srgbClr>
                </a:solidFill>
                <a:latin typeface="OPPOSans M"/>
                <a:ea typeface="OPPOSans M"/>
                <a:cs typeface="OPPOSans M"/>
              </a:rPr>
              <a:t>市场规模趋势</a:t>
            </a:r>
          </a:p>
        </p:txBody>
      </p:sp>
      <p:sp>
        <p:nvSpPr>
          <p:cNvPr name="AutoShape 11" id="11"/>
          <p:cNvSpPr/>
          <p:nvPr/>
        </p:nvSpPr>
        <p:spPr>
          <a:xfrm rot="0" flipH="true">
            <a:off x="806863" y="1469898"/>
            <a:ext cx="2812113" cy="370903"/>
          </a:xfrm>
          <a:prstGeom prst="roundRect">
            <a:avLst>
              <a:gd fmla="val 0" name="adj"/>
            </a:avLst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TextBox 12" id="12"/>
          <p:cNvSpPr txBox="true"/>
          <p:nvPr/>
        </p:nvSpPr>
        <p:spPr>
          <a:xfrm rot="0">
            <a:off x="803815" y="1959483"/>
            <a:ext cx="2815161" cy="571500"/>
          </a:xfrm>
          <a:prstGeom prst="rect">
            <a:avLst/>
          </a:prstGeom>
          <a:noFill/>
          <a:ln/>
        </p:spPr>
        <p:txBody>
          <a:bodyPr anchor="ctr" rtlCol="false" lIns="0" rIns="0" tIns="0" bIns="0" anchorCtr="false" vert="horz" wrap="square">
            <a:spAutoFit/>
          </a:bodyPr>
          <a:lstStyle/>
          <a:p>
            <a:pPr algn="l">
              <a:lnSpc>
                <a:spcPct val="120000"/>
              </a:lnSpc>
              <a:spcBef>
                <a:spcPct val="0"/>
              </a:spcBef>
            </a:pPr>
            <a:r>
              <a:rPr lang="en-US" sz="999">
                <a:solidFill>
                  <a:schemeClr val="dk1">
                    <a:alpha val="100000"/>
                  </a:schemeClr>
                </a:solidFill>
                <a:latin typeface="OPPOSans R"/>
                <a:ea typeface="OPPOSans R"/>
                <a:cs typeface="OPPOSans R"/>
              </a:rPr>
              <a:t>北美、欧洲和亚洲是全球油库建设的主要区域，其中亚洲市场增长迅速，尤其是中国和印度。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871538" y="1542288"/>
            <a:ext cx="2743200" cy="247650"/>
          </a:xfrm>
          <a:prstGeom prst="rect">
            <a:avLst/>
          </a:prstGeom>
          <a:noFill/>
          <a:ln/>
        </p:spPr>
        <p:txBody>
          <a:bodyPr anchor="ctr" rtlCol="false" lIns="0" rIns="0" tIns="0" bIns="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550">
                <a:solidFill>
                  <a:srgbClr val="FFFFFF">
                    <a:alpha val="100000"/>
                  </a:srgbClr>
                </a:solidFill>
                <a:latin typeface="OPPOSans M"/>
                <a:ea typeface="OPPOSans M"/>
                <a:cs typeface="OPPOSans M"/>
              </a:rPr>
              <a:t>各区域概况</a:t>
            </a:r>
          </a:p>
        </p:txBody>
      </p:sp>
      <p:sp>
        <p:nvSpPr>
          <p:cNvPr name="AutoShape 14" id="14"/>
          <p:cNvSpPr/>
          <p:nvPr/>
        </p:nvSpPr>
        <p:spPr>
          <a:xfrm rot="0" flipH="true">
            <a:off x="806863" y="5231035"/>
            <a:ext cx="2812113" cy="370903"/>
          </a:xfrm>
          <a:prstGeom prst="roundRect">
            <a:avLst>
              <a:gd fmla="val 0" name="adj"/>
            </a:avLst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TextBox 15" id="15"/>
          <p:cNvSpPr txBox="true"/>
          <p:nvPr/>
        </p:nvSpPr>
        <p:spPr>
          <a:xfrm rot="0">
            <a:off x="803815" y="5720620"/>
            <a:ext cx="2815161" cy="571500"/>
          </a:xfrm>
          <a:prstGeom prst="rect">
            <a:avLst/>
          </a:prstGeom>
          <a:noFill/>
          <a:ln/>
        </p:spPr>
        <p:txBody>
          <a:bodyPr anchor="ctr" rtlCol="false" lIns="0" rIns="0" tIns="0" bIns="0" anchorCtr="false" vert="horz" wrap="square">
            <a:spAutoFit/>
          </a:bodyPr>
          <a:lstStyle/>
          <a:p>
            <a:pPr algn="l">
              <a:lnSpc>
                <a:spcPct val="120000"/>
              </a:lnSpc>
              <a:spcBef>
                <a:spcPct val="0"/>
              </a:spcBef>
            </a:pPr>
            <a:r>
              <a:rPr lang="en-US" sz="999">
                <a:solidFill>
                  <a:schemeClr val="dk1">
                    <a:alpha val="100000"/>
                  </a:schemeClr>
                </a:solidFill>
                <a:latin typeface="OPPOSans R"/>
                <a:ea typeface="OPPOSans R"/>
                <a:cs typeface="OPPOSans R"/>
              </a:rPr>
              <a:t>美国、俄罗斯、中国和印度是全球油库建设的重要国家，拥有丰富的石油资源和巨大的市场需求。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871538" y="5303330"/>
            <a:ext cx="2747439" cy="247650"/>
          </a:xfrm>
          <a:prstGeom prst="rect">
            <a:avLst/>
          </a:prstGeom>
          <a:noFill/>
          <a:ln/>
        </p:spPr>
        <p:txBody>
          <a:bodyPr anchor="ctr" rtlCol="false" lIns="0" rIns="0" tIns="0" bIns="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550">
                <a:solidFill>
                  <a:srgbClr val="FFFFFF">
                    <a:alpha val="100000"/>
                  </a:srgbClr>
                </a:solidFill>
                <a:latin typeface="OPPOSans M"/>
                <a:ea typeface="OPPOSans M"/>
                <a:cs typeface="OPPOSans M"/>
              </a:rPr>
              <a:t>主要分布国家</a:t>
            </a:r>
          </a:p>
        </p:txBody>
      </p:sp>
      <p:sp>
        <p:nvSpPr>
          <p:cNvPr name="AutoShape 17" id="17"/>
          <p:cNvSpPr/>
          <p:nvPr/>
        </p:nvSpPr>
        <p:spPr>
          <a:xfrm rot="0" flipH="true">
            <a:off x="8781288" y="3333274"/>
            <a:ext cx="2934235" cy="370903"/>
          </a:xfrm>
          <a:prstGeom prst="roundRect">
            <a:avLst>
              <a:gd fmla="val 0" name="adj"/>
            </a:avLst>
          </a:prstGeom>
          <a:solidFill>
            <a:schemeClr val="accent2">
              <a:alpha val="100000"/>
            </a:schemeClr>
          </a:solidFill>
          <a:ln/>
        </p:spPr>
      </p:sp>
      <p:sp>
        <p:nvSpPr>
          <p:cNvPr name="TextBox 18" id="18"/>
          <p:cNvSpPr txBox="true"/>
          <p:nvPr/>
        </p:nvSpPr>
        <p:spPr>
          <a:xfrm rot="0">
            <a:off x="8779193" y="3822763"/>
            <a:ext cx="2933700" cy="571500"/>
          </a:xfrm>
          <a:prstGeom prst="rect">
            <a:avLst/>
          </a:prstGeom>
          <a:noFill/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 algn="l">
              <a:lnSpc>
                <a:spcPct val="120000"/>
              </a:lnSpc>
              <a:spcBef>
                <a:spcPct val="0"/>
              </a:spcBef>
            </a:pPr>
            <a:r>
              <a:rPr lang="en-US" sz="999">
                <a:solidFill>
                  <a:schemeClr val="dk1">
                    <a:alpha val="100000"/>
                  </a:schemeClr>
                </a:solidFill>
                <a:latin typeface="OPPOSans R"/>
                <a:ea typeface="OPPOSans R"/>
                <a:cs typeface="OPPOSans R"/>
              </a:rPr>
              <a:t>经济增长、能源需求增加、环保政策推动以及老旧油库更新换代等因素共同驱动市场增长。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8844820" y="3405569"/>
            <a:ext cx="2870704" cy="247650"/>
          </a:xfrm>
          <a:prstGeom prst="rect">
            <a:avLst/>
          </a:prstGeom>
          <a:noFill/>
          <a:ln/>
        </p:spPr>
        <p:txBody>
          <a:bodyPr anchor="ctr" rtlCol="false" lIns="0" rIns="0" tIns="0" bIns="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550">
                <a:solidFill>
                  <a:srgbClr val="FFFFFF">
                    <a:alpha val="100000"/>
                  </a:srgbClr>
                </a:solidFill>
                <a:latin typeface="OPPOSans M"/>
                <a:ea typeface="OPPOSans M"/>
                <a:cs typeface="OPPOSans M"/>
              </a:rPr>
              <a:t>市场增长驱动</a:t>
            </a:r>
          </a:p>
        </p:txBody>
      </p:sp>
      <p:sp>
        <p:nvSpPr>
          <p:cNvPr name="AutoShape 20" id="20"/>
          <p:cNvSpPr/>
          <p:nvPr/>
        </p:nvSpPr>
        <p:spPr>
          <a:xfrm rot="0" flipH="true">
            <a:off x="8781288" y="1469898"/>
            <a:ext cx="2934235" cy="370903"/>
          </a:xfrm>
          <a:prstGeom prst="roundRect">
            <a:avLst>
              <a:gd fmla="val 0" name="adj"/>
            </a:avLst>
          </a:prstGeom>
          <a:solidFill>
            <a:schemeClr val="accent2">
              <a:alpha val="100000"/>
            </a:schemeClr>
          </a:solidFill>
          <a:ln/>
        </p:spPr>
      </p:sp>
      <p:sp>
        <p:nvSpPr>
          <p:cNvPr name="TextBox 21" id="21"/>
          <p:cNvSpPr txBox="true"/>
          <p:nvPr/>
        </p:nvSpPr>
        <p:spPr>
          <a:xfrm rot="0">
            <a:off x="8780336" y="1959483"/>
            <a:ext cx="2933700" cy="571500"/>
          </a:xfrm>
          <a:prstGeom prst="rect">
            <a:avLst/>
          </a:prstGeom>
          <a:noFill/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 algn="l">
              <a:lnSpc>
                <a:spcPct val="120000"/>
              </a:lnSpc>
              <a:spcBef>
                <a:spcPct val="0"/>
              </a:spcBef>
            </a:pPr>
            <a:r>
              <a:rPr lang="en-US" sz="999">
                <a:solidFill>
                  <a:schemeClr val="dk1">
                    <a:alpha val="100000"/>
                  </a:schemeClr>
                </a:solidFill>
                <a:latin typeface="OPPOSans R"/>
                <a:ea typeface="OPPOSans R"/>
                <a:cs typeface="OPPOSans R"/>
              </a:rPr>
              <a:t>亚洲市场占比逐年上升，尤其是中东地区的油库建设投资不断增加。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8844820" y="1542288"/>
            <a:ext cx="2870704" cy="247650"/>
          </a:xfrm>
          <a:prstGeom prst="rect">
            <a:avLst/>
          </a:prstGeom>
          <a:noFill/>
          <a:ln/>
        </p:spPr>
        <p:txBody>
          <a:bodyPr anchor="ctr" rtlCol="false" lIns="0" rIns="0" tIns="0" bIns="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550">
                <a:solidFill>
                  <a:srgbClr val="FFFFFF">
                    <a:alpha val="100000"/>
                  </a:srgbClr>
                </a:solidFill>
                <a:latin typeface="OPPOSans M"/>
                <a:ea typeface="OPPOSans M"/>
                <a:cs typeface="OPPOSans M"/>
              </a:rPr>
              <a:t>区域市场占比</a:t>
            </a:r>
          </a:p>
        </p:txBody>
      </p:sp>
      <p:sp>
        <p:nvSpPr>
          <p:cNvPr name="AutoShape 23" id="23"/>
          <p:cNvSpPr/>
          <p:nvPr/>
        </p:nvSpPr>
        <p:spPr>
          <a:xfrm rot="0" flipH="true">
            <a:off x="8781288" y="5231035"/>
            <a:ext cx="2934235" cy="370903"/>
          </a:xfrm>
          <a:prstGeom prst="roundRect">
            <a:avLst>
              <a:gd fmla="val 0" name="adj"/>
            </a:avLst>
          </a:prstGeom>
          <a:solidFill>
            <a:schemeClr val="accent2">
              <a:alpha val="100000"/>
            </a:schemeClr>
          </a:solidFill>
          <a:ln/>
        </p:spPr>
      </p:sp>
      <p:sp>
        <p:nvSpPr>
          <p:cNvPr name="TextBox 24" id="24"/>
          <p:cNvSpPr txBox="true"/>
          <p:nvPr/>
        </p:nvSpPr>
        <p:spPr>
          <a:xfrm rot="0">
            <a:off x="8780336" y="5720620"/>
            <a:ext cx="2933700" cy="571500"/>
          </a:xfrm>
          <a:prstGeom prst="rect">
            <a:avLst/>
          </a:prstGeom>
          <a:noFill/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 algn="l">
              <a:lnSpc>
                <a:spcPct val="120000"/>
              </a:lnSpc>
              <a:spcBef>
                <a:spcPct val="0"/>
              </a:spcBef>
            </a:pPr>
            <a:r>
              <a:rPr lang="en-US" sz="999">
                <a:solidFill>
                  <a:schemeClr val="dk1">
                    <a:alpha val="100000"/>
                  </a:schemeClr>
                </a:solidFill>
                <a:latin typeface="OPPOSans R"/>
                <a:ea typeface="OPPOSans R"/>
                <a:cs typeface="OPPOSans R"/>
              </a:rPr>
              <a:t>不同地区的油库建设受经济发展水平、政策环境和资源条件等多种因素影响，存在明显差异。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8844820" y="5303330"/>
            <a:ext cx="2870704" cy="247650"/>
          </a:xfrm>
          <a:prstGeom prst="rect">
            <a:avLst/>
          </a:prstGeom>
          <a:noFill/>
          <a:ln/>
        </p:spPr>
        <p:txBody>
          <a:bodyPr anchor="ctr" rtlCol="false" lIns="0" rIns="0" tIns="0" bIns="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550">
                <a:solidFill>
                  <a:srgbClr val="FFFFFF">
                    <a:alpha val="100000"/>
                  </a:srgbClr>
                </a:solidFill>
                <a:latin typeface="OPPOSans M"/>
                <a:ea typeface="OPPOSans M"/>
                <a:cs typeface="OPPOSans M"/>
              </a:rPr>
              <a:t>地区发展差异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市场规模与区域分布</a:t>
            </a:r>
          </a:p>
        </p:txBody>
      </p:sp>
      <p:sp>
        <p:nvSpPr>
          <p:cNvPr name="Freeform 27" id="27"/>
          <p:cNvSpPr/>
          <p:nvPr/>
        </p:nvSpPr>
        <p:spPr>
          <a:xfrm rot="0">
            <a:off x="3618976" y="3566017"/>
            <a:ext cx="4984052" cy="1279874"/>
          </a:xfrm>
          <a:custGeom>
            <a:avLst/>
            <a:gdLst/>
            <a:ahLst/>
            <a:cxnLst/>
            <a:rect r="r" b="b" t="t" l="l"/>
            <a:pathLst>
              <a:path h="1503420" w="7870963">
                <a:moveTo>
                  <a:pt x="5906537" y="0"/>
                </a:moveTo>
                <a:cubicBezTo>
                  <a:pt x="9121776" y="381640"/>
                  <a:pt x="8199590" y="1379915"/>
                  <a:pt x="4526152" y="1494279"/>
                </a:cubicBezTo>
                <a:cubicBezTo>
                  <a:pt x="4135731" y="1506434"/>
                  <a:pt x="3738605" y="1506468"/>
                  <a:pt x="3348134" y="1494381"/>
                </a:cubicBezTo>
                <a:cubicBezTo>
                  <a:pt x="-320076" y="1380828"/>
                  <a:pt x="-1251561" y="385054"/>
                  <a:pt x="1951661" y="1528"/>
                </a:cubicBezTo>
              </a:path>
            </a:pathLst>
          </a:custGeom>
          <a:noFill/>
          <a:ln w="47625"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accent3">
                    <a:alpha val="100000"/>
                  </a:schemeClr>
                </a:gs>
              </a:gsLst>
              <a:lin ang="5400000"/>
            </a:gradFill>
            <a:prstDash val="solid"/>
          </a:ln>
        </p:spPr>
      </p:sp>
      <p:sp>
        <p:nvSpPr>
          <p:cNvPr name="TextBox 28" id="28"/>
          <p:cNvSpPr txBox="true"/>
          <p:nvPr/>
        </p:nvSpPr>
        <p:spPr>
          <a:xfrm rot="0">
            <a:off x="4871799" y="2145711"/>
            <a:ext cx="2478405" cy="758190"/>
          </a:xfrm>
          <a:prstGeom prst="rect">
            <a:avLst/>
          </a:prstGeom>
          <a:noFill/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999">
                <a:solidFill>
                  <a:schemeClr val="accent1">
                    <a:alpha val="100000"/>
                  </a:schemeClr>
                </a:solidFill>
                <a:latin typeface="OPPOSans H"/>
                <a:ea typeface="OPPOSans H"/>
                <a:cs typeface="OPPOSans H"/>
              </a:rPr>
              <a:t>数十亿美元</a:t>
            </a:r>
          </a:p>
        </p:txBody>
      </p:sp>
      <p:sp>
        <p:nvSpPr>
          <p:cNvPr name="Freeform 29" id="29"/>
          <p:cNvSpPr/>
          <p:nvPr/>
        </p:nvSpPr>
        <p:spPr>
          <a:xfrm rot="0">
            <a:off x="5106258" y="4059244"/>
            <a:ext cx="2009489" cy="422053"/>
          </a:xfrm>
          <a:custGeom>
            <a:avLst/>
            <a:gdLst/>
            <a:ahLst/>
            <a:cxnLst/>
            <a:rect r="r" b="b" t="t" l="l"/>
            <a:pathLst>
              <a:path h="454818" w="1950202">
                <a:moveTo>
                  <a:pt x="975101" y="0"/>
                </a:moveTo>
                <a:cubicBezTo>
                  <a:pt x="1513634" y="0"/>
                  <a:pt x="1950202" y="101814"/>
                  <a:pt x="1950202" y="227409"/>
                </a:cubicBezTo>
                <a:cubicBezTo>
                  <a:pt x="1950202" y="353004"/>
                  <a:pt x="1513634" y="454818"/>
                  <a:pt x="975101" y="454818"/>
                </a:cubicBezTo>
                <a:cubicBezTo>
                  <a:pt x="470226" y="454818"/>
                  <a:pt x="54969" y="365333"/>
                  <a:pt x="5034" y="250660"/>
                </a:cubicBezTo>
                <a:lnTo>
                  <a:pt x="0" y="227409"/>
                </a:lnTo>
                <a:lnTo>
                  <a:pt x="0" y="227409"/>
                </a:lnTo>
                <a:lnTo>
                  <a:pt x="5034" y="204158"/>
                </a:lnTo>
                <a:cubicBezTo>
                  <a:pt x="54969" y="89485"/>
                  <a:pt x="470226" y="0"/>
                  <a:pt x="975101" y="0"/>
                </a:cubicBezTo>
              </a:path>
            </a:pathLst>
          </a:custGeom>
          <a:solidFill>
            <a:schemeClr val="dk2">
              <a:alpha val="100000"/>
            </a:schemeClr>
          </a:solidFill>
          <a:ln/>
        </p:spPr>
      </p:sp>
      <p:sp>
        <p:nvSpPr>
          <p:cNvPr name="Freeform 30" id="30"/>
          <p:cNvSpPr/>
          <p:nvPr/>
        </p:nvSpPr>
        <p:spPr>
          <a:xfrm rot="0">
            <a:off x="4170637" y="2977489"/>
            <a:ext cx="3991546" cy="2239708"/>
          </a:xfrm>
          <a:custGeom>
            <a:avLst/>
            <a:gdLst/>
            <a:ahLst/>
            <a:cxnLst/>
            <a:rect r="r" b="b" t="t" l="l"/>
            <a:pathLst>
              <a:path h="4190933" w="4395559">
                <a:moveTo>
                  <a:pt x="1249732" y="2486912"/>
                </a:moveTo>
                <a:cubicBezTo>
                  <a:pt x="908028" y="3176944"/>
                  <a:pt x="0" y="4190925"/>
                  <a:pt x="0" y="4190925"/>
                </a:cubicBezTo>
                <a:lnTo>
                  <a:pt x="4395560" y="4190933"/>
                </a:lnTo>
                <a:cubicBezTo>
                  <a:pt x="4395560" y="4190933"/>
                  <a:pt x="3418629" y="3178565"/>
                  <a:pt x="3053254" y="2486912"/>
                </a:cubicBezTo>
                <a:cubicBezTo>
                  <a:pt x="2733567" y="1881771"/>
                  <a:pt x="2584200" y="949271"/>
                  <a:pt x="2566721" y="834686"/>
                </a:cubicBezTo>
                <a:lnTo>
                  <a:pt x="2781042" y="834686"/>
                </a:lnTo>
                <a:lnTo>
                  <a:pt x="2139599" y="0"/>
                </a:lnTo>
                <a:lnTo>
                  <a:pt x="1498155" y="834686"/>
                </a:lnTo>
                <a:lnTo>
                  <a:pt x="1719824" y="834686"/>
                </a:lnTo>
                <a:cubicBezTo>
                  <a:pt x="1701930" y="949205"/>
                  <a:pt x="1549970" y="1880623"/>
                  <a:pt x="1249732" y="2486912"/>
                </a:cubicBezTo>
              </a:path>
            </a:pathLst>
          </a:custGeom>
          <a:gradFill>
            <a:gsLst>
              <a:gs pos="31000">
                <a:schemeClr val="accent1">
                  <a:alpha val="100000"/>
                </a:schemeClr>
              </a:gs>
              <a:gs pos="48000">
                <a:schemeClr val="accent1">
                  <a:alpha val="67000"/>
                </a:schemeClr>
              </a:gs>
              <a:gs pos="56999">
                <a:schemeClr val="accent1">
                  <a:alpha val="0"/>
                </a:schemeClr>
              </a:gs>
            </a:gsLst>
            <a:lin ang="5400000"/>
          </a:gradFill>
          <a:ln/>
        </p:spPr>
      </p:sp>
      <p:sp>
        <p:nvSpPr>
          <p:cNvPr name="TextBox 31" id="31"/>
          <p:cNvSpPr txBox="true"/>
          <p:nvPr/>
        </p:nvSpPr>
        <p:spPr>
          <a:xfrm rot="0">
            <a:off x="4030951" y="3573840"/>
            <a:ext cx="4019428" cy="520065"/>
          </a:xfrm>
          <a:prstGeom prst="rect">
            <a:avLst/>
          </a:prstGeom>
          <a:noFill/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2600">
                <a:solidFill>
                  <a:srgbClr val="FFFFFF">
                    <a:alpha val="100000"/>
                  </a:srgbClr>
                </a:solidFill>
                <a:latin typeface="OPPOSans B"/>
                <a:ea typeface="OPPOSans B"/>
                <a:cs typeface="OPPOSans B"/>
              </a:rPr>
              <a:t>总体规模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297192" y="1308287"/>
            <a:ext cx="4348638" cy="60579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油库自动化与智能化技术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6865764" y="1271476"/>
            <a:ext cx="4493572" cy="60579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安全管理技术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6878035" y="2989034"/>
            <a:ext cx="4493572" cy="60579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信息化与数字化技术应用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6890305" y="4725206"/>
            <a:ext cx="4493572" cy="60579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节能减排技术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321733" y="4762018"/>
            <a:ext cx="4414526" cy="62484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油气回收与环保技术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309463" y="3025846"/>
            <a:ext cx="4348638" cy="60579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新型储油技术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297192" y="1670999"/>
            <a:ext cx="4486656" cy="120396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介绍自动化控制系统、智能监测与诊断技术等在油库中的应用。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309463" y="3410120"/>
            <a:ext cx="4486275" cy="1152525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分析大型储油罐、地下储油库、海上储油设施等新型储油技术的优缺点。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321733" y="5149114"/>
            <a:ext cx="4486275" cy="1152525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探讨油气回收装置、污水处理及回用等环保技术在油库的应用。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6865764" y="1634188"/>
            <a:ext cx="4486275" cy="1152525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研究油库安全管理、风险防控、应急响应等方面的技术进展。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6878035" y="3373308"/>
            <a:ext cx="4486275" cy="1152525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介绍油库信息化建设、数据管理、远程监控等方面的技术成果。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6890305" y="5112302"/>
            <a:ext cx="4486275" cy="1152525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分析油库在节能降耗、减少排放等方面的技术措施及效果。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技术趋势</a:t>
            </a:r>
          </a:p>
        </p:txBody>
      </p:sp>
      <p:grpSp>
        <p:nvGrpSpPr>
          <p:cNvPr name="Group 15" id="15"/>
          <p:cNvGrpSpPr/>
          <p:nvPr/>
        </p:nvGrpSpPr>
        <p:grpSpPr>
          <a:xfrm rot="0">
            <a:off x="839115" y="1512589"/>
            <a:ext cx="197186" cy="5357334"/>
            <a:chOff x="839115" y="1512589"/>
            <a:chExt cx="197186" cy="5357334"/>
          </a:xfrm>
        </p:grpSpPr>
        <p:sp>
          <p:nvSpPr>
            <p:cNvPr name="AutoShape 16" id="16"/>
            <p:cNvSpPr/>
            <p:nvPr/>
          </p:nvSpPr>
          <p:spPr>
            <a:xfrm rot="0">
              <a:off x="839115" y="1512589"/>
              <a:ext cx="197186" cy="19718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name="AutoShape 17" id="17"/>
            <p:cNvSpPr/>
            <p:nvPr/>
          </p:nvSpPr>
          <p:spPr>
            <a:xfrm rot="0">
              <a:off x="839115" y="3230148"/>
              <a:ext cx="197186" cy="19718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name="AutoShape 18" id="18"/>
            <p:cNvSpPr/>
            <p:nvPr/>
          </p:nvSpPr>
          <p:spPr>
            <a:xfrm rot="0">
              <a:off x="839115" y="4975845"/>
              <a:ext cx="197186" cy="19718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cxnSp>
          <p:nvCxnSpPr>
            <p:cNvPr name="Connector 19" id="19"/>
            <p:cNvCxnSpPr/>
            <p:nvPr/>
          </p:nvCxnSpPr>
          <p:spPr>
            <a:xfrm>
              <a:off x="937708" y="1624780"/>
              <a:ext cx="0" cy="5245143"/>
            </a:xfrm>
            <a:prstGeom prst="line">
              <a:avLst/>
            </a:prstGeom>
            <a:ln w="19050">
              <a:solidFill>
                <a:schemeClr val="accent1"/>
              </a:solidFill>
              <a:prstDash val="dash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name="Group 20" id="20"/>
          <p:cNvGrpSpPr/>
          <p:nvPr/>
        </p:nvGrpSpPr>
        <p:grpSpPr>
          <a:xfrm rot="0">
            <a:off x="6455568" y="1512589"/>
            <a:ext cx="197186" cy="5357334"/>
            <a:chOff x="6455568" y="1512589"/>
            <a:chExt cx="197186" cy="5357334"/>
          </a:xfrm>
        </p:grpSpPr>
        <p:sp>
          <p:nvSpPr>
            <p:cNvPr name="AutoShape 21" id="21"/>
            <p:cNvSpPr/>
            <p:nvPr/>
          </p:nvSpPr>
          <p:spPr>
            <a:xfrm rot="0">
              <a:off x="6455568" y="1512589"/>
              <a:ext cx="197186" cy="19718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name="AutoShape 22" id="22"/>
            <p:cNvSpPr/>
            <p:nvPr/>
          </p:nvSpPr>
          <p:spPr>
            <a:xfrm rot="0">
              <a:off x="6455568" y="3230148"/>
              <a:ext cx="197186" cy="19718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name="AutoShape 23" id="23"/>
            <p:cNvSpPr/>
            <p:nvPr/>
          </p:nvSpPr>
          <p:spPr>
            <a:xfrm rot="0">
              <a:off x="6455568" y="4975845"/>
              <a:ext cx="197186" cy="19718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cxnSp>
          <p:nvCxnSpPr>
            <p:cNvPr name="Connector 24" id="24"/>
            <p:cNvCxnSpPr/>
            <p:nvPr/>
          </p:nvCxnSpPr>
          <p:spPr>
            <a:xfrm>
              <a:off x="6554162" y="1624780"/>
              <a:ext cx="0" cy="5245143"/>
            </a:xfrm>
            <a:prstGeom prst="line">
              <a:avLst/>
            </a:prstGeom>
            <a:ln w="19050">
              <a:solidFill>
                <a:schemeClr val="accent1"/>
              </a:solidFill>
              <a:prstDash val="dash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rot="5400000">
            <a:off x="4978772" y="2421551"/>
            <a:ext cx="2381250" cy="2857500"/>
          </a:xfrm>
          <a:custGeom>
            <a:avLst/>
            <a:gdLst/>
            <a:ahLst/>
            <a:cxnLst/>
            <a:rect r="r" b="b" t="t" l="l"/>
            <a:pathLst>
              <a:path h="1905000" w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</a:path>
            </a:pathLst>
          </a:cu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name="Freeform 3" id="3"/>
          <p:cNvSpPr/>
          <p:nvPr/>
        </p:nvSpPr>
        <p:spPr>
          <a:xfrm rot="5400000">
            <a:off x="6362772" y="2062242"/>
            <a:ext cx="1062105" cy="1194868"/>
          </a:xfrm>
          <a:custGeom>
            <a:avLst/>
            <a:gdLst/>
            <a:ahLst/>
            <a:cxnLst/>
            <a:rect r="r" b="b" t="t" l="l"/>
            <a:pathLst>
              <a:path h="1905000" w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</a:path>
            </a:pathLst>
          </a:custGeom>
          <a:solidFill>
            <a:schemeClr val="accent1">
              <a:alpha val="100000"/>
            </a:schemeClr>
          </a:solidFill>
          <a:ln/>
        </p:spPr>
      </p:sp>
      <p:sp>
        <p:nvSpPr>
          <p:cNvPr name="Freeform 4" id="4"/>
          <p:cNvSpPr/>
          <p:nvPr/>
        </p:nvSpPr>
        <p:spPr>
          <a:xfrm rot="5400000">
            <a:off x="7067094" y="3252867"/>
            <a:ext cx="1062105" cy="1194868"/>
          </a:xfrm>
          <a:custGeom>
            <a:avLst/>
            <a:gdLst/>
            <a:ahLst/>
            <a:cxnLst/>
            <a:rect r="r" b="b" t="t" l="l"/>
            <a:pathLst>
              <a:path h="1905000" w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</a:path>
            </a:pathLst>
          </a:custGeom>
          <a:solidFill>
            <a:schemeClr val="accent1">
              <a:alpha val="100000"/>
            </a:schemeClr>
          </a:solidFill>
          <a:ln/>
        </p:spPr>
      </p:sp>
      <p:sp>
        <p:nvSpPr>
          <p:cNvPr name="Freeform 5" id="5"/>
          <p:cNvSpPr/>
          <p:nvPr/>
        </p:nvSpPr>
        <p:spPr>
          <a:xfrm rot="5400000">
            <a:off x="6362772" y="4443492"/>
            <a:ext cx="1062105" cy="1194868"/>
          </a:xfrm>
          <a:custGeom>
            <a:avLst/>
            <a:gdLst/>
            <a:ahLst/>
            <a:cxnLst/>
            <a:rect r="r" b="b" t="t" l="l"/>
            <a:pathLst>
              <a:path h="1905000" w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</a:path>
            </a:pathLst>
          </a:custGeom>
          <a:solidFill>
            <a:schemeClr val="accent1">
              <a:alpha val="100000"/>
            </a:schemeClr>
          </a:solidFill>
          <a:ln/>
        </p:spPr>
      </p:sp>
      <p:sp>
        <p:nvSpPr>
          <p:cNvPr name="Freeform 6" id="6"/>
          <p:cNvSpPr/>
          <p:nvPr/>
        </p:nvSpPr>
        <p:spPr>
          <a:xfrm rot="5400000">
            <a:off x="4844523" y="2062242"/>
            <a:ext cx="1062105" cy="1194868"/>
          </a:xfrm>
          <a:custGeom>
            <a:avLst/>
            <a:gdLst/>
            <a:ahLst/>
            <a:cxnLst/>
            <a:rect r="r" b="b" t="t" l="l"/>
            <a:pathLst>
              <a:path h="1905000" w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</a:path>
            </a:pathLst>
          </a:custGeom>
          <a:solidFill>
            <a:schemeClr val="accent1">
              <a:alpha val="100000"/>
            </a:schemeClr>
          </a:solidFill>
          <a:ln/>
        </p:spPr>
      </p:sp>
      <p:sp>
        <p:nvSpPr>
          <p:cNvPr name="Freeform 7" id="7"/>
          <p:cNvSpPr/>
          <p:nvPr/>
        </p:nvSpPr>
        <p:spPr>
          <a:xfrm rot="5400000">
            <a:off x="4209594" y="3252867"/>
            <a:ext cx="1062105" cy="1194868"/>
          </a:xfrm>
          <a:custGeom>
            <a:avLst/>
            <a:gdLst/>
            <a:ahLst/>
            <a:cxnLst/>
            <a:rect r="r" b="b" t="t" l="l"/>
            <a:pathLst>
              <a:path h="1905000" w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</a:path>
            </a:pathLst>
          </a:custGeom>
          <a:solidFill>
            <a:schemeClr val="accent1">
              <a:alpha val="100000"/>
            </a:schemeClr>
          </a:solidFill>
          <a:ln/>
        </p:spPr>
      </p:sp>
      <p:sp>
        <p:nvSpPr>
          <p:cNvPr name="Freeform 8" id="8"/>
          <p:cNvSpPr/>
          <p:nvPr/>
        </p:nvSpPr>
        <p:spPr>
          <a:xfrm rot="5400000">
            <a:off x="4844523" y="4412533"/>
            <a:ext cx="1062105" cy="1194868"/>
          </a:xfrm>
          <a:custGeom>
            <a:avLst/>
            <a:gdLst/>
            <a:ahLst/>
            <a:cxnLst/>
            <a:rect r="r" b="b" t="t" l="l"/>
            <a:pathLst>
              <a:path h="1905000" w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</a:path>
            </a:pathLst>
          </a:custGeom>
          <a:solidFill>
            <a:schemeClr val="accent1">
              <a:alpha val="100000"/>
            </a:schemeClr>
          </a:solidFill>
          <a:ln/>
        </p:spPr>
      </p:sp>
      <p:sp>
        <p:nvSpPr>
          <p:cNvPr name="TextBox 9" id="9"/>
          <p:cNvSpPr txBox="true"/>
          <p:nvPr/>
        </p:nvSpPr>
        <p:spPr>
          <a:xfrm rot="0">
            <a:off x="7862875" y="1342173"/>
            <a:ext cx="3381375" cy="55245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供应链安全与韧性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7862875" y="1789482"/>
            <a:ext cx="3381375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研究油库在供应链中的地位及如何提高供应链的韧性与安全性。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8390508" y="3205037"/>
            <a:ext cx="3381375" cy="55245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自然灾害与安全风险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8390508" y="3652345"/>
            <a:ext cx="3381375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分析地震、洪水、火灾等自然灾害对油库安全的影响及防范措施。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7875146" y="5027311"/>
            <a:ext cx="3381375" cy="55245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油库设施老化与更新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7875146" y="5474620"/>
            <a:ext cx="3381375" cy="955917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评估全球油库设施的老化程度及更新改造的需求。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922228" y="1345950"/>
            <a:ext cx="3381375" cy="55245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 algn="r">
              <a:lnSpc>
                <a:spcPct val="120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地缘政治风险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922228" y="1840526"/>
            <a:ext cx="3381375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 algn="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分析地缘政治对全球油库布局、石油供应及安全的影响。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409123" y="3180495"/>
            <a:ext cx="3381375" cy="55245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 algn="r">
              <a:lnSpc>
                <a:spcPct val="120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能源转型与替代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409123" y="3627804"/>
            <a:ext cx="3381375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 algn="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探讨新能源发展对传统石油储备及油库建设的挑战。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922228" y="5051852"/>
            <a:ext cx="3381375" cy="55245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 algn="r">
              <a:lnSpc>
                <a:spcPct val="120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环保法规与政策限制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922228" y="5499161"/>
            <a:ext cx="3381375" cy="814441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 algn="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研究各国环保法规对油库运营的限制及未来政策趋势。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当前挑战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4950761" y="2418693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6469009" y="2418693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4315831" y="3609318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7173331" y="3609318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4950761" y="4768984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6469009" y="4799943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070021" y="1411090"/>
            <a:ext cx="2051957" cy="1842306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b="true" sz="8000">
                <a:solidFill>
                  <a:srgbClr val="B3CEFF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853596" y="3253396"/>
            <a:ext cx="10484808" cy="1798058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4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关键技术体系分析详细内容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7195174" y="2054018"/>
            <a:ext cx="617410" cy="617410"/>
          </a:xfrm>
          <a:prstGeom prst="ellipse">
            <a:avLst/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name="AutoShape 3" id="3"/>
          <p:cNvSpPr/>
          <p:nvPr/>
        </p:nvSpPr>
        <p:spPr>
          <a:xfrm rot="0">
            <a:off x="7195174" y="5014854"/>
            <a:ext cx="617410" cy="617410"/>
          </a:xfrm>
          <a:prstGeom prst="ellipse">
            <a:avLst/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name="AutoShape 4" id="4"/>
          <p:cNvSpPr/>
          <p:nvPr/>
        </p:nvSpPr>
        <p:spPr>
          <a:xfrm rot="0">
            <a:off x="7786731" y="3573017"/>
            <a:ext cx="617410" cy="617410"/>
          </a:xfrm>
          <a:prstGeom prst="ellipse">
            <a:avLst/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name="AutoShape 5" id="5"/>
          <p:cNvSpPr/>
          <p:nvPr/>
        </p:nvSpPr>
        <p:spPr>
          <a:xfrm rot="0">
            <a:off x="4422454" y="2066288"/>
            <a:ext cx="617410" cy="617410"/>
          </a:xfrm>
          <a:prstGeom prst="ellipse">
            <a:avLst/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name="AutoShape 6" id="6"/>
          <p:cNvSpPr/>
          <p:nvPr/>
        </p:nvSpPr>
        <p:spPr>
          <a:xfrm rot="0">
            <a:off x="3752022" y="3585288"/>
            <a:ext cx="617410" cy="617410"/>
          </a:xfrm>
          <a:prstGeom prst="ellipse">
            <a:avLst/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name="AutoShape 7" id="7"/>
          <p:cNvSpPr/>
          <p:nvPr/>
        </p:nvSpPr>
        <p:spPr>
          <a:xfrm rot="0">
            <a:off x="4422454" y="5027125"/>
            <a:ext cx="617410" cy="617410"/>
          </a:xfrm>
          <a:prstGeom prst="ellipse">
            <a:avLst/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name="AutoShape 8" id="8"/>
          <p:cNvSpPr/>
          <p:nvPr/>
        </p:nvSpPr>
        <p:spPr>
          <a:xfrm rot="0">
            <a:off x="5346335" y="3132057"/>
            <a:ext cx="1499330" cy="1499330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grpSp>
        <p:nvGrpSpPr>
          <p:cNvPr name="Group 9" id="9"/>
          <p:cNvGrpSpPr/>
          <p:nvPr/>
        </p:nvGrpSpPr>
        <p:grpSpPr>
          <a:xfrm rot="0">
            <a:off x="5804249" y="3601163"/>
            <a:ext cx="583501" cy="561118"/>
            <a:chOff x="5804249" y="3601163"/>
            <a:chExt cx="583501" cy="561118"/>
          </a:xfrm>
        </p:grpSpPr>
        <p:sp>
          <p:nvSpPr>
            <p:cNvPr name="AutoShape 10" id="10"/>
            <p:cNvSpPr/>
            <p:nvPr/>
          </p:nvSpPr>
          <p:spPr>
            <a:xfrm rot="0">
              <a:off x="5964745" y="3601163"/>
              <a:ext cx="262604" cy="265938"/>
            </a:xfrm>
            <a:prstGeom prst="ellipse">
              <a:avLst/>
            </a:prstGeom>
            <a:solidFill>
              <a:schemeClr val="lt1">
                <a:alpha val="100000"/>
              </a:schemeClr>
            </a:solidFill>
            <a:ln w="19050">
              <a:solidFill>
                <a:schemeClr val="accent1">
                  <a:alpha val="100000"/>
                </a:schemeClr>
              </a:solidFill>
              <a:prstDash val="solid"/>
            </a:ln>
          </p:spPr>
        </p:sp>
        <p:sp>
          <p:nvSpPr>
            <p:cNvPr name="Freeform 11" id="11"/>
            <p:cNvSpPr/>
            <p:nvPr/>
          </p:nvSpPr>
          <p:spPr>
            <a:xfrm rot="0">
              <a:off x="5804249" y="3908535"/>
              <a:ext cx="583501" cy="253746"/>
            </a:xfrm>
            <a:custGeom>
              <a:avLst/>
              <a:gdLst/>
              <a:ahLst/>
              <a:cxnLst/>
              <a:rect r="r" b="b" t="t" l="l"/>
              <a:pathLst>
                <a:path h="87" w="200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</a:path>
              </a:pathLst>
            </a:custGeom>
            <a:solidFill>
              <a:schemeClr val="lt1">
                <a:alpha val="100000"/>
              </a:schemeClr>
            </a:solidFill>
            <a:ln w="19050">
              <a:solidFill>
                <a:schemeClr val="accent1">
                  <a:alpha val="100000"/>
                </a:schemeClr>
              </a:solidFill>
              <a:prstDash val="solid"/>
            </a:ln>
          </p:spPr>
        </p:sp>
      </p:grpSp>
      <p:sp>
        <p:nvSpPr>
          <p:cNvPr name="TextBox 12" id="12"/>
          <p:cNvSpPr txBox="true"/>
          <p:nvPr/>
        </p:nvSpPr>
        <p:spPr>
          <a:xfrm rot="0">
            <a:off x="986573" y="1625969"/>
            <a:ext cx="3286271" cy="490334"/>
          </a:xfrm>
          <a:prstGeom prst="rect">
            <a:avLst/>
          </a:prstGeom>
          <a:ln/>
        </p:spPr>
        <p:txBody>
          <a:bodyPr anchor="b" rtlCol="false" lIns="66008" rIns="66008" tIns="33052" bIns="33052" anchorCtr="false" vert="horz" wrap="square">
            <a:noAutofit/>
          </a:bodyPr>
          <a:lstStyle/>
          <a:p>
            <a:pPr algn="r">
              <a:lnSpc>
                <a:spcPct val="120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储油罐安全设计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986573" y="2070247"/>
            <a:ext cx="3286271" cy="949747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r">
              <a:lnSpc>
                <a:spcPct val="140000"/>
              </a:lnSpc>
            </a:pPr>
            <a:r>
              <a:rPr lang="en-US" sz="127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包括储罐的结构设计、材料选择、防火措施等，确保储油罐在各种极端情况下的安全性。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316141" y="3178234"/>
            <a:ext cx="3286271" cy="490334"/>
          </a:xfrm>
          <a:prstGeom prst="rect">
            <a:avLst/>
          </a:prstGeom>
          <a:ln/>
        </p:spPr>
        <p:txBody>
          <a:bodyPr anchor="b" rtlCol="false" lIns="66008" rIns="66008" tIns="33052" bIns="33052" anchorCtr="false" vert="horz" wrap="square">
            <a:noAutofit/>
          </a:bodyPr>
          <a:lstStyle/>
          <a:p>
            <a:pPr algn="r">
              <a:lnSpc>
                <a:spcPct val="120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消防系统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334499" y="3632036"/>
            <a:ext cx="3286271" cy="937998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r">
              <a:lnSpc>
                <a:spcPct val="140000"/>
              </a:lnSpc>
            </a:pPr>
            <a:r>
              <a:rPr lang="en-US" sz="127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配备先进的消防设备和灭火系统，包括火灾报警、灭火器材、消防水池等，提高油库的火灾应对能力。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986573" y="4731698"/>
            <a:ext cx="3286271" cy="490334"/>
          </a:xfrm>
          <a:prstGeom prst="rect">
            <a:avLst/>
          </a:prstGeom>
          <a:ln/>
        </p:spPr>
        <p:txBody>
          <a:bodyPr anchor="b" rtlCol="false" lIns="66008" rIns="66008" tIns="33052" bIns="33052" anchorCtr="false" vert="horz" wrap="square">
            <a:noAutofit/>
          </a:bodyPr>
          <a:lstStyle/>
          <a:p>
            <a:pPr algn="r">
              <a:lnSpc>
                <a:spcPct val="120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泄漏检测与监控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986995" y="5195026"/>
            <a:ext cx="3286271" cy="936111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r">
              <a:lnSpc>
                <a:spcPct val="140000"/>
              </a:lnSpc>
            </a:pPr>
            <a:r>
              <a:rPr lang="en-US" sz="127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建立完善的泄漏检测与监控系统，实时监测油库各个环节的泄漏情况，及时发现并处理泄漏事故。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7954269" y="1601428"/>
            <a:ext cx="3286271" cy="490334"/>
          </a:xfrm>
          <a:prstGeom prst="rect">
            <a:avLst/>
          </a:prstGeom>
          <a:ln/>
        </p:spPr>
        <p:txBody>
          <a:bodyPr anchor="b" rtlCol="false" lIns="66008" rIns="66008" tIns="33052" bIns="33052" anchorCtr="false" vert="horz" wrap="square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防雷防静电技术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7954269" y="2045706"/>
            <a:ext cx="3286271" cy="949747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7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采取综合的防雷防静电措施，包括安装避雷针、避雷带、静电接地等，防止雷电和静电引发的安全事故。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8545826" y="3153693"/>
            <a:ext cx="3286271" cy="490334"/>
          </a:xfrm>
          <a:prstGeom prst="rect">
            <a:avLst/>
          </a:prstGeom>
          <a:ln/>
        </p:spPr>
        <p:txBody>
          <a:bodyPr anchor="b" rtlCol="false" lIns="66008" rIns="66008" tIns="33052" bIns="33052" anchorCtr="false" vert="horz" wrap="square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安全培训与演练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8556922" y="3607495"/>
            <a:ext cx="3286271" cy="937998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7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定期开展员工安全培训和应急演练，提高员工的安全意识和应急处理能力，确保油库的安全运行。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7954269" y="4731698"/>
            <a:ext cx="3286271" cy="490334"/>
          </a:xfrm>
          <a:prstGeom prst="rect">
            <a:avLst/>
          </a:prstGeom>
          <a:ln/>
        </p:spPr>
        <p:txBody>
          <a:bodyPr anchor="b" rtlCol="false" lIns="66008" rIns="66008" tIns="33052" bIns="33052" anchorCtr="false" vert="horz" wrap="square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风险评估与预防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7947560" y="5195026"/>
            <a:ext cx="3286271" cy="936111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7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进行全面的风险评估，识别潜在的安全隐患，制定针对性的预防措施，降低安全事故的发生概率。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安全技术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4306344" y="2134011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7079064" y="2121740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3635912" y="3653010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7670621" y="3640740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4306344" y="5094847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7079064" y="5082576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6416821" y="4938314"/>
            <a:ext cx="5039441" cy="1606314"/>
          </a:xfrm>
          <a:prstGeom prst="roundRect">
            <a:avLst/>
          </a:prstGeom>
          <a:solidFill>
            <a:schemeClr val="lt2">
              <a:alpha val="80000"/>
            </a:schemeClr>
          </a:solidFill>
          <a:ln/>
        </p:spPr>
      </p:sp>
      <p:sp>
        <p:nvSpPr>
          <p:cNvPr name="AutoShape 3" id="3"/>
          <p:cNvSpPr/>
          <p:nvPr/>
        </p:nvSpPr>
        <p:spPr>
          <a:xfrm rot="0">
            <a:off x="6416821" y="3128036"/>
            <a:ext cx="5039441" cy="1606314"/>
          </a:xfrm>
          <a:prstGeom prst="roundRect">
            <a:avLst/>
          </a:prstGeom>
          <a:solidFill>
            <a:schemeClr val="lt2">
              <a:alpha val="80000"/>
            </a:schemeClr>
          </a:solidFill>
          <a:ln/>
        </p:spPr>
      </p:sp>
      <p:sp>
        <p:nvSpPr>
          <p:cNvPr name="AutoShape 4" id="4"/>
          <p:cNvSpPr/>
          <p:nvPr/>
        </p:nvSpPr>
        <p:spPr>
          <a:xfrm rot="0">
            <a:off x="6416821" y="1317759"/>
            <a:ext cx="5039441" cy="1606314"/>
          </a:xfrm>
          <a:prstGeom prst="roundRect">
            <a:avLst/>
          </a:prstGeom>
          <a:solidFill>
            <a:schemeClr val="lt2">
              <a:alpha val="80000"/>
            </a:schemeClr>
          </a:solidFill>
          <a:ln/>
        </p:spPr>
      </p:sp>
      <p:sp>
        <p:nvSpPr>
          <p:cNvPr name="AutoShape 5" id="5"/>
          <p:cNvSpPr/>
          <p:nvPr/>
        </p:nvSpPr>
        <p:spPr>
          <a:xfrm rot="0">
            <a:off x="709129" y="4960709"/>
            <a:ext cx="5039441" cy="1606314"/>
          </a:xfrm>
          <a:prstGeom prst="roundRect">
            <a:avLst/>
          </a:prstGeom>
          <a:solidFill>
            <a:schemeClr val="lt2">
              <a:alpha val="80000"/>
            </a:schemeClr>
          </a:solidFill>
          <a:ln/>
        </p:spPr>
      </p:sp>
      <p:sp>
        <p:nvSpPr>
          <p:cNvPr name="AutoShape 6" id="6"/>
          <p:cNvSpPr/>
          <p:nvPr/>
        </p:nvSpPr>
        <p:spPr>
          <a:xfrm rot="0">
            <a:off x="709129" y="3159322"/>
            <a:ext cx="5039441" cy="1606314"/>
          </a:xfrm>
          <a:prstGeom prst="roundRect">
            <a:avLst/>
          </a:prstGeom>
          <a:solidFill>
            <a:schemeClr val="lt2">
              <a:alpha val="80000"/>
            </a:schemeClr>
          </a:solidFill>
          <a:ln/>
        </p:spPr>
      </p:sp>
      <p:sp>
        <p:nvSpPr>
          <p:cNvPr name="AutoShape 7" id="7"/>
          <p:cNvSpPr/>
          <p:nvPr/>
        </p:nvSpPr>
        <p:spPr>
          <a:xfrm rot="0">
            <a:off x="709129" y="1369316"/>
            <a:ext cx="5039441" cy="1606314"/>
          </a:xfrm>
          <a:prstGeom prst="roundRect">
            <a:avLst/>
          </a:prstGeom>
          <a:solidFill>
            <a:schemeClr val="lt2">
              <a:alpha val="80000"/>
            </a:schemeClr>
          </a:solidFill>
          <a:ln/>
        </p:spPr>
      </p:sp>
      <p:sp>
        <p:nvSpPr>
          <p:cNvPr name="AutoShape 8" id="8"/>
          <p:cNvSpPr/>
          <p:nvPr/>
        </p:nvSpPr>
        <p:spPr>
          <a:xfrm rot="0">
            <a:off x="538887" y="1969963"/>
            <a:ext cx="405020" cy="405020"/>
          </a:xfrm>
          <a:prstGeom prst="ellipse">
            <a:avLst/>
          </a:prstGeom>
          <a:solidFill>
            <a:schemeClr val="accent1">
              <a:alpha val="20000"/>
            </a:schemeClr>
          </a:solidFill>
          <a:ln/>
        </p:spPr>
      </p:sp>
      <p:sp>
        <p:nvSpPr>
          <p:cNvPr name="AutoShape 9" id="9"/>
          <p:cNvSpPr/>
          <p:nvPr/>
        </p:nvSpPr>
        <p:spPr>
          <a:xfrm rot="0">
            <a:off x="619891" y="2050967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10" id="10"/>
          <p:cNvSpPr/>
          <p:nvPr/>
        </p:nvSpPr>
        <p:spPr>
          <a:xfrm rot="0">
            <a:off x="537650" y="3759969"/>
            <a:ext cx="405020" cy="405020"/>
          </a:xfrm>
          <a:prstGeom prst="ellipse">
            <a:avLst/>
          </a:prstGeom>
          <a:solidFill>
            <a:schemeClr val="accent1">
              <a:alpha val="20000"/>
            </a:schemeClr>
          </a:solidFill>
          <a:ln/>
        </p:spPr>
      </p:sp>
      <p:sp>
        <p:nvSpPr>
          <p:cNvPr name="AutoShape 11" id="11"/>
          <p:cNvSpPr/>
          <p:nvPr/>
        </p:nvSpPr>
        <p:spPr>
          <a:xfrm rot="0">
            <a:off x="618654" y="3840973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12" id="12"/>
          <p:cNvSpPr/>
          <p:nvPr/>
        </p:nvSpPr>
        <p:spPr>
          <a:xfrm rot="0">
            <a:off x="547802" y="5561356"/>
            <a:ext cx="405020" cy="405020"/>
          </a:xfrm>
          <a:prstGeom prst="ellipse">
            <a:avLst/>
          </a:prstGeom>
          <a:solidFill>
            <a:schemeClr val="accent1">
              <a:alpha val="21000"/>
            </a:schemeClr>
          </a:solidFill>
          <a:ln/>
        </p:spPr>
      </p:sp>
      <p:sp>
        <p:nvSpPr>
          <p:cNvPr name="AutoShape 13" id="13"/>
          <p:cNvSpPr/>
          <p:nvPr/>
        </p:nvSpPr>
        <p:spPr>
          <a:xfrm rot="0">
            <a:off x="628806" y="5642360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TextBox 14" id="14"/>
          <p:cNvSpPr txBox="true"/>
          <p:nvPr/>
        </p:nvSpPr>
        <p:spPr>
          <a:xfrm rot="0">
            <a:off x="1193316" y="1437499"/>
            <a:ext cx="3733800" cy="665541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油气回收技术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193316" y="1953730"/>
            <a:ext cx="4258181" cy="847725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采用先进的油气回收装置，将油库中的油气进行回收处理，减少油气排放对环境的污染。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193316" y="3760065"/>
            <a:ext cx="4258181" cy="847725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采取有效的噪声控制措施，降低油库运行过程中的噪声污染，保护周边环境的安宁。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193316" y="5515961"/>
            <a:ext cx="4259980" cy="847725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推广和应用节能技术，如节能设备、节能操作等，降低油库的能耗和碳排放。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环保技术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193316" y="3254323"/>
            <a:ext cx="3733800" cy="665541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噪声控制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193316" y="5066405"/>
            <a:ext cx="3733800" cy="665541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节能减排技术</a:t>
            </a:r>
          </a:p>
        </p:txBody>
      </p:sp>
      <p:sp>
        <p:nvSpPr>
          <p:cNvPr name="AutoShape 21" id="21"/>
          <p:cNvSpPr/>
          <p:nvPr/>
        </p:nvSpPr>
        <p:spPr>
          <a:xfrm rot="0">
            <a:off x="6235740" y="1918405"/>
            <a:ext cx="405020" cy="405020"/>
          </a:xfrm>
          <a:prstGeom prst="ellipse">
            <a:avLst/>
          </a:prstGeom>
          <a:solidFill>
            <a:schemeClr val="accent1">
              <a:alpha val="20000"/>
            </a:schemeClr>
          </a:solidFill>
          <a:ln/>
        </p:spPr>
      </p:sp>
      <p:sp>
        <p:nvSpPr>
          <p:cNvPr name="AutoShape 22" id="22"/>
          <p:cNvSpPr/>
          <p:nvPr/>
        </p:nvSpPr>
        <p:spPr>
          <a:xfrm rot="0">
            <a:off x="6316744" y="1999409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23" id="23"/>
          <p:cNvSpPr/>
          <p:nvPr/>
        </p:nvSpPr>
        <p:spPr>
          <a:xfrm rot="0">
            <a:off x="6234503" y="3728683"/>
            <a:ext cx="405020" cy="405020"/>
          </a:xfrm>
          <a:prstGeom prst="ellipse">
            <a:avLst/>
          </a:prstGeom>
          <a:solidFill>
            <a:schemeClr val="accent1">
              <a:alpha val="20000"/>
            </a:schemeClr>
          </a:solidFill>
          <a:ln/>
        </p:spPr>
      </p:sp>
      <p:sp>
        <p:nvSpPr>
          <p:cNvPr name="AutoShape 24" id="24"/>
          <p:cNvSpPr/>
          <p:nvPr/>
        </p:nvSpPr>
        <p:spPr>
          <a:xfrm rot="0">
            <a:off x="6315507" y="3809688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25" id="25"/>
          <p:cNvSpPr/>
          <p:nvPr/>
        </p:nvSpPr>
        <p:spPr>
          <a:xfrm rot="0">
            <a:off x="6244655" y="5538961"/>
            <a:ext cx="405020" cy="405020"/>
          </a:xfrm>
          <a:prstGeom prst="ellipse">
            <a:avLst/>
          </a:prstGeom>
          <a:solidFill>
            <a:schemeClr val="accent1">
              <a:alpha val="21000"/>
            </a:schemeClr>
          </a:solidFill>
          <a:ln/>
        </p:spPr>
      </p:sp>
      <p:sp>
        <p:nvSpPr>
          <p:cNvPr name="AutoShape 26" id="26"/>
          <p:cNvSpPr/>
          <p:nvPr/>
        </p:nvSpPr>
        <p:spPr>
          <a:xfrm rot="0">
            <a:off x="6325659" y="5619966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TextBox 27" id="27"/>
          <p:cNvSpPr txBox="true"/>
          <p:nvPr/>
        </p:nvSpPr>
        <p:spPr>
          <a:xfrm rot="0">
            <a:off x="6892339" y="1436283"/>
            <a:ext cx="3733800" cy="665541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废水处理与回用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6892339" y="1952513"/>
            <a:ext cx="4258181" cy="847725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建立废水处理系统，对油库产生的废水进行处理，达到排放标准后再进行排放或回用。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6892339" y="3758848"/>
            <a:ext cx="4258181" cy="847725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定期对油库进行环保监测和评估，确保各项环保指标符合国家和地方标准。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6892339" y="5514744"/>
            <a:ext cx="4259980" cy="847725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建立完善的环保管理制度和操作规程，确保环保措施的有效执行和持续改进。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6892339" y="3253106"/>
            <a:ext cx="3733800" cy="665541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环保监测与评估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6892339" y="5065189"/>
            <a:ext cx="3733800" cy="665541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环保管理与制度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4997796" y="2675719"/>
            <a:ext cx="2236351" cy="2236351"/>
          </a:xfrm>
          <a:prstGeom prst="ellipse">
            <a:avLst/>
          </a:prstGeom>
          <a:solidFill>
            <a:schemeClr val="accent3">
              <a:alpha val="100000"/>
            </a:schemeClr>
          </a:solidFill>
          <a:ln/>
        </p:spPr>
      </p:sp>
      <p:sp>
        <p:nvSpPr>
          <p:cNvPr name="AutoShape 3" id="3"/>
          <p:cNvSpPr/>
          <p:nvPr/>
        </p:nvSpPr>
        <p:spPr>
          <a:xfrm rot="0">
            <a:off x="5159263" y="2904531"/>
            <a:ext cx="1854217" cy="1854217"/>
          </a:xfrm>
          <a:prstGeom prst="ellipse">
            <a:avLst/>
          </a:prstGeom>
          <a:solidFill>
            <a:schemeClr val="accent3">
              <a:alpha val="100000"/>
            </a:schemeClr>
          </a:solidFill>
          <a:ln/>
        </p:spPr>
      </p:sp>
      <p:sp>
        <p:nvSpPr>
          <p:cNvPr name="AutoShape 4" id="4"/>
          <p:cNvSpPr/>
          <p:nvPr/>
        </p:nvSpPr>
        <p:spPr>
          <a:xfrm rot="0">
            <a:off x="6094045" y="1171975"/>
            <a:ext cx="5287891" cy="5288400"/>
          </a:xfrm>
          <a:prstGeom prst="arc">
            <a:avLst>
              <a:gd name="adj1" fmla="val 18842372"/>
              <a:gd name="adj2" fmla="val 2610861"/>
            </a:avLst>
          </a:prstGeom>
          <a:noFill/>
          <a:ln w="6350">
            <a:solidFill>
              <a:schemeClr val="accent3">
                <a:alpha val="100000"/>
              </a:schemeClr>
            </a:solidFill>
            <a:prstDash val="dash"/>
          </a:ln>
        </p:spPr>
      </p:sp>
      <p:sp>
        <p:nvSpPr>
          <p:cNvPr name="AutoShape 5" id="5"/>
          <p:cNvSpPr/>
          <p:nvPr/>
        </p:nvSpPr>
        <p:spPr>
          <a:xfrm rot="0" flipH="true">
            <a:off x="850006" y="1171975"/>
            <a:ext cx="5288400" cy="5288400"/>
          </a:xfrm>
          <a:prstGeom prst="arc">
            <a:avLst>
              <a:gd name="adj1" fmla="val 18842372"/>
              <a:gd name="adj2" fmla="val 2610861"/>
            </a:avLst>
          </a:prstGeom>
          <a:noFill/>
          <a:ln w="6350">
            <a:solidFill>
              <a:schemeClr val="accent3">
                <a:alpha val="100000"/>
              </a:schemeClr>
            </a:solidFill>
            <a:prstDash val="dash"/>
          </a:ln>
        </p:spPr>
      </p:sp>
      <p:sp>
        <p:nvSpPr>
          <p:cNvPr name="AutoShape 6" id="6"/>
          <p:cNvSpPr/>
          <p:nvPr/>
        </p:nvSpPr>
        <p:spPr>
          <a:xfrm rot="0">
            <a:off x="1746454" y="1538002"/>
            <a:ext cx="3985999" cy="1211059"/>
          </a:xfrm>
          <a:prstGeom prst="homePlate">
            <a:avLst>
              <a:gd fmla="val 23738" name="adj"/>
            </a:avLst>
          </a:prstGeom>
          <a:solidFill>
            <a:schemeClr val="lt2">
              <a:alpha val="100000"/>
            </a:schemeClr>
          </a:solidFill>
          <a:ln/>
        </p:spPr>
      </p:sp>
      <p:sp>
        <p:nvSpPr>
          <p:cNvPr name="AutoShape 7" id="7"/>
          <p:cNvSpPr/>
          <p:nvPr/>
        </p:nvSpPr>
        <p:spPr>
          <a:xfrm rot="5400000">
            <a:off x="1142235" y="1621532"/>
            <a:ext cx="1211061" cy="1044000"/>
          </a:xfrm>
          <a:prstGeom prst="hexagon">
            <a:avLst>
              <a:gd fmla="val 25000" name="adj"/>
              <a:gd fmla="val 115470" name="vf"/>
            </a:avLst>
          </a:prstGeom>
          <a:solidFill>
            <a:schemeClr val="accent4">
              <a:alpha val="100000"/>
            </a:schemeClr>
          </a:solidFill>
          <a:ln/>
        </p:spPr>
      </p:sp>
      <p:sp>
        <p:nvSpPr>
          <p:cNvPr name="TextBox 8" id="8"/>
          <p:cNvSpPr txBox="true"/>
          <p:nvPr/>
        </p:nvSpPr>
        <p:spPr>
          <a:xfrm rot="0" flipH="true">
            <a:off x="2497971" y="2044408"/>
            <a:ext cx="2752725" cy="542925"/>
          </a:xfrm>
          <a:prstGeom prst="rect">
            <a:avLst/>
          </a:prstGeom>
          <a:noFill/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 algn="l">
              <a:lnSpc>
                <a:spcPct val="113999"/>
              </a:lnSpc>
            </a:pPr>
            <a:r>
              <a:rPr lang="en-US" sz="999">
                <a:solidFill>
                  <a:schemeClr val="dk1">
                    <a:alpha val="100000"/>
                  </a:schemeClr>
                </a:solidFill>
                <a:latin typeface="OPPOSans R"/>
                <a:ea typeface="OPPOSans R"/>
                <a:cs typeface="OPPOSans R"/>
              </a:rPr>
              <a:t>借助智能分析，预测油品需求与价格走势，为油库运营提供决策支持。</a:t>
            </a:r>
          </a:p>
        </p:txBody>
      </p:sp>
      <p:sp>
        <p:nvSpPr>
          <p:cNvPr name="TextBox 9" id="9"/>
          <p:cNvSpPr txBox="true"/>
          <p:nvPr/>
        </p:nvSpPr>
        <p:spPr>
          <a:xfrm rot="0" flipH="true">
            <a:off x="2497973" y="1718106"/>
            <a:ext cx="1381125" cy="238125"/>
          </a:xfrm>
          <a:prstGeom prst="rect">
            <a:avLst/>
          </a:prstGeom>
          <a:noFill/>
          <a:ln/>
        </p:spPr>
        <p:txBody>
          <a:bodyPr anchor="t" rtlCol="false" lIns="0" rIns="0" tIns="0" bIns="0" anchorCtr="false" vert="horz" wrap="none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sz="1550">
                <a:solidFill>
                  <a:schemeClr val="dk1">
                    <a:alpha val="100000"/>
                  </a:schemeClr>
                </a:solidFill>
                <a:latin typeface="OPPOSans M"/>
                <a:ea typeface="OPPOSans M"/>
                <a:cs typeface="OPPOSans M"/>
              </a:rPr>
              <a:t>智能市场分析</a:t>
            </a:r>
          </a:p>
        </p:txBody>
      </p:sp>
      <p:sp>
        <p:nvSpPr>
          <p:cNvPr name="AutoShape 10" id="10"/>
          <p:cNvSpPr/>
          <p:nvPr/>
        </p:nvSpPr>
        <p:spPr>
          <a:xfrm rot="0" flipH="true">
            <a:off x="6489435" y="1538002"/>
            <a:ext cx="3985999" cy="1211059"/>
          </a:xfrm>
          <a:prstGeom prst="homePlate">
            <a:avLst>
              <a:gd fmla="val 23738" name="adj"/>
            </a:avLst>
          </a:prstGeom>
          <a:solidFill>
            <a:schemeClr val="lt2">
              <a:alpha val="100000"/>
            </a:schemeClr>
          </a:solidFill>
          <a:ln/>
        </p:spPr>
      </p:sp>
      <p:sp>
        <p:nvSpPr>
          <p:cNvPr name="AutoShape 11" id="11"/>
          <p:cNvSpPr/>
          <p:nvPr/>
        </p:nvSpPr>
        <p:spPr>
          <a:xfrm rot="5400000">
            <a:off x="9868591" y="1621532"/>
            <a:ext cx="1211061" cy="1044000"/>
          </a:xfrm>
          <a:prstGeom prst="hexagon">
            <a:avLst>
              <a:gd fmla="val 25000" name="adj"/>
              <a:gd fmla="val 115470" name="vf"/>
            </a:avLst>
          </a:prstGeom>
          <a:solidFill>
            <a:schemeClr val="accent4">
              <a:alpha val="100000"/>
            </a:schemeClr>
          </a:solidFill>
          <a:ln/>
        </p:spPr>
      </p:sp>
      <p:sp>
        <p:nvSpPr>
          <p:cNvPr name="TextBox 12" id="12"/>
          <p:cNvSpPr txBox="true"/>
          <p:nvPr/>
        </p:nvSpPr>
        <p:spPr>
          <a:xfrm rot="0" flipH="true">
            <a:off x="6954024" y="2044408"/>
            <a:ext cx="2752725" cy="542925"/>
          </a:xfrm>
          <a:prstGeom prst="rect">
            <a:avLst/>
          </a:prstGeom>
          <a:noFill/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 algn="r">
              <a:lnSpc>
                <a:spcPct val="113999"/>
              </a:lnSpc>
            </a:pPr>
            <a:r>
              <a:rPr lang="en-US" sz="999">
                <a:solidFill>
                  <a:schemeClr val="dk1">
                    <a:alpha val="100000"/>
                  </a:schemeClr>
                </a:solidFill>
                <a:latin typeface="OPPOSans R"/>
                <a:ea typeface="OPPOSans R"/>
                <a:cs typeface="OPPOSans R"/>
              </a:rPr>
              <a:t>通过自动化设备对油品进行质量检测，确保油品符合标准。</a:t>
            </a:r>
          </a:p>
        </p:txBody>
      </p:sp>
      <p:sp>
        <p:nvSpPr>
          <p:cNvPr name="TextBox 13" id="13"/>
          <p:cNvSpPr txBox="true"/>
          <p:nvPr/>
        </p:nvSpPr>
        <p:spPr>
          <a:xfrm rot="0" flipH="true">
            <a:off x="7013480" y="1718106"/>
            <a:ext cx="2700173" cy="238125"/>
          </a:xfrm>
          <a:prstGeom prst="rect">
            <a:avLst/>
          </a:prstGeom>
          <a:noFill/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sz="1550">
                <a:solidFill>
                  <a:schemeClr val="dk1">
                    <a:alpha val="100000"/>
                  </a:schemeClr>
                </a:solidFill>
                <a:latin typeface="OPPOSans M"/>
                <a:ea typeface="OPPOSans M"/>
                <a:cs typeface="OPPOSans M"/>
              </a:rPr>
              <a:t>自动化质量检测</a:t>
            </a:r>
          </a:p>
        </p:txBody>
      </p:sp>
      <p:sp>
        <p:nvSpPr>
          <p:cNvPr name="AutoShape 14" id="14"/>
          <p:cNvSpPr/>
          <p:nvPr/>
        </p:nvSpPr>
        <p:spPr>
          <a:xfrm rot="0">
            <a:off x="924082" y="3226111"/>
            <a:ext cx="3985999" cy="1211059"/>
          </a:xfrm>
          <a:prstGeom prst="homePlate">
            <a:avLst>
              <a:gd fmla="val 23738" name="adj"/>
            </a:avLst>
          </a:prstGeom>
          <a:solidFill>
            <a:schemeClr val="lt2">
              <a:alpha val="100000"/>
            </a:schemeClr>
          </a:solidFill>
          <a:ln/>
        </p:spPr>
      </p:sp>
      <p:sp>
        <p:nvSpPr>
          <p:cNvPr name="AutoShape 15" id="15"/>
          <p:cNvSpPr/>
          <p:nvPr/>
        </p:nvSpPr>
        <p:spPr>
          <a:xfrm rot="5400000">
            <a:off x="319863" y="3309641"/>
            <a:ext cx="1211061" cy="1044000"/>
          </a:xfrm>
          <a:prstGeom prst="hexagon">
            <a:avLst>
              <a:gd fmla="val 25000" name="adj"/>
              <a:gd fmla="val 115470" name="vf"/>
            </a:avLst>
          </a:prstGeom>
          <a:solidFill>
            <a:schemeClr val="accent3">
              <a:alpha val="100000"/>
            </a:schemeClr>
          </a:solidFill>
          <a:ln/>
        </p:spPr>
      </p:sp>
      <p:sp>
        <p:nvSpPr>
          <p:cNvPr name="TextBox 16" id="16"/>
          <p:cNvSpPr txBox="true"/>
          <p:nvPr/>
        </p:nvSpPr>
        <p:spPr>
          <a:xfrm rot="0" flipH="true">
            <a:off x="1675599" y="3732517"/>
            <a:ext cx="2752725" cy="542925"/>
          </a:xfrm>
          <a:prstGeom prst="rect">
            <a:avLst/>
          </a:prstGeom>
          <a:noFill/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 algn="l">
              <a:lnSpc>
                <a:spcPct val="113999"/>
              </a:lnSpc>
            </a:pPr>
            <a:r>
              <a:rPr lang="en-US" sz="999">
                <a:solidFill>
                  <a:schemeClr val="dk1">
                    <a:alpha val="100000"/>
                  </a:schemeClr>
                </a:solidFill>
                <a:latin typeface="OPPOSans R"/>
                <a:ea typeface="OPPOSans R"/>
                <a:cs typeface="OPPOSans R"/>
              </a:rPr>
              <a:t>通过自动化技术，实现油品的自动计量、调配和装卸，提高工作效率。</a:t>
            </a:r>
          </a:p>
        </p:txBody>
      </p:sp>
      <p:sp>
        <p:nvSpPr>
          <p:cNvPr name="TextBox 17" id="17"/>
          <p:cNvSpPr txBox="true"/>
          <p:nvPr/>
        </p:nvSpPr>
        <p:spPr>
          <a:xfrm rot="0" flipH="true">
            <a:off x="1675601" y="3406215"/>
            <a:ext cx="1571625" cy="238125"/>
          </a:xfrm>
          <a:prstGeom prst="rect">
            <a:avLst/>
          </a:prstGeom>
          <a:noFill/>
          <a:ln/>
        </p:spPr>
        <p:txBody>
          <a:bodyPr anchor="t" rtlCol="false" lIns="0" rIns="0" tIns="0" bIns="0" anchorCtr="false" vert="horz" wrap="none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sz="1550">
                <a:solidFill>
                  <a:schemeClr val="dk1">
                    <a:alpha val="100000"/>
                  </a:schemeClr>
                </a:solidFill>
                <a:latin typeface="OPPOSans M"/>
                <a:ea typeface="OPPOSans M"/>
                <a:cs typeface="OPPOSans M"/>
              </a:rPr>
              <a:t>自动化作业流程</a:t>
            </a:r>
          </a:p>
        </p:txBody>
      </p:sp>
      <p:sp>
        <p:nvSpPr>
          <p:cNvPr name="AutoShape 18" id="18"/>
          <p:cNvSpPr/>
          <p:nvPr/>
        </p:nvSpPr>
        <p:spPr>
          <a:xfrm rot="0" flipH="true">
            <a:off x="7326755" y="3226112"/>
            <a:ext cx="3985999" cy="1211059"/>
          </a:xfrm>
          <a:prstGeom prst="homePlate">
            <a:avLst>
              <a:gd fmla="val 23738" name="adj"/>
            </a:avLst>
          </a:prstGeom>
          <a:solidFill>
            <a:schemeClr val="lt2">
              <a:alpha val="100000"/>
            </a:schemeClr>
          </a:solidFill>
          <a:ln/>
        </p:spPr>
      </p:sp>
      <p:sp>
        <p:nvSpPr>
          <p:cNvPr name="AutoShape 19" id="19"/>
          <p:cNvSpPr/>
          <p:nvPr/>
        </p:nvSpPr>
        <p:spPr>
          <a:xfrm rot="5400000">
            <a:off x="10705910" y="3309642"/>
            <a:ext cx="1211061" cy="1044000"/>
          </a:xfrm>
          <a:prstGeom prst="hexagon">
            <a:avLst>
              <a:gd fmla="val 25000" name="adj"/>
              <a:gd fmla="val 115470" name="vf"/>
            </a:avLst>
          </a:prstGeom>
          <a:solidFill>
            <a:schemeClr val="accent3">
              <a:alpha val="100000"/>
            </a:schemeClr>
          </a:solidFill>
          <a:ln/>
        </p:spPr>
      </p:sp>
      <p:sp>
        <p:nvSpPr>
          <p:cNvPr name="TextBox 20" id="20"/>
          <p:cNvSpPr txBox="true"/>
          <p:nvPr/>
        </p:nvSpPr>
        <p:spPr>
          <a:xfrm rot="0" flipH="true">
            <a:off x="7694648" y="3732518"/>
            <a:ext cx="2847975" cy="542925"/>
          </a:xfrm>
          <a:prstGeom prst="rect">
            <a:avLst/>
          </a:prstGeom>
          <a:noFill/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 algn="r">
              <a:lnSpc>
                <a:spcPct val="113999"/>
              </a:lnSpc>
            </a:pPr>
            <a:r>
              <a:rPr lang="en-US" sz="999">
                <a:solidFill>
                  <a:schemeClr val="dk1">
                    <a:alpha val="100000"/>
                  </a:schemeClr>
                </a:solidFill>
                <a:latin typeface="OPPOSans R"/>
                <a:ea typeface="OPPOSans R"/>
                <a:cs typeface="OPPOSans R"/>
              </a:rPr>
              <a:t>利用智能系统对油库设备进行预防性维护，延长设备使用寿命。</a:t>
            </a:r>
          </a:p>
        </p:txBody>
      </p:sp>
      <p:sp>
        <p:nvSpPr>
          <p:cNvPr name="TextBox 21" id="21"/>
          <p:cNvSpPr txBox="true"/>
          <p:nvPr/>
        </p:nvSpPr>
        <p:spPr>
          <a:xfrm rot="0" flipH="true">
            <a:off x="7778228" y="3406216"/>
            <a:ext cx="2771170" cy="238125"/>
          </a:xfrm>
          <a:prstGeom prst="rect">
            <a:avLst/>
          </a:prstGeom>
          <a:noFill/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sz="1550">
                <a:solidFill>
                  <a:schemeClr val="dk1">
                    <a:alpha val="100000"/>
                  </a:schemeClr>
                </a:solidFill>
                <a:latin typeface="OPPOSans M"/>
                <a:ea typeface="OPPOSans M"/>
                <a:cs typeface="OPPOSans M"/>
              </a:rPr>
              <a:t>智能维护保养</a:t>
            </a:r>
          </a:p>
        </p:txBody>
      </p:sp>
      <p:sp>
        <p:nvSpPr>
          <p:cNvPr name="AutoShape 22" id="22"/>
          <p:cNvSpPr/>
          <p:nvPr/>
        </p:nvSpPr>
        <p:spPr>
          <a:xfrm rot="0">
            <a:off x="1746454" y="4912071"/>
            <a:ext cx="3985999" cy="1211059"/>
          </a:xfrm>
          <a:prstGeom prst="homePlate">
            <a:avLst>
              <a:gd fmla="val 23738" name="adj"/>
            </a:avLst>
          </a:prstGeom>
          <a:solidFill>
            <a:schemeClr val="lt2">
              <a:alpha val="100000"/>
            </a:schemeClr>
          </a:solidFill>
          <a:ln/>
        </p:spPr>
      </p:sp>
      <p:sp>
        <p:nvSpPr>
          <p:cNvPr name="AutoShape 23" id="23"/>
          <p:cNvSpPr/>
          <p:nvPr/>
        </p:nvSpPr>
        <p:spPr>
          <a:xfrm rot="5400000">
            <a:off x="1142235" y="4995601"/>
            <a:ext cx="1211061" cy="1044000"/>
          </a:xfrm>
          <a:prstGeom prst="hexagon">
            <a:avLst>
              <a:gd fmla="val 25000" name="adj"/>
              <a:gd fmla="val 115470" name="vf"/>
            </a:avLst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TextBox 24" id="24"/>
          <p:cNvSpPr txBox="true"/>
          <p:nvPr/>
        </p:nvSpPr>
        <p:spPr>
          <a:xfrm rot="0" flipH="true">
            <a:off x="2497971" y="5418477"/>
            <a:ext cx="2752725" cy="542925"/>
          </a:xfrm>
          <a:prstGeom prst="rect">
            <a:avLst/>
          </a:prstGeom>
          <a:noFill/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 algn="l">
              <a:lnSpc>
                <a:spcPct val="113999"/>
              </a:lnSpc>
            </a:pPr>
            <a:r>
              <a:rPr lang="en-US" sz="999">
                <a:solidFill>
                  <a:schemeClr val="dk1">
                    <a:alpha val="100000"/>
                  </a:schemeClr>
                </a:solidFill>
                <a:latin typeface="OPPOSans R"/>
                <a:ea typeface="OPPOSans R"/>
                <a:cs typeface="OPPOSans R"/>
              </a:rPr>
              <a:t>利用智能系统对油品进行分类存储，确保油品质量与安全。</a:t>
            </a:r>
          </a:p>
        </p:txBody>
      </p:sp>
      <p:sp>
        <p:nvSpPr>
          <p:cNvPr name="TextBox 25" id="25"/>
          <p:cNvSpPr txBox="true"/>
          <p:nvPr/>
        </p:nvSpPr>
        <p:spPr>
          <a:xfrm rot="0" flipH="true">
            <a:off x="2497973" y="5092175"/>
            <a:ext cx="1381125" cy="238125"/>
          </a:xfrm>
          <a:prstGeom prst="rect">
            <a:avLst/>
          </a:prstGeom>
          <a:noFill/>
          <a:ln/>
        </p:spPr>
        <p:txBody>
          <a:bodyPr anchor="t" rtlCol="false" lIns="0" rIns="0" tIns="0" bIns="0" anchorCtr="false" vert="horz" wrap="none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sz="1550">
                <a:solidFill>
                  <a:schemeClr val="dk1">
                    <a:alpha val="100000"/>
                  </a:schemeClr>
                </a:solidFill>
                <a:latin typeface="OPPOSans M"/>
                <a:ea typeface="OPPOSans M"/>
                <a:cs typeface="OPPOSans M"/>
              </a:rPr>
              <a:t>智能化存储管理</a:t>
            </a:r>
          </a:p>
        </p:txBody>
      </p:sp>
      <p:sp>
        <p:nvSpPr>
          <p:cNvPr name="AutoShape 26" id="26"/>
          <p:cNvSpPr/>
          <p:nvPr/>
        </p:nvSpPr>
        <p:spPr>
          <a:xfrm rot="0" flipH="true">
            <a:off x="6489435" y="4912071"/>
            <a:ext cx="3985999" cy="1211059"/>
          </a:xfrm>
          <a:prstGeom prst="homePlate">
            <a:avLst>
              <a:gd fmla="val 23738" name="adj"/>
            </a:avLst>
          </a:prstGeom>
          <a:solidFill>
            <a:schemeClr val="lt2">
              <a:alpha val="100000"/>
            </a:schemeClr>
          </a:solidFill>
          <a:ln/>
        </p:spPr>
      </p:sp>
      <p:sp>
        <p:nvSpPr>
          <p:cNvPr name="AutoShape 27" id="27"/>
          <p:cNvSpPr/>
          <p:nvPr/>
        </p:nvSpPr>
        <p:spPr>
          <a:xfrm rot="5400000">
            <a:off x="9868591" y="4995601"/>
            <a:ext cx="1211061" cy="1044000"/>
          </a:xfrm>
          <a:prstGeom prst="hexagon">
            <a:avLst>
              <a:gd fmla="val 25000" name="adj"/>
              <a:gd fmla="val 115470" name="vf"/>
            </a:avLst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TextBox 28" id="28"/>
          <p:cNvSpPr txBox="true"/>
          <p:nvPr/>
        </p:nvSpPr>
        <p:spPr>
          <a:xfrm rot="0" flipH="true">
            <a:off x="6954024" y="5418477"/>
            <a:ext cx="2752725" cy="542925"/>
          </a:xfrm>
          <a:prstGeom prst="rect">
            <a:avLst/>
          </a:prstGeom>
          <a:noFill/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 algn="r">
              <a:lnSpc>
                <a:spcPct val="113999"/>
              </a:lnSpc>
            </a:pPr>
            <a:r>
              <a:rPr lang="en-US" sz="999">
                <a:solidFill>
                  <a:schemeClr val="dk1">
                    <a:alpha val="100000"/>
                  </a:schemeClr>
                </a:solidFill>
                <a:latin typeface="OPPOSans R"/>
                <a:ea typeface="OPPOSans R"/>
                <a:cs typeface="OPPOSans R"/>
              </a:rPr>
              <a:t>通过智能分析，优化油品的采购、存储与分销流程，降低成本。</a:t>
            </a:r>
          </a:p>
        </p:txBody>
      </p:sp>
      <p:sp>
        <p:nvSpPr>
          <p:cNvPr name="TextBox 29" id="29"/>
          <p:cNvSpPr txBox="true"/>
          <p:nvPr/>
        </p:nvSpPr>
        <p:spPr>
          <a:xfrm rot="0" flipH="true">
            <a:off x="7122336" y="5092175"/>
            <a:ext cx="2589742" cy="238125"/>
          </a:xfrm>
          <a:prstGeom prst="rect">
            <a:avLst/>
          </a:prstGeom>
          <a:noFill/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sz="1550">
                <a:solidFill>
                  <a:schemeClr val="dk1">
                    <a:alpha val="100000"/>
                  </a:schemeClr>
                </a:solidFill>
                <a:latin typeface="OPPOSans M"/>
                <a:ea typeface="OPPOSans M"/>
                <a:cs typeface="OPPOSans M"/>
              </a:rPr>
              <a:t>智能供应链优化</a:t>
            </a:r>
          </a:p>
        </p:txBody>
      </p:sp>
      <p:sp>
        <p:nvSpPr>
          <p:cNvPr name="TextBox 30" id="30"/>
          <p:cNvSpPr txBox="true"/>
          <p:nvPr/>
        </p:nvSpPr>
        <p:spPr>
          <a:xfrm rot="0" flipH="true">
            <a:off x="4997796" y="1433390"/>
            <a:ext cx="2236351" cy="238125"/>
          </a:xfrm>
          <a:prstGeom prst="rect">
            <a:avLst/>
          </a:prstGeom>
          <a:noFill/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550">
                <a:solidFill>
                  <a:schemeClr val="accent3">
                    <a:alpha val="100000"/>
                  </a:schemeClr>
                </a:solidFill>
                <a:latin typeface="OPPOSans M"/>
                <a:ea typeface="OPPOSans M"/>
                <a:cs typeface="OPPOSans M"/>
              </a:rPr>
              <a:t>数据采集与监控</a:t>
            </a:r>
          </a:p>
        </p:txBody>
      </p:sp>
      <p:cxnSp>
        <p:nvCxnSpPr>
          <p:cNvPr name="Connector 31" id="31"/>
          <p:cNvCxnSpPr/>
          <p:nvPr/>
        </p:nvCxnSpPr>
        <p:spPr>
          <a:xfrm>
            <a:off x="6094045" y="1781155"/>
            <a:ext cx="0" cy="831982"/>
          </a:xfrm>
          <a:prstGeom prst="line">
            <a:avLst/>
          </a:prstGeom>
          <a:ln w="12700">
            <a:solidFill>
              <a:schemeClr val="accent3"/>
            </a:solidFill>
            <a:prstDash val="solid"/>
            <a:headEnd type="oval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cxnSp>
        <p:nvCxnSpPr>
          <p:cNvPr name="Connector 32" id="32"/>
          <p:cNvCxnSpPr/>
          <p:nvPr/>
        </p:nvCxnSpPr>
        <p:spPr>
          <a:xfrm flipV="true">
            <a:off x="6094045" y="5074746"/>
            <a:ext cx="0" cy="922484"/>
          </a:xfrm>
          <a:prstGeom prst="line">
            <a:avLst/>
          </a:prstGeom>
          <a:ln w="12700">
            <a:solidFill>
              <a:schemeClr val="accent3"/>
            </a:solidFill>
            <a:prstDash val="solid"/>
            <a:headEnd type="oval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name="TextBox 33" id="33"/>
          <p:cNvSpPr txBox="true"/>
          <p:nvPr/>
        </p:nvSpPr>
        <p:spPr>
          <a:xfrm rot="0">
            <a:off x="5159263" y="3470045"/>
            <a:ext cx="1963073" cy="323850"/>
          </a:xfrm>
          <a:prstGeom prst="rect">
            <a:avLst/>
          </a:prstGeom>
          <a:noFill/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100">
                <a:solidFill>
                  <a:srgbClr val="F3F4F2">
                    <a:alpha val="100000"/>
                  </a:srgbClr>
                </a:solidFill>
                <a:latin typeface="OPPOSans B"/>
                <a:ea typeface="OPPOSans B"/>
                <a:cs typeface="OPPOSans B"/>
              </a:rPr>
              <a:t>智能监控与管理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5363378" y="3988574"/>
            <a:ext cx="1495425" cy="342900"/>
          </a:xfrm>
          <a:prstGeom prst="rect">
            <a:avLst/>
          </a:prstGeom>
          <a:noFill/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800">
                <a:solidFill>
                  <a:srgbClr val="FDFBFB">
                    <a:alpha val="100000"/>
                  </a:srgbClr>
                </a:solidFill>
                <a:latin typeface="OPPOSans M"/>
                <a:ea typeface="OPPOSans M"/>
                <a:cs typeface="OPPOSans M"/>
              </a:rPr>
              <a:t>该技术通过智能系统对油库各项操作进行实时监控与自动化管理。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2799">
                <a:solidFill>
                  <a:schemeClr val="dk2">
                    <a:alpha val="100000"/>
                  </a:schemeClr>
                </a:solidFill>
                <a:latin typeface="OPPOSans B"/>
                <a:ea typeface="OPPOSans B"/>
                <a:cs typeface="OPPOSans B"/>
              </a:rPr>
              <a:t>自动化与智能化技术</a:t>
            </a:r>
          </a:p>
        </p:txBody>
      </p:sp>
      <p:sp>
        <p:nvSpPr>
          <p:cNvPr name="Freeform 36" id="36"/>
          <p:cNvSpPr/>
          <p:nvPr/>
        </p:nvSpPr>
        <p:spPr>
          <a:xfrm rot="0">
            <a:off x="1505268" y="1853004"/>
            <a:ext cx="432590" cy="464762"/>
          </a:xfrm>
          <a:custGeom>
            <a:avLst/>
            <a:gdLst/>
            <a:ahLst/>
            <a:cxnLst/>
            <a:rect r="r" b="b" t="t" l="l"/>
            <a:pathLst>
              <a:path h="304800" w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</a:path>
              <a:path h="304800" w="304800"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</a:path>
            </a:pathLst>
          </a:custGeom>
          <a:solidFill>
            <a:srgbClr val="F9F8F7">
              <a:alpha val="100000"/>
            </a:srgbClr>
          </a:solidFill>
          <a:ln/>
        </p:spPr>
      </p:sp>
      <p:sp>
        <p:nvSpPr>
          <p:cNvPr name="Freeform 37" id="37"/>
          <p:cNvSpPr/>
          <p:nvPr/>
        </p:nvSpPr>
        <p:spPr>
          <a:xfrm rot="0">
            <a:off x="707787" y="3561513"/>
            <a:ext cx="432590" cy="464762"/>
          </a:xfrm>
          <a:custGeom>
            <a:avLst/>
            <a:gdLst/>
            <a:ahLst/>
            <a:cxnLst/>
            <a:rect r="r" b="b" t="t" l="l"/>
            <a:pathLst>
              <a:path h="304800" w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</a:path>
              <a:path h="304800" w="304800"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</a:path>
            </a:pathLst>
          </a:custGeom>
          <a:solidFill>
            <a:srgbClr val="F9F8F7">
              <a:alpha val="100000"/>
            </a:srgbClr>
          </a:solidFill>
          <a:ln/>
        </p:spPr>
      </p:sp>
      <p:sp>
        <p:nvSpPr>
          <p:cNvPr name="Freeform 38" id="38"/>
          <p:cNvSpPr/>
          <p:nvPr/>
        </p:nvSpPr>
        <p:spPr>
          <a:xfrm rot="0">
            <a:off x="1530159" y="5285219"/>
            <a:ext cx="432590" cy="464762"/>
          </a:xfrm>
          <a:custGeom>
            <a:avLst/>
            <a:gdLst/>
            <a:ahLst/>
            <a:cxnLst/>
            <a:rect r="r" b="b" t="t" l="l"/>
            <a:pathLst>
              <a:path h="304800" w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</a:path>
              <a:path h="304800" w="304800"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</a:path>
            </a:pathLst>
          </a:custGeom>
          <a:solidFill>
            <a:srgbClr val="F9F8F7">
              <a:alpha val="100000"/>
            </a:srgbClr>
          </a:solidFill>
          <a:ln/>
        </p:spPr>
      </p:sp>
      <p:sp>
        <p:nvSpPr>
          <p:cNvPr name="Freeform 39" id="39"/>
          <p:cNvSpPr/>
          <p:nvPr/>
        </p:nvSpPr>
        <p:spPr>
          <a:xfrm rot="0">
            <a:off x="11096459" y="3561513"/>
            <a:ext cx="432590" cy="464762"/>
          </a:xfrm>
          <a:custGeom>
            <a:avLst/>
            <a:gdLst/>
            <a:ahLst/>
            <a:cxnLst/>
            <a:rect r="r" b="b" t="t" l="l"/>
            <a:pathLst>
              <a:path h="304800" w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</a:path>
              <a:path h="304800" w="304800"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</a:path>
            </a:pathLst>
          </a:custGeom>
          <a:solidFill>
            <a:srgbClr val="F9F8F7">
              <a:alpha val="100000"/>
            </a:srgbClr>
          </a:solidFill>
          <a:ln/>
        </p:spPr>
      </p:sp>
      <p:sp>
        <p:nvSpPr>
          <p:cNvPr name="Freeform 40" id="40"/>
          <p:cNvSpPr/>
          <p:nvPr/>
        </p:nvSpPr>
        <p:spPr>
          <a:xfrm rot="0">
            <a:off x="10231624" y="5285219"/>
            <a:ext cx="432590" cy="464762"/>
          </a:xfrm>
          <a:custGeom>
            <a:avLst/>
            <a:gdLst/>
            <a:ahLst/>
            <a:cxnLst/>
            <a:rect r="r" b="b" t="t" l="l"/>
            <a:pathLst>
              <a:path h="304800" w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</a:path>
              <a:path h="304800" w="304800"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</a:path>
            </a:pathLst>
          </a:custGeom>
          <a:solidFill>
            <a:srgbClr val="F9F8F7">
              <a:alpha val="100000"/>
            </a:srgbClr>
          </a:solidFill>
          <a:ln/>
        </p:spPr>
      </p:sp>
      <p:sp>
        <p:nvSpPr>
          <p:cNvPr name="Freeform 41" id="41"/>
          <p:cNvSpPr/>
          <p:nvPr/>
        </p:nvSpPr>
        <p:spPr>
          <a:xfrm rot="0">
            <a:off x="10259139" y="1911150"/>
            <a:ext cx="432590" cy="464762"/>
          </a:xfrm>
          <a:custGeom>
            <a:avLst/>
            <a:gdLst/>
            <a:ahLst/>
            <a:cxnLst/>
            <a:rect r="r" b="b" t="t" l="l"/>
            <a:pathLst>
              <a:path h="304800" w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</a:path>
              <a:path h="304800" w="304800"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</a:path>
            </a:pathLst>
          </a:custGeom>
          <a:solidFill>
            <a:srgbClr val="F9F8F7">
              <a:alpha val="100000"/>
            </a:srgbClr>
          </a:solidFill>
          <a:ln/>
        </p:spPr>
      </p:sp>
      <p:sp>
        <p:nvSpPr>
          <p:cNvPr name="TextBox 42" id="42"/>
          <p:cNvSpPr txBox="true"/>
          <p:nvPr/>
        </p:nvSpPr>
        <p:spPr>
          <a:xfrm rot="0" flipH="true">
            <a:off x="4968196" y="6123130"/>
            <a:ext cx="2238375" cy="238125"/>
          </a:xfrm>
          <a:prstGeom prst="rect">
            <a:avLst/>
          </a:prstGeom>
          <a:noFill/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550">
                <a:solidFill>
                  <a:schemeClr val="accent3">
                    <a:alpha val="100000"/>
                  </a:schemeClr>
                </a:solidFill>
                <a:latin typeface="OPPOSans M"/>
                <a:ea typeface="OPPOSans M"/>
                <a:cs typeface="OPPOSans M"/>
              </a:rPr>
              <a:t>自动化安全预警系统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070021" y="1411090"/>
            <a:ext cx="2051957" cy="1842306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b="true" sz="8000">
                <a:solidFill>
                  <a:srgbClr val="B3CEFF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853596" y="3253396"/>
            <a:ext cx="10484808" cy="1798058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4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典型案例分析详细内容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297192" y="1308287"/>
            <a:ext cx="4348638" cy="60579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地理位置及优势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6865764" y="1271476"/>
            <a:ext cx="4493572" cy="60579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安全管理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6878035" y="2989034"/>
            <a:ext cx="4493572" cy="60579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环保措施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6890305" y="4725206"/>
            <a:ext cx="4493572" cy="60579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经济效益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321733" y="4762018"/>
            <a:ext cx="4414526" cy="62484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配套设施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309463" y="3025846"/>
            <a:ext cx="4348638" cy="60579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储罐类型与容量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297192" y="1670999"/>
            <a:ext cx="4486656" cy="120396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位于新加坡南部海域，拥有得天独厚的深水港和海运条件，是亚洲最重要的油品集散地之一。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309463" y="3410120"/>
            <a:ext cx="4486275" cy="1152525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拥有多种类型的储罐，包括浮顶罐、固定顶罐等，总储存容量超过亿立方米。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321733" y="5149114"/>
            <a:ext cx="4486275" cy="1152525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拥有完善的配套设施，包括输油管道、码头、装卸设施等，实现了高效、快捷的油品运输。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6865764" y="1634188"/>
            <a:ext cx="4486275" cy="1152525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采用先进的安全管理系统，注重设备维护和安全培训，确保了油库的安全运行。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6878035" y="3373308"/>
            <a:ext cx="4486275" cy="1152525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采取有效的环保措施，减少油品泄漏和污染，保护了周边的生态环境。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6890305" y="5112302"/>
            <a:ext cx="4486275" cy="1152525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作为亚洲重要的油品集散地，为新加坡带来了巨大的经济效益和战略地位。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新加坡裕廊岛油库群</a:t>
            </a:r>
          </a:p>
        </p:txBody>
      </p:sp>
      <p:grpSp>
        <p:nvGrpSpPr>
          <p:cNvPr name="Group 15" id="15"/>
          <p:cNvGrpSpPr/>
          <p:nvPr/>
        </p:nvGrpSpPr>
        <p:grpSpPr>
          <a:xfrm rot="0">
            <a:off x="839115" y="1512589"/>
            <a:ext cx="197186" cy="5357334"/>
            <a:chOff x="839115" y="1512589"/>
            <a:chExt cx="197186" cy="5357334"/>
          </a:xfrm>
        </p:grpSpPr>
        <p:sp>
          <p:nvSpPr>
            <p:cNvPr name="AutoShape 16" id="16"/>
            <p:cNvSpPr/>
            <p:nvPr/>
          </p:nvSpPr>
          <p:spPr>
            <a:xfrm rot="0">
              <a:off x="839115" y="1512589"/>
              <a:ext cx="197186" cy="19718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name="AutoShape 17" id="17"/>
            <p:cNvSpPr/>
            <p:nvPr/>
          </p:nvSpPr>
          <p:spPr>
            <a:xfrm rot="0">
              <a:off x="839115" y="3230148"/>
              <a:ext cx="197186" cy="19718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name="AutoShape 18" id="18"/>
            <p:cNvSpPr/>
            <p:nvPr/>
          </p:nvSpPr>
          <p:spPr>
            <a:xfrm rot="0">
              <a:off x="839115" y="4975845"/>
              <a:ext cx="197186" cy="19718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cxnSp>
          <p:nvCxnSpPr>
            <p:cNvPr name="Connector 19" id="19"/>
            <p:cNvCxnSpPr/>
            <p:nvPr/>
          </p:nvCxnSpPr>
          <p:spPr>
            <a:xfrm>
              <a:off x="937708" y="1624780"/>
              <a:ext cx="0" cy="5245143"/>
            </a:xfrm>
            <a:prstGeom prst="line">
              <a:avLst/>
            </a:prstGeom>
            <a:ln w="19050">
              <a:solidFill>
                <a:schemeClr val="accent1"/>
              </a:solidFill>
              <a:prstDash val="dash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name="Group 20" id="20"/>
          <p:cNvGrpSpPr/>
          <p:nvPr/>
        </p:nvGrpSpPr>
        <p:grpSpPr>
          <a:xfrm rot="0">
            <a:off x="6455568" y="1512589"/>
            <a:ext cx="197186" cy="5357334"/>
            <a:chOff x="6455568" y="1512589"/>
            <a:chExt cx="197186" cy="5357334"/>
          </a:xfrm>
        </p:grpSpPr>
        <p:sp>
          <p:nvSpPr>
            <p:cNvPr name="AutoShape 21" id="21"/>
            <p:cNvSpPr/>
            <p:nvPr/>
          </p:nvSpPr>
          <p:spPr>
            <a:xfrm rot="0">
              <a:off x="6455568" y="1512589"/>
              <a:ext cx="197186" cy="19718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name="AutoShape 22" id="22"/>
            <p:cNvSpPr/>
            <p:nvPr/>
          </p:nvSpPr>
          <p:spPr>
            <a:xfrm rot="0">
              <a:off x="6455568" y="3230148"/>
              <a:ext cx="197186" cy="19718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name="AutoShape 23" id="23"/>
            <p:cNvSpPr/>
            <p:nvPr/>
          </p:nvSpPr>
          <p:spPr>
            <a:xfrm rot="0">
              <a:off x="6455568" y="4975845"/>
              <a:ext cx="197186" cy="19718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cxnSp>
          <p:nvCxnSpPr>
            <p:cNvPr name="Connector 24" id="24"/>
            <p:cNvCxnSpPr/>
            <p:nvPr/>
          </p:nvCxnSpPr>
          <p:spPr>
            <a:xfrm>
              <a:off x="6554162" y="1624780"/>
              <a:ext cx="0" cy="5245143"/>
            </a:xfrm>
            <a:prstGeom prst="line">
              <a:avLst/>
            </a:prstGeom>
            <a:ln w="19050">
              <a:solidFill>
                <a:schemeClr val="accent1"/>
              </a:solidFill>
              <a:prstDash val="dash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8349518" y="4113377"/>
            <a:ext cx="2667184" cy="2342197"/>
          </a:xfrm>
          <a:prstGeom prst="rect">
            <a:avLst/>
          </a:prstGeom>
          <a:solidFill>
            <a:schemeClr val="accent2">
              <a:alpha val="100000"/>
            </a:schemeClr>
          </a:solidFill>
          <a:ln/>
        </p:spPr>
      </p:sp>
      <p:sp>
        <p:nvSpPr>
          <p:cNvPr name="AutoShape 3" id="3"/>
          <p:cNvSpPr/>
          <p:nvPr/>
        </p:nvSpPr>
        <p:spPr>
          <a:xfrm rot="0">
            <a:off x="5683009" y="4563385"/>
            <a:ext cx="2673668" cy="1892331"/>
          </a:xfrm>
          <a:prstGeom prst="rect">
            <a:avLst/>
          </a:prstGeom>
          <a:solidFill>
            <a:schemeClr val="accent5">
              <a:alpha val="100000"/>
            </a:schemeClr>
          </a:solidFill>
          <a:ln/>
        </p:spPr>
      </p:sp>
      <p:sp>
        <p:nvSpPr>
          <p:cNvPr name="AutoShape 4" id="4"/>
          <p:cNvSpPr/>
          <p:nvPr/>
        </p:nvSpPr>
        <p:spPr>
          <a:xfrm rot="0">
            <a:off x="3025272" y="4984658"/>
            <a:ext cx="2648212" cy="1480583"/>
          </a:xfrm>
          <a:prstGeom prst="rect">
            <a:avLst/>
          </a:prstGeom>
          <a:solidFill>
            <a:schemeClr val="accent3">
              <a:alpha val="100000"/>
            </a:schemeClr>
          </a:solidFill>
          <a:ln/>
        </p:spPr>
      </p:sp>
      <p:sp>
        <p:nvSpPr>
          <p:cNvPr name="AutoShape 5" id="5"/>
          <p:cNvSpPr/>
          <p:nvPr/>
        </p:nvSpPr>
        <p:spPr>
          <a:xfrm rot="0">
            <a:off x="369162" y="5278983"/>
            <a:ext cx="2656522" cy="1186257"/>
          </a:xfrm>
          <a:prstGeom prst="rect">
            <a:avLst/>
          </a:prstGeom>
          <a:solidFill>
            <a:schemeClr val="accent4">
              <a:alpha val="100000"/>
            </a:schemeClr>
          </a:solidFill>
          <a:ln/>
        </p:spPr>
      </p:sp>
      <p:sp>
        <p:nvSpPr>
          <p:cNvPr name="Freeform 6" id="6"/>
          <p:cNvSpPr/>
          <p:nvPr/>
        </p:nvSpPr>
        <p:spPr>
          <a:xfrm rot="0">
            <a:off x="11016137" y="3131801"/>
            <a:ext cx="809675" cy="3324225"/>
          </a:xfrm>
          <a:custGeom>
            <a:avLst/>
            <a:gdLst/>
            <a:ahLst/>
            <a:cxnLst/>
            <a:rect r="r" b="b" t="t" l="l"/>
            <a:pathLst>
              <a:path h="3285816" w="809675">
                <a:moveTo>
                  <a:pt x="0" y="962526"/>
                </a:moveTo>
                <a:lnTo>
                  <a:pt x="802800" y="0"/>
                </a:lnTo>
                <a:cubicBezTo>
                  <a:pt x="805092" y="1095272"/>
                  <a:pt x="807383" y="1207392"/>
                  <a:pt x="809675" y="2302664"/>
                </a:cubicBezTo>
                <a:lnTo>
                  <a:pt x="0" y="3285816"/>
                </a:lnTo>
                <a:lnTo>
                  <a:pt x="0" y="962526"/>
                </a:lnTo>
              </a:path>
            </a:pathLst>
          </a:custGeom>
          <a:solidFill>
            <a:schemeClr val="accent3">
              <a:alpha val="100000"/>
            </a:schemeClr>
          </a:solidFill>
          <a:ln/>
        </p:spPr>
      </p:sp>
      <p:sp>
        <p:nvSpPr>
          <p:cNvPr name="AutoShape 7" id="7"/>
          <p:cNvSpPr/>
          <p:nvPr/>
        </p:nvSpPr>
        <p:spPr>
          <a:xfrm rot="0">
            <a:off x="369165" y="6450392"/>
            <a:ext cx="2691410" cy="65684"/>
          </a:xfrm>
          <a:prstGeom prst="rect">
            <a:avLst/>
          </a:prstGeom>
          <a:solidFill>
            <a:schemeClr val="accent3">
              <a:alpha val="100000"/>
            </a:schemeClr>
          </a:solidFill>
          <a:ln/>
        </p:spPr>
      </p:sp>
      <p:sp>
        <p:nvSpPr>
          <p:cNvPr name="AutoShape 8" id="8"/>
          <p:cNvSpPr/>
          <p:nvPr/>
        </p:nvSpPr>
        <p:spPr>
          <a:xfrm rot="0">
            <a:off x="369165" y="4984658"/>
            <a:ext cx="2656522" cy="432000"/>
          </a:xfrm>
          <a:prstGeom prst="rect">
            <a:avLst/>
          </a:prstGeom>
          <a:solidFill>
            <a:schemeClr val="accent4">
              <a:alpha val="100000"/>
            </a:schemeClr>
          </a:solidFill>
          <a:ln/>
        </p:spPr>
      </p:sp>
      <p:sp>
        <p:nvSpPr>
          <p:cNvPr name="AutoShape 9" id="9"/>
          <p:cNvSpPr/>
          <p:nvPr/>
        </p:nvSpPr>
        <p:spPr>
          <a:xfrm rot="0">
            <a:off x="369164" y="4032526"/>
            <a:ext cx="3459933" cy="952454"/>
          </a:xfrm>
          <a:prstGeom prst="parallelogram">
            <a:avLst>
              <a:gd fmla="val 84121" name="adj"/>
            </a:avLst>
          </a:prstGeom>
          <a:solidFill>
            <a:schemeClr val="accent4">
              <a:alpha val="100000"/>
            </a:schemeClr>
          </a:solidFill>
          <a:ln/>
        </p:spPr>
      </p:sp>
      <p:sp>
        <p:nvSpPr>
          <p:cNvPr name="AutoShape 10" id="10"/>
          <p:cNvSpPr/>
          <p:nvPr/>
        </p:nvSpPr>
        <p:spPr>
          <a:xfrm rot="0">
            <a:off x="3026181" y="4554184"/>
            <a:ext cx="2660324" cy="441960"/>
          </a:xfrm>
          <a:prstGeom prst="rect">
            <a:avLst/>
          </a:prstGeom>
          <a:solidFill>
            <a:schemeClr val="accent3">
              <a:alpha val="100000"/>
            </a:schemeClr>
          </a:solidFill>
          <a:ln/>
        </p:spPr>
      </p:sp>
      <p:sp>
        <p:nvSpPr>
          <p:cNvPr name="AutoShape 11" id="11"/>
          <p:cNvSpPr/>
          <p:nvPr/>
        </p:nvSpPr>
        <p:spPr>
          <a:xfrm rot="0">
            <a:off x="3029489" y="3601406"/>
            <a:ext cx="3459933" cy="952454"/>
          </a:xfrm>
          <a:prstGeom prst="parallelogram">
            <a:avLst>
              <a:gd fmla="val 84121" name="adj"/>
            </a:avLst>
          </a:prstGeom>
          <a:solidFill>
            <a:schemeClr val="accent3">
              <a:alpha val="100000"/>
            </a:schemeClr>
          </a:solidFill>
          <a:ln/>
        </p:spPr>
      </p:sp>
      <p:sp>
        <p:nvSpPr>
          <p:cNvPr name="AutoShape 12" id="12"/>
          <p:cNvSpPr/>
          <p:nvPr/>
        </p:nvSpPr>
        <p:spPr>
          <a:xfrm rot="0">
            <a:off x="5689194" y="4153908"/>
            <a:ext cx="2660324" cy="432000"/>
          </a:xfrm>
          <a:prstGeom prst="rect">
            <a:avLst/>
          </a:prstGeom>
          <a:solidFill>
            <a:schemeClr val="accent5">
              <a:alpha val="100000"/>
            </a:schemeClr>
          </a:solidFill>
          <a:ln/>
        </p:spPr>
      </p:sp>
      <p:sp>
        <p:nvSpPr>
          <p:cNvPr name="AutoShape 13" id="13"/>
          <p:cNvSpPr/>
          <p:nvPr/>
        </p:nvSpPr>
        <p:spPr>
          <a:xfrm rot="0">
            <a:off x="5692534" y="3205150"/>
            <a:ext cx="3459933" cy="952454"/>
          </a:xfrm>
          <a:prstGeom prst="parallelogram">
            <a:avLst>
              <a:gd fmla="val 84121" name="adj"/>
            </a:avLst>
          </a:prstGeom>
          <a:solidFill>
            <a:schemeClr val="accent5">
              <a:alpha val="100000"/>
            </a:schemeClr>
          </a:solidFill>
          <a:ln/>
        </p:spPr>
      </p:sp>
      <p:sp>
        <p:nvSpPr>
          <p:cNvPr name="AutoShape 14" id="14"/>
          <p:cNvSpPr/>
          <p:nvPr/>
        </p:nvSpPr>
        <p:spPr>
          <a:xfrm rot="0">
            <a:off x="8359043" y="3681377"/>
            <a:ext cx="2660324" cy="485752"/>
          </a:xfrm>
          <a:prstGeom prst="rect">
            <a:avLst/>
          </a:prstGeom>
          <a:solidFill>
            <a:schemeClr val="accent2">
              <a:alpha val="100000"/>
            </a:schemeClr>
          </a:solidFill>
          <a:ln/>
        </p:spPr>
      </p:sp>
      <p:sp>
        <p:nvSpPr>
          <p:cNvPr name="AutoShape 15" id="15"/>
          <p:cNvSpPr/>
          <p:nvPr/>
        </p:nvSpPr>
        <p:spPr>
          <a:xfrm rot="0">
            <a:off x="8356354" y="2738041"/>
            <a:ext cx="3459933" cy="952454"/>
          </a:xfrm>
          <a:prstGeom prst="parallelogram">
            <a:avLst>
              <a:gd fmla="val 84121" name="adj"/>
            </a:avLst>
          </a:prstGeom>
          <a:solidFill>
            <a:schemeClr val="accent2">
              <a:alpha val="100000"/>
            </a:schemeClr>
          </a:solidFill>
          <a:ln/>
        </p:spPr>
      </p:sp>
      <p:sp>
        <p:nvSpPr>
          <p:cNvPr name="Freeform 16" id="16"/>
          <p:cNvSpPr/>
          <p:nvPr/>
        </p:nvSpPr>
        <p:spPr>
          <a:xfrm rot="0">
            <a:off x="11016678" y="2734594"/>
            <a:ext cx="800384" cy="1388307"/>
          </a:xfrm>
          <a:custGeom>
            <a:avLst/>
            <a:gdLst/>
            <a:ahLst/>
            <a:cxnLst/>
            <a:rect r="r" b="b" t="t" l="l"/>
            <a:pathLst>
              <a:path h="1388307" w="800384">
                <a:moveTo>
                  <a:pt x="0" y="947475"/>
                </a:moveTo>
                <a:lnTo>
                  <a:pt x="799773" y="0"/>
                </a:lnTo>
                <a:cubicBezTo>
                  <a:pt x="801890" y="229192"/>
                  <a:pt x="797657" y="184390"/>
                  <a:pt x="799774" y="413582"/>
                </a:cubicBezTo>
                <a:lnTo>
                  <a:pt x="0" y="1388307"/>
                </a:lnTo>
                <a:lnTo>
                  <a:pt x="0" y="947475"/>
                </a:lnTo>
              </a:path>
            </a:pathLst>
          </a:custGeom>
          <a:solidFill>
            <a:schemeClr val="accent3">
              <a:alpha val="100000"/>
            </a:schemeClr>
          </a:solidFill>
          <a:ln/>
        </p:spPr>
      </p:sp>
      <p:sp>
        <p:nvSpPr>
          <p:cNvPr name="AutoShape 17" id="17"/>
          <p:cNvSpPr/>
          <p:nvPr/>
        </p:nvSpPr>
        <p:spPr>
          <a:xfrm rot="0">
            <a:off x="1463902" y="4221433"/>
            <a:ext cx="793807" cy="841384"/>
          </a:xfrm>
          <a:prstGeom prst="rect">
            <a:avLst/>
          </a:prstGeom>
          <a:noFill/>
          <a:ln/>
        </p:spPr>
        <p:txBody>
          <a:bodyPr anchor="t" rtlCol="false" tIns="45720" lIns="91440" bIns="45720" rIns="91440" anchorCtr="false" vert="horz" wrap="none">
            <a:noAutofit/>
          </a:bodyPr>
          <a:lstStyle/>
          <a:p>
            <a:pPr algn="l">
              <a:lnSpc>
                <a:spcPct val="130000"/>
              </a:lnSpc>
              <a:spcBef>
                <a:spcPct val="0"/>
              </a:spcBef>
              <a:defRPr/>
            </a:pPr>
            <a:r>
              <a:rPr lang="en-US" sz="3999">
                <a:solidFill>
                  <a:srgbClr val="FBFAFA">
                    <a:alpha val="100000"/>
                  </a:srgbClr>
                </a:solidFill>
                <a:effectLst>
                  <a:outerShdw dir="20280000" blurRad="60007" dist="38100">
                    <a:srgbClr val="000000">
                      <a:alpha val="23000"/>
                    </a:srgbClr>
                  </a:outerShdw>
                </a:effectLst>
                <a:latin typeface="OPPOSans H"/>
                <a:ea typeface="OPPOSans H"/>
                <a:cs typeface="OPPOSans H"/>
              </a:rPr>
              <a:t>01</a:t>
            </a:r>
            <a:endParaRPr lang="en-US" sz="1100"/>
          </a:p>
        </p:txBody>
      </p:sp>
      <p:sp>
        <p:nvSpPr>
          <p:cNvPr name="AutoShape 18" id="18"/>
          <p:cNvSpPr/>
          <p:nvPr/>
        </p:nvSpPr>
        <p:spPr>
          <a:xfrm rot="0">
            <a:off x="4099198" y="3793625"/>
            <a:ext cx="880369" cy="841384"/>
          </a:xfrm>
          <a:prstGeom prst="rect">
            <a:avLst/>
          </a:prstGeom>
          <a:noFill/>
          <a:ln/>
        </p:spPr>
        <p:txBody>
          <a:bodyPr anchor="t" rtlCol="false" tIns="45720" lIns="91440" bIns="45720" rIns="91440" anchorCtr="false" vert="horz" wrap="none">
            <a:noAutofit/>
          </a:bodyPr>
          <a:lstStyle/>
          <a:p>
            <a:pPr algn="l">
              <a:lnSpc>
                <a:spcPct val="130000"/>
              </a:lnSpc>
              <a:spcBef>
                <a:spcPct val="0"/>
              </a:spcBef>
              <a:defRPr/>
            </a:pPr>
            <a:r>
              <a:rPr lang="en-US" sz="3999">
                <a:solidFill>
                  <a:srgbClr val="FBF9F9">
                    <a:alpha val="100000"/>
                  </a:srgbClr>
                </a:solidFill>
                <a:effectLst>
                  <a:outerShdw dir="20280000" blurRad="60007" dist="38100">
                    <a:srgbClr val="000000">
                      <a:alpha val="23000"/>
                    </a:srgbClr>
                  </a:outerShdw>
                </a:effectLst>
                <a:latin typeface="OPPOSans H"/>
                <a:ea typeface="OPPOSans H"/>
                <a:cs typeface="OPPOSans H"/>
              </a:rPr>
              <a:t>02</a:t>
            </a:r>
            <a:endParaRPr lang="en-US" sz="1100"/>
          </a:p>
        </p:txBody>
      </p:sp>
      <p:sp>
        <p:nvSpPr>
          <p:cNvPr name="AutoShape 19" id="19"/>
          <p:cNvSpPr/>
          <p:nvPr/>
        </p:nvSpPr>
        <p:spPr>
          <a:xfrm rot="0">
            <a:off x="6754739" y="3368333"/>
            <a:ext cx="880369" cy="841384"/>
          </a:xfrm>
          <a:prstGeom prst="rect">
            <a:avLst/>
          </a:prstGeom>
          <a:noFill/>
          <a:ln/>
        </p:spPr>
        <p:txBody>
          <a:bodyPr anchor="t" rtlCol="false" tIns="45720" lIns="91440" bIns="45720" rIns="91440" anchorCtr="false" vert="horz" wrap="none">
            <a:noAutofit/>
          </a:bodyPr>
          <a:lstStyle/>
          <a:p>
            <a:pPr algn="l">
              <a:lnSpc>
                <a:spcPct val="130000"/>
              </a:lnSpc>
              <a:spcBef>
                <a:spcPct val="0"/>
              </a:spcBef>
              <a:defRPr/>
            </a:pPr>
            <a:r>
              <a:rPr lang="en-US" sz="3999">
                <a:solidFill>
                  <a:srgbClr val="FFFBFB">
                    <a:alpha val="100000"/>
                  </a:srgbClr>
                </a:solidFill>
                <a:effectLst>
                  <a:outerShdw dir="20280000" blurRad="60007" dist="38100">
                    <a:srgbClr val="000000">
                      <a:alpha val="23000"/>
                    </a:srgbClr>
                  </a:outerShdw>
                </a:effectLst>
                <a:latin typeface="OPPOSans H"/>
                <a:ea typeface="OPPOSans H"/>
                <a:cs typeface="OPPOSans H"/>
              </a:rPr>
              <a:t>03</a:t>
            </a:r>
            <a:endParaRPr lang="en-US" sz="1100"/>
          </a:p>
        </p:txBody>
      </p:sp>
      <p:sp>
        <p:nvSpPr>
          <p:cNvPr name="AutoShape 20" id="20"/>
          <p:cNvSpPr/>
          <p:nvPr/>
        </p:nvSpPr>
        <p:spPr>
          <a:xfrm rot="0">
            <a:off x="9499340" y="2914228"/>
            <a:ext cx="880369" cy="841384"/>
          </a:xfrm>
          <a:prstGeom prst="rect">
            <a:avLst/>
          </a:prstGeom>
          <a:noFill/>
          <a:ln/>
        </p:spPr>
        <p:txBody>
          <a:bodyPr anchor="t" rtlCol="false" tIns="45720" lIns="91440" bIns="45720" rIns="91440" anchorCtr="false" vert="horz" wrap="none">
            <a:noAutofit/>
          </a:bodyPr>
          <a:lstStyle/>
          <a:p>
            <a:pPr algn="l">
              <a:lnSpc>
                <a:spcPct val="130000"/>
              </a:lnSpc>
              <a:spcBef>
                <a:spcPct val="0"/>
              </a:spcBef>
              <a:defRPr/>
            </a:pPr>
            <a:r>
              <a:rPr lang="en-US" sz="3999">
                <a:solidFill>
                  <a:srgbClr val="FFFBFB">
                    <a:alpha val="100000"/>
                  </a:srgbClr>
                </a:solidFill>
                <a:effectLst>
                  <a:outerShdw dir="20280000" blurRad="60007" dist="38100">
                    <a:srgbClr val="000000">
                      <a:alpha val="23000"/>
                    </a:srgbClr>
                  </a:outerShdw>
                </a:effectLst>
                <a:latin typeface="OPPOSans H"/>
                <a:ea typeface="OPPOSans H"/>
                <a:cs typeface="OPPOSans H"/>
              </a:rPr>
              <a:t>04</a:t>
            </a:r>
            <a:endParaRPr lang="en-US" sz="1100"/>
          </a:p>
        </p:txBody>
      </p:sp>
      <p:cxnSp>
        <p:nvCxnSpPr>
          <p:cNvPr name="Connector 21" id="21"/>
          <p:cNvCxnSpPr/>
          <p:nvPr/>
        </p:nvCxnSpPr>
        <p:spPr>
          <a:xfrm>
            <a:off x="3045098" y="5381822"/>
            <a:ext cx="0" cy="1115839"/>
          </a:xfrm>
          <a:prstGeom prst="line">
            <a:avLst/>
          </a:prstGeom>
          <a:ln w="6350">
            <a:solidFill>
              <a:schemeClr val="accent3"/>
            </a:solidFill>
            <a:prstDash val="dash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cxnSp>
        <p:nvCxnSpPr>
          <p:cNvPr name="Connector 22" id="22"/>
          <p:cNvCxnSpPr/>
          <p:nvPr/>
        </p:nvCxnSpPr>
        <p:spPr>
          <a:xfrm>
            <a:off x="5692534" y="4984658"/>
            <a:ext cx="0" cy="1513003"/>
          </a:xfrm>
          <a:prstGeom prst="line">
            <a:avLst/>
          </a:prstGeom>
          <a:ln w="6350">
            <a:solidFill>
              <a:schemeClr val="accent3"/>
            </a:solidFill>
            <a:prstDash val="dash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cxnSp>
        <p:nvCxnSpPr>
          <p:cNvPr name="Connector 23" id="23"/>
          <p:cNvCxnSpPr/>
          <p:nvPr/>
        </p:nvCxnSpPr>
        <p:spPr>
          <a:xfrm>
            <a:off x="8347244" y="4553860"/>
            <a:ext cx="0" cy="1943801"/>
          </a:xfrm>
          <a:prstGeom prst="line">
            <a:avLst/>
          </a:prstGeom>
          <a:ln w="6350">
            <a:solidFill>
              <a:schemeClr val="accent3"/>
            </a:solidFill>
            <a:prstDash val="dash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name="Freeform 24" id="24"/>
          <p:cNvSpPr/>
          <p:nvPr/>
        </p:nvSpPr>
        <p:spPr>
          <a:xfrm rot="0">
            <a:off x="10988492" y="5469106"/>
            <a:ext cx="826113" cy="1046969"/>
          </a:xfrm>
          <a:custGeom>
            <a:avLst/>
            <a:gdLst/>
            <a:ahLst/>
            <a:cxnLst/>
            <a:rect r="r" b="b" t="t" l="l"/>
            <a:pathLst>
              <a:path h="1046969" w="826113">
                <a:moveTo>
                  <a:pt x="0" y="981285"/>
                </a:moveTo>
                <a:lnTo>
                  <a:pt x="826112" y="0"/>
                </a:lnTo>
                <a:cubicBezTo>
                  <a:pt x="826183" y="25352"/>
                  <a:pt x="822866" y="37156"/>
                  <a:pt x="822937" y="62508"/>
                </a:cubicBezTo>
                <a:lnTo>
                  <a:pt x="0" y="1046969"/>
                </a:lnTo>
                <a:lnTo>
                  <a:pt x="0" y="981285"/>
                </a:lnTo>
              </a:path>
            </a:pathLst>
          </a:custGeom>
          <a:solidFill>
            <a:schemeClr val="accent3">
              <a:alpha val="100000"/>
            </a:schemeClr>
          </a:solidFill>
          <a:ln/>
        </p:spPr>
      </p:sp>
      <p:sp>
        <p:nvSpPr>
          <p:cNvPr name="TextBox 25" id="25"/>
          <p:cNvSpPr txBox="true"/>
          <p:nvPr/>
        </p:nvSpPr>
        <p:spPr>
          <a:xfrm rot="0">
            <a:off x="688855" y="5625443"/>
            <a:ext cx="2049780" cy="815340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square">
            <a:spAutoFit/>
          </a:bodyPr>
          <a:lstStyle/>
          <a:p>
            <a:pPr algn="l">
              <a:lnSpc>
                <a:spcPct val="113999"/>
              </a:lnSpc>
              <a:spcBef>
                <a:spcPct val="0"/>
              </a:spcBef>
            </a:pPr>
            <a:r>
              <a:rPr lang="en-US" sz="999">
                <a:solidFill>
                  <a:srgbClr val="FFFFFF">
                    <a:alpha val="100000"/>
                  </a:srgbClr>
                </a:solidFill>
                <a:latin typeface="OPPOSans R"/>
                <a:ea typeface="OPPOSans R"/>
                <a:cs typeface="OPPOSans R"/>
              </a:rPr>
              <a:t>对舟山石油储备基地的储备能力进行全面评估，确保其满足国家战略需求。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3347735" y="5269652"/>
            <a:ext cx="2049780" cy="634365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square">
            <a:spAutoFit/>
          </a:bodyPr>
          <a:lstStyle/>
          <a:p>
            <a:pPr algn="l">
              <a:lnSpc>
                <a:spcPct val="113999"/>
              </a:lnSpc>
              <a:spcBef>
                <a:spcPct val="0"/>
              </a:spcBef>
            </a:pPr>
            <a:r>
              <a:rPr lang="en-US" sz="999">
                <a:solidFill>
                  <a:srgbClr val="FFFFFF">
                    <a:alpha val="100000"/>
                  </a:srgbClr>
                </a:solidFill>
                <a:latin typeface="OPPOSans R"/>
                <a:ea typeface="OPPOSans R"/>
                <a:cs typeface="OPPOSans R"/>
              </a:rPr>
              <a:t>根据评估情况，明确舟山基地建设目标，旨在打造国内领先的石油储备中心。</a:t>
            </a:r>
          </a:p>
        </p:txBody>
      </p:sp>
      <p:sp>
        <p:nvSpPr>
          <p:cNvPr name="AutoShape 27" id="27"/>
          <p:cNvSpPr/>
          <p:nvPr/>
        </p:nvSpPr>
        <p:spPr>
          <a:xfrm rot="0">
            <a:off x="369161" y="1157327"/>
            <a:ext cx="7955331" cy="546259"/>
          </a:xfrm>
          <a:prstGeom prst="rect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TextBox 28" id="28"/>
          <p:cNvSpPr txBox="true"/>
          <p:nvPr/>
        </p:nvSpPr>
        <p:spPr>
          <a:xfrm rot="0" flipH="true">
            <a:off x="457835" y="1317625"/>
            <a:ext cx="2562225" cy="228600"/>
          </a:xfrm>
          <a:prstGeom prst="rect">
            <a:avLst/>
          </a:prstGeom>
          <a:noFill/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400">
                <a:solidFill>
                  <a:srgbClr val="FFFFFF">
                    <a:alpha val="100000"/>
                  </a:srgbClr>
                </a:solidFill>
                <a:latin typeface="OPPOSans M"/>
                <a:ea typeface="OPPOSans M"/>
                <a:cs typeface="OPPOSans M"/>
              </a:rPr>
              <a:t>储备设施详情</a:t>
            </a:r>
          </a:p>
        </p:txBody>
      </p:sp>
      <p:sp>
        <p:nvSpPr>
          <p:cNvPr name="TextBox 29" id="29"/>
          <p:cNvSpPr txBox="true"/>
          <p:nvPr/>
        </p:nvSpPr>
        <p:spPr>
          <a:xfrm rot="0" flipH="true">
            <a:off x="5715000" y="1322705"/>
            <a:ext cx="2590800" cy="228600"/>
          </a:xfrm>
          <a:prstGeom prst="rect">
            <a:avLst/>
          </a:prstGeom>
          <a:noFill/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400">
                <a:solidFill>
                  <a:srgbClr val="FFFFFF">
                    <a:alpha val="100000"/>
                  </a:srgbClr>
                </a:solidFill>
                <a:latin typeface="OPPOSans M"/>
                <a:ea typeface="OPPOSans M"/>
                <a:cs typeface="OPPOSans M"/>
              </a:rPr>
              <a:t>投资回报分析</a:t>
            </a:r>
          </a:p>
        </p:txBody>
      </p:sp>
      <p:sp>
        <p:nvSpPr>
          <p:cNvPr name="AutoShape 30" id="30"/>
          <p:cNvSpPr/>
          <p:nvPr/>
        </p:nvSpPr>
        <p:spPr>
          <a:xfrm rot="0">
            <a:off x="8356236" y="1157327"/>
            <a:ext cx="3472771" cy="546259"/>
          </a:xfrm>
          <a:prstGeom prst="rect">
            <a:avLst/>
          </a:prstGeom>
          <a:solidFill>
            <a:schemeClr val="accent3">
              <a:alpha val="100000"/>
            </a:schemeClr>
          </a:solidFill>
          <a:ln/>
        </p:spPr>
      </p:sp>
      <p:sp>
        <p:nvSpPr>
          <p:cNvPr name="TextBox 31" id="31"/>
          <p:cNvSpPr txBox="true"/>
          <p:nvPr/>
        </p:nvSpPr>
        <p:spPr>
          <a:xfrm rot="0" flipH="true">
            <a:off x="8392795" y="1322705"/>
            <a:ext cx="3419475" cy="228600"/>
          </a:xfrm>
          <a:prstGeom prst="rect">
            <a:avLst/>
          </a:prstGeom>
          <a:noFill/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400">
                <a:solidFill>
                  <a:srgbClr val="FFFFFF">
                    <a:alpha val="100000"/>
                  </a:srgbClr>
                </a:solidFill>
                <a:latin typeface="OPPOSans M"/>
                <a:ea typeface="OPPOSans M"/>
                <a:cs typeface="OPPOSans M"/>
              </a:rPr>
              <a:t>对地方经济推动</a:t>
            </a:r>
          </a:p>
        </p:txBody>
      </p:sp>
      <p:sp>
        <p:nvSpPr>
          <p:cNvPr name="TextBox 32" id="32"/>
          <p:cNvSpPr txBox="true"/>
          <p:nvPr/>
        </p:nvSpPr>
        <p:spPr>
          <a:xfrm rot="0" flipH="true">
            <a:off x="3061335" y="1322705"/>
            <a:ext cx="2562225" cy="228600"/>
          </a:xfrm>
          <a:prstGeom prst="rect">
            <a:avLst/>
          </a:prstGeom>
          <a:noFill/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400">
                <a:solidFill>
                  <a:srgbClr val="FFFFFF">
                    <a:alpha val="100000"/>
                  </a:srgbClr>
                </a:solidFill>
                <a:latin typeface="OPPOSans M"/>
                <a:ea typeface="OPPOSans M"/>
                <a:cs typeface="OPPOSans M"/>
              </a:rPr>
              <a:t>建设进展与规模</a:t>
            </a:r>
          </a:p>
        </p:txBody>
      </p:sp>
      <p:sp>
        <p:nvSpPr>
          <p:cNvPr name="AutoShape 33" id="33"/>
          <p:cNvSpPr/>
          <p:nvPr/>
        </p:nvSpPr>
        <p:spPr>
          <a:xfrm rot="0">
            <a:off x="4162618" y="1600748"/>
            <a:ext cx="368416" cy="189208"/>
          </a:xfrm>
          <a:prstGeom prst="diamond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34" id="34"/>
          <p:cNvSpPr/>
          <p:nvPr/>
        </p:nvSpPr>
        <p:spPr>
          <a:xfrm rot="0">
            <a:off x="9781176" y="2838635"/>
            <a:ext cx="991305" cy="255600"/>
          </a:xfrm>
          <a:prstGeom prst="ellipse">
            <a:avLst/>
          </a:prstGeom>
          <a:gradFill>
            <a:gsLst>
              <a:gs pos="7000">
                <a:schemeClr val="accent1">
                  <a:alpha val="100000"/>
                  <a:lumMod val="5000"/>
                  <a:lumOff val="95000"/>
                </a:schemeClr>
              </a:gs>
              <a:gs pos="93000">
                <a:schemeClr val="accent1">
                  <a:alpha val="100000"/>
                  <a:lumMod val="30000"/>
                  <a:lumOff val="70000"/>
                </a:schemeClr>
              </a:gs>
            </a:gsLst>
            <a:lin ang="5400000"/>
          </a:gradFill>
          <a:ln w="22225">
            <a:gradFill>
              <a:gsLst>
                <a:gs pos="0">
                  <a:schemeClr val="accent1">
                    <a:alpha val="100000"/>
                    <a:lumMod val="5000"/>
                    <a:lumOff val="95000"/>
                  </a:schemeClr>
                </a:gs>
                <a:gs pos="100000">
                  <a:schemeClr val="accent1">
                    <a:alpha val="100000"/>
                    <a:lumMod val="30000"/>
                    <a:lumOff val="70000"/>
                  </a:schemeClr>
                </a:gs>
              </a:gsLst>
              <a:lin ang="5400000"/>
            </a:gradFill>
            <a:prstDash val="solid"/>
          </a:ln>
        </p:spPr>
      </p:sp>
      <p:sp>
        <p:nvSpPr>
          <p:cNvPr name="AutoShape 35" id="35"/>
          <p:cNvSpPr/>
          <p:nvPr/>
        </p:nvSpPr>
        <p:spPr>
          <a:xfrm rot="0">
            <a:off x="1656643" y="4150787"/>
            <a:ext cx="992308" cy="255859"/>
          </a:xfrm>
          <a:prstGeom prst="ellipse">
            <a:avLst/>
          </a:prstGeom>
          <a:gradFill>
            <a:gsLst>
              <a:gs pos="2000">
                <a:schemeClr val="accent1">
                  <a:alpha val="100000"/>
                  <a:lumMod val="5000"/>
                  <a:lumOff val="95000"/>
                </a:schemeClr>
              </a:gs>
              <a:gs pos="92000">
                <a:schemeClr val="accent1">
                  <a:alpha val="100000"/>
                  <a:lumMod val="30000"/>
                  <a:lumOff val="70000"/>
                </a:schemeClr>
              </a:gs>
            </a:gsLst>
            <a:lin ang="5400000"/>
          </a:gradFill>
          <a:ln w="19050">
            <a:gradFill>
              <a:gsLst>
                <a:gs pos="0">
                  <a:schemeClr val="accent1">
                    <a:alpha val="52000"/>
                    <a:lumMod val="5000"/>
                    <a:lumOff val="95000"/>
                  </a:schemeClr>
                </a:gs>
                <a:gs pos="100000">
                  <a:schemeClr val="accent1">
                    <a:alpha val="100000"/>
                    <a:lumMod val="30000"/>
                    <a:lumOff val="70000"/>
                  </a:schemeClr>
                </a:gs>
              </a:gsLst>
              <a:lin ang="5400000"/>
            </a:gradFill>
            <a:prstDash val="solid"/>
          </a:ln>
        </p:spPr>
      </p:sp>
      <p:sp>
        <p:nvSpPr>
          <p:cNvPr name="AutoShape 36" id="36"/>
          <p:cNvSpPr/>
          <p:nvPr/>
        </p:nvSpPr>
        <p:spPr>
          <a:xfrm rot="0">
            <a:off x="4372312" y="3678953"/>
            <a:ext cx="992308" cy="255859"/>
          </a:xfrm>
          <a:prstGeom prst="ellipse">
            <a:avLst/>
          </a:prstGeom>
          <a:gradFill>
            <a:gsLst>
              <a:gs pos="2000">
                <a:schemeClr val="accent1">
                  <a:alpha val="100000"/>
                  <a:lumMod val="5000"/>
                  <a:lumOff val="95000"/>
                </a:schemeClr>
              </a:gs>
              <a:gs pos="92000">
                <a:schemeClr val="accent1">
                  <a:alpha val="100000"/>
                  <a:lumMod val="30000"/>
                  <a:lumOff val="70000"/>
                </a:schemeClr>
              </a:gs>
            </a:gsLst>
            <a:lin ang="5400000"/>
          </a:gradFill>
          <a:ln w="19050">
            <a:gradFill>
              <a:gsLst>
                <a:gs pos="0">
                  <a:schemeClr val="accent1">
                    <a:alpha val="52000"/>
                    <a:lumMod val="5000"/>
                    <a:lumOff val="95000"/>
                  </a:schemeClr>
                </a:gs>
                <a:gs pos="100000">
                  <a:schemeClr val="accent1">
                    <a:alpha val="100000"/>
                    <a:lumMod val="30000"/>
                    <a:lumOff val="70000"/>
                  </a:schemeClr>
                </a:gs>
              </a:gsLst>
              <a:lin ang="5400000"/>
            </a:gradFill>
            <a:prstDash val="solid"/>
          </a:ln>
        </p:spPr>
      </p:sp>
      <p:sp>
        <p:nvSpPr>
          <p:cNvPr name="AutoShape 37" id="37"/>
          <p:cNvSpPr/>
          <p:nvPr/>
        </p:nvSpPr>
        <p:spPr>
          <a:xfrm rot="0">
            <a:off x="7088974" y="3318069"/>
            <a:ext cx="992308" cy="255859"/>
          </a:xfrm>
          <a:prstGeom prst="ellipse">
            <a:avLst/>
          </a:prstGeom>
          <a:gradFill>
            <a:gsLst>
              <a:gs pos="2000">
                <a:schemeClr val="accent1">
                  <a:alpha val="100000"/>
                  <a:lumMod val="5000"/>
                  <a:lumOff val="95000"/>
                </a:schemeClr>
              </a:gs>
              <a:gs pos="92000">
                <a:schemeClr val="accent1">
                  <a:alpha val="100000"/>
                  <a:lumMod val="30000"/>
                  <a:lumOff val="70000"/>
                </a:schemeClr>
              </a:gs>
            </a:gsLst>
            <a:lin ang="5400000"/>
          </a:gradFill>
          <a:ln w="19050">
            <a:gradFill>
              <a:gsLst>
                <a:gs pos="0">
                  <a:schemeClr val="accent1">
                    <a:alpha val="52000"/>
                    <a:lumMod val="5000"/>
                    <a:lumOff val="95000"/>
                  </a:schemeClr>
                </a:gs>
                <a:gs pos="100000">
                  <a:schemeClr val="accent1">
                    <a:alpha val="100000"/>
                    <a:lumMod val="30000"/>
                    <a:lumOff val="70000"/>
                  </a:schemeClr>
                </a:gs>
              </a:gsLst>
              <a:lin ang="5400000"/>
            </a:gradFill>
            <a:prstDash val="solid"/>
          </a:ln>
        </p:spPr>
      </p:sp>
      <p:sp>
        <p:nvSpPr>
          <p:cNvPr name="AutoShape 38" id="38"/>
          <p:cNvSpPr/>
          <p:nvPr/>
        </p:nvSpPr>
        <p:spPr>
          <a:xfrm rot="0">
            <a:off x="362839" y="1988761"/>
            <a:ext cx="687450" cy="687450"/>
          </a:xfrm>
          <a:prstGeom prst="ellipse">
            <a:avLst/>
          </a:prstGeom>
          <a:solidFill>
            <a:schemeClr val="accent3">
              <a:alpha val="100000"/>
            </a:schemeClr>
          </a:solidFill>
          <a:ln/>
        </p:spPr>
      </p:sp>
      <p:sp>
        <p:nvSpPr>
          <p:cNvPr name="TextBox 39" id="39"/>
          <p:cNvSpPr txBox="true"/>
          <p:nvPr/>
        </p:nvSpPr>
        <p:spPr>
          <a:xfrm rot="0" flipH="true">
            <a:off x="1181432" y="2298654"/>
            <a:ext cx="3209925" cy="361950"/>
          </a:xfrm>
          <a:prstGeom prst="rect">
            <a:avLst/>
          </a:prstGeom>
          <a:noFill/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 algn="l">
              <a:lnSpc>
                <a:spcPct val="113999"/>
              </a:lnSpc>
              <a:spcBef>
                <a:spcPct val="0"/>
              </a:spcBef>
            </a:pPr>
            <a:r>
              <a:rPr lang="en-US" sz="999">
                <a:solidFill>
                  <a:schemeClr val="dk1">
                    <a:alpha val="100000"/>
                  </a:schemeClr>
                </a:solidFill>
                <a:latin typeface="OPPOSans R"/>
                <a:ea typeface="OPPOSans R"/>
                <a:cs typeface="OPPOSans R"/>
              </a:rPr>
              <a:t>中国舟山石油储备基地作为国家战略石油储备的重要组成部分，其建设旨在增强国家能源安全保障能力，应对可能的石油供应中断风险。</a:t>
            </a:r>
          </a:p>
        </p:txBody>
      </p:sp>
      <p:sp>
        <p:nvSpPr>
          <p:cNvPr name="TextBox 40" id="40"/>
          <p:cNvSpPr txBox="true"/>
          <p:nvPr/>
        </p:nvSpPr>
        <p:spPr>
          <a:xfrm rot="0" flipH="true">
            <a:off x="1181735" y="1988820"/>
            <a:ext cx="2981325" cy="257175"/>
          </a:xfrm>
          <a:prstGeom prst="rect">
            <a:avLst/>
          </a:prstGeom>
          <a:noFill/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1550">
                <a:solidFill>
                  <a:schemeClr val="accent1">
                    <a:alpha val="100000"/>
                  </a:schemeClr>
                </a:solidFill>
                <a:latin typeface="OPPOSans M"/>
                <a:ea typeface="OPPOSans M"/>
                <a:cs typeface="OPPOSans M"/>
              </a:rPr>
              <a:t>建设背景</a:t>
            </a:r>
          </a:p>
        </p:txBody>
      </p:sp>
      <p:sp>
        <p:nvSpPr>
          <p:cNvPr name="AutoShape 41" id="41"/>
          <p:cNvSpPr/>
          <p:nvPr/>
        </p:nvSpPr>
        <p:spPr>
          <a:xfrm rot="0">
            <a:off x="8324493" y="6450392"/>
            <a:ext cx="2664000" cy="65684"/>
          </a:xfrm>
          <a:prstGeom prst="rect">
            <a:avLst/>
          </a:prstGeom>
          <a:solidFill>
            <a:schemeClr val="accent3">
              <a:alpha val="100000"/>
            </a:schemeClr>
          </a:solidFill>
          <a:ln/>
        </p:spPr>
      </p:sp>
      <p:sp>
        <p:nvSpPr>
          <p:cNvPr name="AutoShape 42" id="42"/>
          <p:cNvSpPr/>
          <p:nvPr/>
        </p:nvSpPr>
        <p:spPr>
          <a:xfrm rot="0">
            <a:off x="3047051" y="6450392"/>
            <a:ext cx="2691410" cy="65684"/>
          </a:xfrm>
          <a:prstGeom prst="rect">
            <a:avLst/>
          </a:prstGeom>
          <a:solidFill>
            <a:schemeClr val="accent3">
              <a:alpha val="100000"/>
            </a:schemeClr>
          </a:solidFill>
          <a:ln/>
        </p:spPr>
      </p:sp>
      <p:sp>
        <p:nvSpPr>
          <p:cNvPr name="AutoShape 43" id="43"/>
          <p:cNvSpPr/>
          <p:nvPr/>
        </p:nvSpPr>
        <p:spPr>
          <a:xfrm rot="0">
            <a:off x="5701761" y="6450392"/>
            <a:ext cx="2691410" cy="65684"/>
          </a:xfrm>
          <a:prstGeom prst="rect">
            <a:avLst/>
          </a:prstGeom>
          <a:solidFill>
            <a:schemeClr val="accent3">
              <a:alpha val="100000"/>
            </a:schemeClr>
          </a:solidFill>
          <a:ln/>
        </p:spPr>
      </p:sp>
      <p:sp>
        <p:nvSpPr>
          <p:cNvPr name="TextBox 44" id="44"/>
          <p:cNvSpPr txBox="true"/>
          <p:nvPr/>
        </p:nvSpPr>
        <p:spPr>
          <a:xfrm rot="0">
            <a:off x="8657817" y="4500794"/>
            <a:ext cx="2049780" cy="815340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square">
            <a:spAutoFit/>
          </a:bodyPr>
          <a:lstStyle/>
          <a:p>
            <a:pPr algn="l">
              <a:lnSpc>
                <a:spcPct val="113999"/>
              </a:lnSpc>
              <a:spcBef>
                <a:spcPct val="0"/>
              </a:spcBef>
            </a:pPr>
            <a:r>
              <a:rPr lang="en-US" sz="999">
                <a:solidFill>
                  <a:srgbClr val="FDFAFA">
                    <a:alpha val="100000"/>
                  </a:srgbClr>
                </a:solidFill>
                <a:latin typeface="OPPOSans R"/>
                <a:ea typeface="OPPOSans R"/>
                <a:cs typeface="OPPOSans R"/>
              </a:rPr>
              <a:t>依照规划，有序推进舟山石油储备基地的各项建设工作。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8657817" y="5378923"/>
            <a:ext cx="2049780" cy="815340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square">
            <a:spAutoFit/>
          </a:bodyPr>
          <a:lstStyle/>
          <a:p>
            <a:pPr algn="l">
              <a:lnSpc>
                <a:spcPct val="113999"/>
              </a:lnSpc>
              <a:spcBef>
                <a:spcPct val="0"/>
              </a:spcBef>
            </a:pPr>
            <a:r>
              <a:rPr lang="en-US" sz="999">
                <a:solidFill>
                  <a:srgbClr val="FDFAFA">
                    <a:alpha val="100000"/>
                  </a:srgbClr>
                </a:solidFill>
                <a:latin typeface="OPPOSans R"/>
                <a:ea typeface="OPPOSans R"/>
                <a:cs typeface="OPPOSans R"/>
              </a:rPr>
              <a:t>建立项目监控体系，实时跟踪建设进度，确保目标达成。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6000342" y="4856124"/>
            <a:ext cx="2049780" cy="634365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square">
            <a:spAutoFit/>
          </a:bodyPr>
          <a:lstStyle/>
          <a:p>
            <a:pPr algn="l">
              <a:lnSpc>
                <a:spcPct val="113999"/>
              </a:lnSpc>
              <a:spcBef>
                <a:spcPct val="0"/>
              </a:spcBef>
            </a:pPr>
            <a:r>
              <a:rPr lang="en-US" sz="999">
                <a:solidFill>
                  <a:srgbClr val="FFFFFF">
                    <a:alpha val="100000"/>
                  </a:srgbClr>
                </a:solidFill>
                <a:latin typeface="OPPOSans R"/>
                <a:ea typeface="OPPOSans R"/>
                <a:cs typeface="OPPOSans R"/>
              </a:rPr>
              <a:t>结合建设目标，细化舟山石油储备基地的建设规划，保障项目的高效推进。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6000342" y="5554691"/>
            <a:ext cx="2049780" cy="634365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square">
            <a:spAutoFit/>
          </a:bodyPr>
          <a:lstStyle/>
          <a:p>
            <a:pPr algn="l">
              <a:lnSpc>
                <a:spcPct val="113999"/>
              </a:lnSpc>
              <a:spcBef>
                <a:spcPct val="0"/>
              </a:spcBef>
            </a:pPr>
            <a:r>
              <a:rPr lang="en-US" sz="999">
                <a:solidFill>
                  <a:srgbClr val="F2ECEC">
                    <a:alpha val="100000"/>
                  </a:srgbClr>
                </a:solidFill>
                <a:latin typeface="OPPOSans R"/>
                <a:ea typeface="OPPOSans R"/>
                <a:cs typeface="OPPOSans R"/>
              </a:rPr>
              <a:t>加强人员培训，确保基地建设与运营管理的专业水平。</a:t>
            </a:r>
          </a:p>
        </p:txBody>
      </p:sp>
      <p:sp>
        <p:nvSpPr>
          <p:cNvPr name="Freeform 48" id="48"/>
          <p:cNvSpPr/>
          <p:nvPr/>
        </p:nvSpPr>
        <p:spPr>
          <a:xfrm rot="0">
            <a:off x="3024400" y="1317744"/>
            <a:ext cx="6350" cy="225425"/>
          </a:xfrm>
          <a:custGeom>
            <a:avLst/>
            <a:gdLst/>
            <a:ahLst/>
            <a:cxnLst/>
            <a:rect r="r" b="b" t="t" l="l"/>
            <a:pathLst>
              <a:path h="225425" w="6350">
                <a:moveTo>
                  <a:pt x="0" y="0"/>
                </a:moveTo>
                <a:lnTo>
                  <a:pt x="0" y="225425"/>
                </a:lnTo>
              </a:path>
            </a:pathLst>
          </a:custGeom>
          <a:noFill/>
          <a:ln w="12700">
            <a:solidFill>
              <a:srgbClr val="FFFFFF">
                <a:alpha val="100000"/>
              </a:srgbClr>
            </a:solidFill>
            <a:prstDash val="solid"/>
          </a:ln>
        </p:spPr>
      </p:sp>
      <p:sp>
        <p:nvSpPr>
          <p:cNvPr name="Freeform 49" id="49"/>
          <p:cNvSpPr/>
          <p:nvPr/>
        </p:nvSpPr>
        <p:spPr>
          <a:xfrm rot="0">
            <a:off x="5661857" y="1317744"/>
            <a:ext cx="6350" cy="225425"/>
          </a:xfrm>
          <a:custGeom>
            <a:avLst/>
            <a:gdLst/>
            <a:ahLst/>
            <a:cxnLst/>
            <a:rect r="r" b="b" t="t" l="l"/>
            <a:pathLst>
              <a:path h="225425" w="6350">
                <a:moveTo>
                  <a:pt x="0" y="0"/>
                </a:moveTo>
                <a:lnTo>
                  <a:pt x="0" y="225425"/>
                </a:lnTo>
              </a:path>
            </a:pathLst>
          </a:custGeom>
          <a:noFill/>
          <a:ln w="12700">
            <a:solidFill>
              <a:srgbClr val="FFFFFF">
                <a:alpha val="100000"/>
              </a:srgbClr>
            </a:solidFill>
            <a:prstDash val="solid"/>
          </a:ln>
        </p:spPr>
      </p:sp>
      <p:sp>
        <p:nvSpPr>
          <p:cNvPr name="AutoShape 50" id="50"/>
          <p:cNvSpPr/>
          <p:nvPr/>
        </p:nvSpPr>
        <p:spPr>
          <a:xfrm rot="0">
            <a:off x="9908413" y="1600748"/>
            <a:ext cx="368416" cy="189208"/>
          </a:xfrm>
          <a:prstGeom prst="diamond">
            <a:avLst/>
          </a:prstGeom>
          <a:solidFill>
            <a:schemeClr val="accent3">
              <a:alpha val="100000"/>
            </a:schemeClr>
          </a:solidFill>
          <a:ln/>
        </p:spPr>
      </p:sp>
      <p:sp>
        <p:nvSpPr>
          <p:cNvPr name="TextBox 51" id="51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中国舟山石油储备基地</a:t>
            </a:r>
          </a:p>
        </p:txBody>
      </p:sp>
      <p:sp>
        <p:nvSpPr>
          <p:cNvPr name="Freeform 52" id="52"/>
          <p:cNvSpPr/>
          <p:nvPr/>
        </p:nvSpPr>
        <p:spPr>
          <a:xfrm rot="0">
            <a:off x="528646" y="2172277"/>
            <a:ext cx="339468" cy="339468"/>
          </a:xfrm>
          <a:custGeom>
            <a:avLst/>
            <a:gdLst/>
            <a:ahLst/>
            <a:cxnLst/>
            <a:rect r="r" b="b" t="t" l="l"/>
            <a:pathLst>
              <a:path h="304800" w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</a:path>
            </a:pathLst>
          </a:custGeom>
          <a:solidFill>
            <a:srgbClr val="FFFFFF">
              <a:alpha val="100000"/>
            </a:srgbClr>
          </a:solidFill>
          <a:ln/>
        </p:spPr>
      </p:sp>
      <p:sp>
        <p:nvSpPr>
          <p:cNvPr name="TextBox 53" id="53"/>
          <p:cNvSpPr txBox="true"/>
          <p:nvPr/>
        </p:nvSpPr>
        <p:spPr>
          <a:xfrm rot="0">
            <a:off x="1430560" y="5119592"/>
            <a:ext cx="1543050" cy="200025"/>
          </a:xfrm>
          <a:prstGeom prst="rect">
            <a:avLst/>
          </a:prstGeom>
          <a:noFill/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1200">
                <a:solidFill>
                  <a:srgbClr val="FDFCFC">
                    <a:alpha val="100000"/>
                  </a:srgbClr>
                </a:solidFill>
                <a:latin typeface="OPPOSans M"/>
                <a:ea typeface="OPPOSans M"/>
                <a:cs typeface="OPPOSans M"/>
              </a:rPr>
              <a:t>储备能力评估</a:t>
            </a:r>
          </a:p>
        </p:txBody>
      </p:sp>
      <p:sp>
        <p:nvSpPr>
          <p:cNvPr name="AutoShape 54" id="54"/>
          <p:cNvSpPr/>
          <p:nvPr/>
        </p:nvSpPr>
        <p:spPr>
          <a:xfrm rot="0">
            <a:off x="1057942" y="5080254"/>
            <a:ext cx="251365" cy="251365"/>
          </a:xfrm>
          <a:prstGeom prst="ellipse">
            <a:avLst/>
          </a:prstGeom>
          <a:solidFill>
            <a:srgbClr val="FFFFFF">
              <a:alpha val="100000"/>
            </a:srgbClr>
          </a:solidFill>
          <a:ln/>
        </p:spPr>
      </p:sp>
      <p:sp>
        <p:nvSpPr>
          <p:cNvPr name="Freeform 55" id="55"/>
          <p:cNvSpPr/>
          <p:nvPr/>
        </p:nvSpPr>
        <p:spPr>
          <a:xfrm rot="2700000">
            <a:off x="1153668" y="5132165"/>
            <a:ext cx="65818" cy="112871"/>
          </a:xfrm>
          <a:custGeom>
            <a:avLst/>
            <a:gdLst/>
            <a:ahLst/>
            <a:cxnLst/>
            <a:rect r="r" b="b" t="t" l="l"/>
            <a:pathLst>
              <a:path h="415436" w="218174">
                <a:moveTo>
                  <a:pt x="218174" y="0"/>
                </a:moveTo>
                <a:lnTo>
                  <a:pt x="218174" y="415436"/>
                </a:lnTo>
                <a:lnTo>
                  <a:pt x="0" y="415436"/>
                </a:lnTo>
              </a:path>
            </a:pathLst>
          </a:custGeom>
          <a:noFill/>
          <a:ln w="38100">
            <a:solidFill>
              <a:schemeClr val="accent4">
                <a:alpha val="100000"/>
              </a:schemeClr>
            </a:solidFill>
            <a:prstDash val="solid"/>
          </a:ln>
        </p:spPr>
        <p:txBody>
          <a:bodyPr anchor="t" rtlCol="false" anchorCtr="false" vert="horz" wrap="square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9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/>
            </a:r>
            <a:endParaRPr lang="en-US" sz="1100"/>
          </a:p>
        </p:txBody>
      </p:sp>
      <p:sp>
        <p:nvSpPr>
          <p:cNvPr name="TextBox 56" id="56"/>
          <p:cNvSpPr txBox="true"/>
          <p:nvPr/>
        </p:nvSpPr>
        <p:spPr>
          <a:xfrm rot="0">
            <a:off x="4073462" y="4687253"/>
            <a:ext cx="1546098" cy="184690"/>
          </a:xfrm>
          <a:prstGeom prst="rect">
            <a:avLst/>
          </a:prstGeom>
          <a:noFill/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OPPOSans M"/>
                <a:ea typeface="OPPOSans M"/>
                <a:cs typeface="OPPOSans M"/>
              </a:rPr>
              <a:t>建设目标设定</a:t>
            </a:r>
          </a:p>
        </p:txBody>
      </p:sp>
      <p:sp>
        <p:nvSpPr>
          <p:cNvPr name="AutoShape 57" id="57"/>
          <p:cNvSpPr/>
          <p:nvPr/>
        </p:nvSpPr>
        <p:spPr>
          <a:xfrm rot="0">
            <a:off x="3700844" y="4648010"/>
            <a:ext cx="251365" cy="251365"/>
          </a:xfrm>
          <a:prstGeom prst="ellipse">
            <a:avLst/>
          </a:prstGeom>
          <a:solidFill>
            <a:srgbClr val="FFFFFF">
              <a:alpha val="100000"/>
            </a:srgbClr>
          </a:solidFill>
          <a:ln/>
        </p:spPr>
      </p:sp>
      <p:sp>
        <p:nvSpPr>
          <p:cNvPr name="Freeform 58" id="58"/>
          <p:cNvSpPr/>
          <p:nvPr/>
        </p:nvSpPr>
        <p:spPr>
          <a:xfrm rot="2700000">
            <a:off x="3796570" y="4699826"/>
            <a:ext cx="65818" cy="112871"/>
          </a:xfrm>
          <a:custGeom>
            <a:avLst/>
            <a:gdLst/>
            <a:ahLst/>
            <a:cxnLst/>
            <a:rect r="r" b="b" t="t" l="l"/>
            <a:pathLst>
              <a:path h="415436" w="218174">
                <a:moveTo>
                  <a:pt x="218174" y="0"/>
                </a:moveTo>
                <a:lnTo>
                  <a:pt x="218174" y="415436"/>
                </a:lnTo>
                <a:lnTo>
                  <a:pt x="0" y="415436"/>
                </a:lnTo>
              </a:path>
            </a:pathLst>
          </a:custGeom>
          <a:noFill/>
          <a:ln w="38100">
            <a:solidFill>
              <a:schemeClr val="accent3">
                <a:alpha val="100000"/>
              </a:schemeClr>
            </a:solidFill>
            <a:prstDash val="solid"/>
          </a:ln>
        </p:spPr>
      </p:sp>
      <p:sp>
        <p:nvSpPr>
          <p:cNvPr name="TextBox 59" id="59"/>
          <p:cNvSpPr txBox="true"/>
          <p:nvPr/>
        </p:nvSpPr>
        <p:spPr>
          <a:xfrm rot="0">
            <a:off x="6760369" y="4262819"/>
            <a:ext cx="1543050" cy="200025"/>
          </a:xfrm>
          <a:prstGeom prst="rect">
            <a:avLst/>
          </a:prstGeom>
          <a:noFill/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OPPOSans M"/>
                <a:ea typeface="OPPOSans M"/>
                <a:cs typeface="OPPOSans M"/>
              </a:rPr>
              <a:t>具体实施计划</a:t>
            </a:r>
          </a:p>
        </p:txBody>
      </p:sp>
      <p:sp>
        <p:nvSpPr>
          <p:cNvPr name="AutoShape 60" id="60"/>
          <p:cNvSpPr/>
          <p:nvPr/>
        </p:nvSpPr>
        <p:spPr>
          <a:xfrm rot="0">
            <a:off x="6382789" y="4228813"/>
            <a:ext cx="251365" cy="251365"/>
          </a:xfrm>
          <a:prstGeom prst="ellipse">
            <a:avLst/>
          </a:prstGeom>
          <a:solidFill>
            <a:srgbClr val="FFFFFF">
              <a:alpha val="100000"/>
            </a:srgbClr>
          </a:solidFill>
          <a:ln/>
        </p:spPr>
      </p:sp>
      <p:sp>
        <p:nvSpPr>
          <p:cNvPr name="Freeform 61" id="61"/>
          <p:cNvSpPr/>
          <p:nvPr/>
        </p:nvSpPr>
        <p:spPr>
          <a:xfrm rot="2700000">
            <a:off x="6483477" y="4265866"/>
            <a:ext cx="65818" cy="112871"/>
          </a:xfrm>
          <a:custGeom>
            <a:avLst/>
            <a:gdLst/>
            <a:ahLst/>
            <a:cxnLst/>
            <a:rect r="r" b="b" t="t" l="l"/>
            <a:pathLst>
              <a:path h="415436" w="218174">
                <a:moveTo>
                  <a:pt x="218174" y="0"/>
                </a:moveTo>
                <a:lnTo>
                  <a:pt x="218174" y="415436"/>
                </a:lnTo>
                <a:lnTo>
                  <a:pt x="0" y="415436"/>
                </a:lnTo>
              </a:path>
            </a:pathLst>
          </a:custGeom>
          <a:noFill/>
          <a:ln w="38100">
            <a:solidFill>
              <a:schemeClr val="accent5">
                <a:alpha val="100000"/>
              </a:schemeClr>
            </a:solidFill>
            <a:prstDash val="solid"/>
          </a:ln>
        </p:spPr>
      </p:sp>
      <p:sp>
        <p:nvSpPr>
          <p:cNvPr name="TextBox 62" id="62"/>
          <p:cNvSpPr txBox="true"/>
          <p:nvPr/>
        </p:nvSpPr>
        <p:spPr>
          <a:xfrm rot="0">
            <a:off x="9359836" y="3820478"/>
            <a:ext cx="1543050" cy="200025"/>
          </a:xfrm>
          <a:prstGeom prst="rect">
            <a:avLst/>
          </a:prstGeom>
          <a:noFill/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OPPOSans M"/>
                <a:ea typeface="OPPOSans M"/>
                <a:cs typeface="OPPOSans M"/>
              </a:rPr>
              <a:t>项目推进情况</a:t>
            </a:r>
          </a:p>
        </p:txBody>
      </p:sp>
      <p:sp>
        <p:nvSpPr>
          <p:cNvPr name="AutoShape 63" id="63"/>
          <p:cNvSpPr/>
          <p:nvPr/>
        </p:nvSpPr>
        <p:spPr>
          <a:xfrm rot="0">
            <a:off x="8988684" y="3781161"/>
            <a:ext cx="251365" cy="251365"/>
          </a:xfrm>
          <a:prstGeom prst="ellipse">
            <a:avLst/>
          </a:prstGeom>
          <a:solidFill>
            <a:srgbClr val="E6E6E6">
              <a:alpha val="100000"/>
            </a:srgbClr>
          </a:solidFill>
          <a:ln/>
        </p:spPr>
      </p:sp>
      <p:sp>
        <p:nvSpPr>
          <p:cNvPr name="Freeform 64" id="64"/>
          <p:cNvSpPr/>
          <p:nvPr/>
        </p:nvSpPr>
        <p:spPr>
          <a:xfrm rot="2700000">
            <a:off x="9082945" y="3833051"/>
            <a:ext cx="65818" cy="112871"/>
          </a:xfrm>
          <a:custGeom>
            <a:avLst/>
            <a:gdLst/>
            <a:ahLst/>
            <a:cxnLst/>
            <a:rect r="r" b="b" t="t" l="l"/>
            <a:pathLst>
              <a:path h="415436" w="218174">
                <a:moveTo>
                  <a:pt x="218174" y="0"/>
                </a:moveTo>
                <a:lnTo>
                  <a:pt x="218174" y="415436"/>
                </a:lnTo>
                <a:lnTo>
                  <a:pt x="0" y="415436"/>
                </a:lnTo>
              </a:path>
            </a:pathLst>
          </a:custGeom>
          <a:noFill/>
          <a:ln w="38100">
            <a:solidFill>
              <a:schemeClr val="accent2">
                <a:alpha val="100000"/>
              </a:schemeClr>
            </a:solidFill>
            <a:prstDash val="solid"/>
          </a:ln>
        </p:spPr>
      </p:sp>
      <p:sp>
        <p:nvSpPr>
          <p:cNvPr name="AutoShape 65" id="65"/>
          <p:cNvSpPr/>
          <p:nvPr/>
        </p:nvSpPr>
        <p:spPr>
          <a:xfrm rot="0">
            <a:off x="2131160" y="2914228"/>
            <a:ext cx="2990350" cy="2941585"/>
          </a:xfrm>
          <a:prstGeom prst="arc">
            <a:avLst>
              <a:gd name="adj1" fmla="val 11052137"/>
              <a:gd name="adj2" fmla="val 19751748"/>
            </a:avLst>
          </a:prstGeom>
          <a:noFill/>
          <a:ln w="47625">
            <a:solidFill>
              <a:schemeClr val="accent1">
                <a:alpha val="100000"/>
                <a:lumMod val="60000"/>
                <a:lumMod val="40000"/>
              </a:schemeClr>
            </a:solidFill>
            <a:prstDash val="solid"/>
          </a:ln>
        </p:spPr>
      </p:sp>
      <p:sp>
        <p:nvSpPr>
          <p:cNvPr name="AutoShape 66" id="66"/>
          <p:cNvSpPr/>
          <p:nvPr/>
        </p:nvSpPr>
        <p:spPr>
          <a:xfrm rot="0">
            <a:off x="4868466" y="2182431"/>
            <a:ext cx="3115098" cy="2990350"/>
          </a:xfrm>
          <a:prstGeom prst="arc">
            <a:avLst>
              <a:gd name="adj1" fmla="val 11042462"/>
              <a:gd name="adj2" fmla="val 19751748"/>
            </a:avLst>
          </a:prstGeom>
          <a:noFill/>
          <a:ln w="47625">
            <a:solidFill>
              <a:schemeClr val="accent1">
                <a:alpha val="100000"/>
                <a:lumMod val="60000"/>
                <a:lumMod val="40000"/>
              </a:schemeClr>
            </a:solidFill>
            <a:prstDash val="solid"/>
          </a:ln>
        </p:spPr>
      </p:sp>
      <p:sp>
        <p:nvSpPr>
          <p:cNvPr name="AutoShape 67" id="67"/>
          <p:cNvSpPr/>
          <p:nvPr/>
        </p:nvSpPr>
        <p:spPr>
          <a:xfrm rot="0">
            <a:off x="7657292" y="1994308"/>
            <a:ext cx="2990350" cy="2990350"/>
          </a:xfrm>
          <a:prstGeom prst="arc">
            <a:avLst>
              <a:gd name="adj1" fmla="val 11070183"/>
              <a:gd name="adj2" fmla="val 19932482"/>
            </a:avLst>
          </a:prstGeom>
          <a:noFill/>
          <a:ln w="47625">
            <a:solidFill>
              <a:schemeClr val="accent1">
                <a:alpha val="100000"/>
                <a:lumMod val="60000"/>
                <a:lumMod val="40000"/>
              </a:schemeClr>
            </a:solidFill>
            <a:prstDash val="solid"/>
          </a:ln>
        </p:spPr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070021" y="1411090"/>
            <a:ext cx="2051957" cy="1842306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b="true" sz="8000">
                <a:solidFill>
                  <a:srgbClr val="B3CEFF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07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853596" y="3253396"/>
            <a:ext cx="10484808" cy="1798058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4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经济效益分析详细内容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成本构成</a:t>
            </a:r>
          </a:p>
        </p:txBody>
      </p:sp>
      <p:sp>
        <p:nvSpPr>
          <p:cNvPr name="AutoShape 3" id="3"/>
          <p:cNvSpPr/>
          <p:nvPr/>
        </p:nvSpPr>
        <p:spPr>
          <a:xfrm rot="0">
            <a:off x="4240000" y="2115892"/>
            <a:ext cx="3712000" cy="1428750"/>
          </a:xfrm>
          <a:prstGeom prst="roundRect">
            <a:avLst>
              <a:gd fmla="val 13277" name="adj"/>
            </a:avLst>
          </a:prstGeom>
          <a:solidFill>
            <a:schemeClr val="lt2">
              <a:alpha val="80000"/>
            </a:schemeClr>
          </a:solidFill>
          <a:ln/>
        </p:spPr>
      </p:sp>
      <p:sp>
        <p:nvSpPr>
          <p:cNvPr name="TextBox 4" id="4"/>
          <p:cNvSpPr txBox="true"/>
          <p:nvPr/>
        </p:nvSpPr>
        <p:spPr>
          <a:xfrm rot="0">
            <a:off x="4438650" y="2499502"/>
            <a:ext cx="3314700" cy="929498"/>
          </a:xfrm>
          <a:prstGeom prst="rect">
            <a:avLst/>
          </a:prstGeom>
          <a:ln/>
        </p:spPr>
        <p:txBody>
          <a:bodyPr anchor="ctr" rtlCol="false" lIns="0" rIns="0" tIns="0" bIns="0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油库基础设施建设、设备购置及安装调试等费用。</a:t>
            </a:r>
          </a:p>
        </p:txBody>
      </p:sp>
      <p:sp>
        <p:nvSpPr>
          <p:cNvPr name="AutoShape 5" id="5"/>
          <p:cNvSpPr/>
          <p:nvPr/>
        </p:nvSpPr>
        <p:spPr>
          <a:xfrm rot="0">
            <a:off x="4749992" y="1850953"/>
            <a:ext cx="2686050" cy="533400"/>
          </a:xfrm>
          <a:prstGeom prst="roundRect">
            <a:avLst>
              <a:gd fmla="val 16667" name="adj"/>
            </a:avLst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TextBox 6" id="6"/>
          <p:cNvSpPr txBox="true"/>
          <p:nvPr/>
        </p:nvSpPr>
        <p:spPr>
          <a:xfrm rot="0">
            <a:off x="4894333" y="1908103"/>
            <a:ext cx="2397367" cy="419100"/>
          </a:xfrm>
          <a:prstGeom prst="rect">
            <a:avLst/>
          </a:prstGeom>
          <a:ln/>
        </p:spPr>
        <p:txBody>
          <a:bodyPr anchor="ctr" rtlCol="false" lIns="0" rIns="0" tIns="0" bIns="0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建设投资</a:t>
            </a:r>
          </a:p>
        </p:txBody>
      </p:sp>
      <p:sp>
        <p:nvSpPr>
          <p:cNvPr name="AutoShape 7" id="7"/>
          <p:cNvSpPr/>
          <p:nvPr/>
        </p:nvSpPr>
        <p:spPr>
          <a:xfrm rot="0">
            <a:off x="8116959" y="2115892"/>
            <a:ext cx="3712000" cy="1428750"/>
          </a:xfrm>
          <a:prstGeom prst="roundRect">
            <a:avLst>
              <a:gd fmla="val 13277" name="adj"/>
            </a:avLst>
          </a:prstGeom>
          <a:solidFill>
            <a:schemeClr val="lt2">
              <a:alpha val="80000"/>
            </a:schemeClr>
          </a:solidFill>
          <a:ln/>
        </p:spPr>
      </p:sp>
      <p:sp>
        <p:nvSpPr>
          <p:cNvPr name="TextBox 8" id="8"/>
          <p:cNvSpPr txBox="true"/>
          <p:nvPr/>
        </p:nvSpPr>
        <p:spPr>
          <a:xfrm rot="0">
            <a:off x="8315608" y="2499502"/>
            <a:ext cx="3314700" cy="929498"/>
          </a:xfrm>
          <a:prstGeom prst="rect">
            <a:avLst/>
          </a:prstGeom>
          <a:ln/>
        </p:spPr>
        <p:txBody>
          <a:bodyPr anchor="ctr" rtlCol="false" lIns="0" rIns="0" tIns="0" bIns="0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油库日常运营所需的人工、能耗、维护等费用。</a:t>
            </a:r>
          </a:p>
        </p:txBody>
      </p:sp>
      <p:sp>
        <p:nvSpPr>
          <p:cNvPr name="AutoShape 9" id="9"/>
          <p:cNvSpPr/>
          <p:nvPr/>
        </p:nvSpPr>
        <p:spPr>
          <a:xfrm rot="0">
            <a:off x="8626950" y="1850953"/>
            <a:ext cx="2686050" cy="533400"/>
          </a:xfrm>
          <a:prstGeom prst="roundRect">
            <a:avLst>
              <a:gd fmla="val 16667" name="adj"/>
            </a:avLst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TextBox 10" id="10"/>
          <p:cNvSpPr txBox="true"/>
          <p:nvPr/>
        </p:nvSpPr>
        <p:spPr>
          <a:xfrm rot="0">
            <a:off x="8771292" y="1908103"/>
            <a:ext cx="2397367" cy="419100"/>
          </a:xfrm>
          <a:prstGeom prst="rect">
            <a:avLst/>
          </a:prstGeom>
          <a:ln/>
        </p:spPr>
        <p:txBody>
          <a:bodyPr anchor="ctr" rtlCol="false" lIns="0" rIns="0" tIns="0" bIns="0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运营成本</a:t>
            </a:r>
          </a:p>
        </p:txBody>
      </p:sp>
      <p:sp>
        <p:nvSpPr>
          <p:cNvPr name="AutoShape 11" id="11"/>
          <p:cNvSpPr/>
          <p:nvPr/>
        </p:nvSpPr>
        <p:spPr>
          <a:xfrm rot="0">
            <a:off x="363042" y="2115892"/>
            <a:ext cx="3712000" cy="1428750"/>
          </a:xfrm>
          <a:prstGeom prst="roundRect">
            <a:avLst>
              <a:gd fmla="val 13277" name="adj"/>
            </a:avLst>
          </a:prstGeom>
          <a:solidFill>
            <a:schemeClr val="lt2">
              <a:alpha val="80000"/>
            </a:schemeClr>
          </a:solidFill>
          <a:ln/>
        </p:spPr>
      </p:sp>
      <p:sp>
        <p:nvSpPr>
          <p:cNvPr name="TextBox 12" id="12"/>
          <p:cNvSpPr txBox="true"/>
          <p:nvPr/>
        </p:nvSpPr>
        <p:spPr>
          <a:xfrm rot="0">
            <a:off x="561692" y="2499502"/>
            <a:ext cx="3314700" cy="929498"/>
          </a:xfrm>
          <a:prstGeom prst="rect">
            <a:avLst/>
          </a:prstGeom>
          <a:ln/>
        </p:spPr>
        <p:txBody>
          <a:bodyPr anchor="ctr" rtlCol="false" lIns="0" rIns="0" tIns="0" bIns="0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油库建设所需的土地购置或租赁费用。</a:t>
            </a:r>
          </a:p>
        </p:txBody>
      </p:sp>
      <p:sp>
        <p:nvSpPr>
          <p:cNvPr name="AutoShape 13" id="13"/>
          <p:cNvSpPr/>
          <p:nvPr/>
        </p:nvSpPr>
        <p:spPr>
          <a:xfrm rot="0">
            <a:off x="873033" y="1850953"/>
            <a:ext cx="2686050" cy="533400"/>
          </a:xfrm>
          <a:prstGeom prst="roundRect">
            <a:avLst>
              <a:gd fmla="val 16667" name="adj"/>
            </a:avLst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TextBox 14" id="14"/>
          <p:cNvSpPr txBox="true"/>
          <p:nvPr/>
        </p:nvSpPr>
        <p:spPr>
          <a:xfrm rot="0">
            <a:off x="1017375" y="1908103"/>
            <a:ext cx="2397367" cy="419100"/>
          </a:xfrm>
          <a:prstGeom prst="rect">
            <a:avLst/>
          </a:prstGeom>
          <a:ln/>
        </p:spPr>
        <p:txBody>
          <a:bodyPr anchor="ctr" rtlCol="false" lIns="0" rIns="0" tIns="0" bIns="0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土地费用</a:t>
            </a:r>
          </a:p>
        </p:txBody>
      </p:sp>
      <p:sp>
        <p:nvSpPr>
          <p:cNvPr name="AutoShape 15" id="15"/>
          <p:cNvSpPr/>
          <p:nvPr/>
        </p:nvSpPr>
        <p:spPr>
          <a:xfrm rot="0">
            <a:off x="2301521" y="4206883"/>
            <a:ext cx="3712000" cy="1428750"/>
          </a:xfrm>
          <a:prstGeom prst="roundRect">
            <a:avLst>
              <a:gd fmla="val 13277" name="adj"/>
            </a:avLst>
          </a:prstGeom>
          <a:solidFill>
            <a:schemeClr val="lt2">
              <a:alpha val="80000"/>
            </a:schemeClr>
          </a:solidFill>
          <a:ln/>
        </p:spPr>
      </p:sp>
      <p:sp>
        <p:nvSpPr>
          <p:cNvPr name="TextBox 16" id="16"/>
          <p:cNvSpPr txBox="true"/>
          <p:nvPr/>
        </p:nvSpPr>
        <p:spPr>
          <a:xfrm rot="0">
            <a:off x="2500171" y="4590493"/>
            <a:ext cx="3314700" cy="924247"/>
          </a:xfrm>
          <a:prstGeom prst="rect">
            <a:avLst/>
          </a:prstGeom>
          <a:ln/>
        </p:spPr>
        <p:txBody>
          <a:bodyPr anchor="ctr" rtlCol="false" lIns="0" rIns="0" tIns="0" bIns="0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包括增值税、所得税、城市维护建设税等税费。</a:t>
            </a:r>
          </a:p>
        </p:txBody>
      </p:sp>
      <p:sp>
        <p:nvSpPr>
          <p:cNvPr name="AutoShape 17" id="17"/>
          <p:cNvSpPr/>
          <p:nvPr/>
        </p:nvSpPr>
        <p:spPr>
          <a:xfrm rot="0">
            <a:off x="2811512" y="3941945"/>
            <a:ext cx="2686050" cy="533400"/>
          </a:xfrm>
          <a:prstGeom prst="roundRect">
            <a:avLst>
              <a:gd fmla="val 16667" name="adj"/>
            </a:avLst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TextBox 18" id="18"/>
          <p:cNvSpPr txBox="true"/>
          <p:nvPr/>
        </p:nvSpPr>
        <p:spPr>
          <a:xfrm rot="0">
            <a:off x="2955854" y="3999095"/>
            <a:ext cx="2397367" cy="419100"/>
          </a:xfrm>
          <a:prstGeom prst="rect">
            <a:avLst/>
          </a:prstGeom>
          <a:ln/>
        </p:spPr>
        <p:txBody>
          <a:bodyPr anchor="ctr" rtlCol="false" lIns="0" rIns="0" tIns="0" bIns="0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税费及附加</a:t>
            </a:r>
          </a:p>
        </p:txBody>
      </p:sp>
      <p:sp>
        <p:nvSpPr>
          <p:cNvPr name="AutoShape 19" id="19"/>
          <p:cNvSpPr/>
          <p:nvPr/>
        </p:nvSpPr>
        <p:spPr>
          <a:xfrm rot="0">
            <a:off x="6178479" y="4206883"/>
            <a:ext cx="3712000" cy="1428750"/>
          </a:xfrm>
          <a:prstGeom prst="roundRect">
            <a:avLst>
              <a:gd fmla="val 13277" name="adj"/>
            </a:avLst>
          </a:prstGeom>
          <a:solidFill>
            <a:schemeClr val="lt2">
              <a:alpha val="80000"/>
            </a:schemeClr>
          </a:solidFill>
          <a:ln/>
        </p:spPr>
      </p:sp>
      <p:sp>
        <p:nvSpPr>
          <p:cNvPr name="TextBox 20" id="20"/>
          <p:cNvSpPr txBox="true"/>
          <p:nvPr/>
        </p:nvSpPr>
        <p:spPr>
          <a:xfrm rot="0">
            <a:off x="6377129" y="4590493"/>
            <a:ext cx="3314700" cy="924247"/>
          </a:xfrm>
          <a:prstGeom prst="rect">
            <a:avLst/>
          </a:prstGeom>
          <a:ln/>
        </p:spPr>
        <p:txBody>
          <a:bodyPr anchor="ctr" rtlCol="false" lIns="0" rIns="0" tIns="0" bIns="0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油库固定资产的折旧以及无形资产等的摊销费用。</a:t>
            </a:r>
          </a:p>
        </p:txBody>
      </p:sp>
      <p:sp>
        <p:nvSpPr>
          <p:cNvPr name="AutoShape 21" id="21"/>
          <p:cNvSpPr/>
          <p:nvPr/>
        </p:nvSpPr>
        <p:spPr>
          <a:xfrm rot="0">
            <a:off x="6688471" y="3941945"/>
            <a:ext cx="2686050" cy="533400"/>
          </a:xfrm>
          <a:prstGeom prst="roundRect">
            <a:avLst>
              <a:gd fmla="val 16667" name="adj"/>
            </a:avLst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TextBox 22" id="22"/>
          <p:cNvSpPr txBox="true"/>
          <p:nvPr/>
        </p:nvSpPr>
        <p:spPr>
          <a:xfrm rot="0">
            <a:off x="6832813" y="3999095"/>
            <a:ext cx="2397367" cy="419100"/>
          </a:xfrm>
          <a:prstGeom prst="rect">
            <a:avLst/>
          </a:prstGeom>
          <a:ln/>
        </p:spPr>
        <p:txBody>
          <a:bodyPr anchor="ctr" rtlCol="false" lIns="0" rIns="0" tIns="0" bIns="0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折旧与摊销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346014" y="5033761"/>
            <a:ext cx="2366333" cy="1129252"/>
          </a:xfrm>
          <a:prstGeom prst="rect">
            <a:avLst/>
          </a:prstGeom>
          <a:solidFill>
            <a:schemeClr val="accent2">
              <a:alpha val="100000"/>
            </a:schemeClr>
          </a:solidFill>
          <a:ln/>
        </p:spPr>
      </p:sp>
      <p:sp>
        <p:nvSpPr>
          <p:cNvPr name="AutoShape 3" id="3"/>
          <p:cNvSpPr/>
          <p:nvPr/>
        </p:nvSpPr>
        <p:spPr>
          <a:xfrm rot="0">
            <a:off x="2465536" y="4469135"/>
            <a:ext cx="2366333" cy="1129252"/>
          </a:xfrm>
          <a:prstGeom prst="rect">
            <a:avLst/>
          </a:prstGeom>
          <a:solidFill>
            <a:schemeClr val="accent2">
              <a:alpha val="100000"/>
            </a:schemeClr>
          </a:solidFill>
          <a:ln/>
        </p:spPr>
      </p:sp>
      <p:sp>
        <p:nvSpPr>
          <p:cNvPr name="AutoShape 4" id="4"/>
          <p:cNvSpPr/>
          <p:nvPr/>
        </p:nvSpPr>
        <p:spPr>
          <a:xfrm rot="0" flipH="true" flipV="true">
            <a:off x="2465536" y="5598387"/>
            <a:ext cx="246150" cy="564626"/>
          </a:xfrm>
          <a:prstGeom prst="rtTriangle">
            <a:avLst/>
          </a:prstGeom>
          <a:solidFill>
            <a:schemeClr val="accent4">
              <a:alpha val="100000"/>
            </a:schemeClr>
          </a:solidFill>
          <a:ln/>
        </p:spPr>
      </p:sp>
      <p:sp>
        <p:nvSpPr>
          <p:cNvPr name="AutoShape 5" id="5"/>
          <p:cNvSpPr/>
          <p:nvPr/>
        </p:nvSpPr>
        <p:spPr>
          <a:xfrm rot="0">
            <a:off x="4585059" y="3904508"/>
            <a:ext cx="2366333" cy="1129252"/>
          </a:xfrm>
          <a:prstGeom prst="rect">
            <a:avLst/>
          </a:prstGeom>
          <a:solidFill>
            <a:schemeClr val="accent3">
              <a:alpha val="100000"/>
            </a:schemeClr>
          </a:solidFill>
          <a:ln/>
        </p:spPr>
      </p:sp>
      <p:sp>
        <p:nvSpPr>
          <p:cNvPr name="AutoShape 6" id="6"/>
          <p:cNvSpPr/>
          <p:nvPr/>
        </p:nvSpPr>
        <p:spPr>
          <a:xfrm rot="0" flipH="true" flipV="true">
            <a:off x="4585059" y="5033761"/>
            <a:ext cx="246150" cy="564626"/>
          </a:xfrm>
          <a:prstGeom prst="rtTriangle">
            <a:avLst/>
          </a:prstGeom>
          <a:solidFill>
            <a:schemeClr val="accent4">
              <a:alpha val="100000"/>
            </a:schemeClr>
          </a:solidFill>
          <a:ln/>
        </p:spPr>
      </p:sp>
      <p:sp>
        <p:nvSpPr>
          <p:cNvPr name="AutoShape 7" id="7"/>
          <p:cNvSpPr/>
          <p:nvPr/>
        </p:nvSpPr>
        <p:spPr>
          <a:xfrm rot="0">
            <a:off x="6704581" y="3339882"/>
            <a:ext cx="2366333" cy="1129252"/>
          </a:xfrm>
          <a:prstGeom prst="rect">
            <a:avLst/>
          </a:prstGeom>
          <a:solidFill>
            <a:schemeClr val="accent3">
              <a:alpha val="100000"/>
            </a:schemeClr>
          </a:solidFill>
          <a:ln/>
        </p:spPr>
      </p:sp>
      <p:sp>
        <p:nvSpPr>
          <p:cNvPr name="AutoShape 8" id="8"/>
          <p:cNvSpPr/>
          <p:nvPr/>
        </p:nvSpPr>
        <p:spPr>
          <a:xfrm rot="0" flipH="true" flipV="true">
            <a:off x="6704581" y="4469135"/>
            <a:ext cx="246150" cy="564626"/>
          </a:xfrm>
          <a:prstGeom prst="rtTriangl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9" id="9"/>
          <p:cNvSpPr/>
          <p:nvPr/>
        </p:nvSpPr>
        <p:spPr>
          <a:xfrm rot="0">
            <a:off x="8823443" y="2775256"/>
            <a:ext cx="2366333" cy="1129252"/>
          </a:xfrm>
          <a:prstGeom prst="rect">
            <a:avLst/>
          </a:prstGeom>
          <a:solidFill>
            <a:schemeClr val="accent4">
              <a:alpha val="100000"/>
            </a:schemeClr>
          </a:solidFill>
          <a:ln/>
        </p:spPr>
      </p:sp>
      <p:sp>
        <p:nvSpPr>
          <p:cNvPr name="AutoShape 10" id="10"/>
          <p:cNvSpPr/>
          <p:nvPr/>
        </p:nvSpPr>
        <p:spPr>
          <a:xfrm rot="0" flipH="true" flipV="true">
            <a:off x="8823443" y="3904508"/>
            <a:ext cx="246150" cy="564626"/>
          </a:xfrm>
          <a:prstGeom prst="rtTriangl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11" id="11"/>
          <p:cNvSpPr/>
          <p:nvPr/>
        </p:nvSpPr>
        <p:spPr>
          <a:xfrm rot="5400000">
            <a:off x="10567654" y="2902516"/>
            <a:ext cx="1622713" cy="874734"/>
          </a:xfrm>
          <a:prstGeom prst="triangle">
            <a:avLst>
              <a:gd fmla="val 50000" name="adj"/>
            </a:avLst>
          </a:prstGeom>
          <a:solidFill>
            <a:schemeClr val="accent4">
              <a:alpha val="100000"/>
            </a:schemeClr>
          </a:solidFill>
          <a:ln/>
        </p:spPr>
      </p:sp>
      <p:sp>
        <p:nvSpPr>
          <p:cNvPr name="AutoShape 12" id="12"/>
          <p:cNvSpPr/>
          <p:nvPr/>
        </p:nvSpPr>
        <p:spPr>
          <a:xfrm rot="0">
            <a:off x="557134" y="3246948"/>
            <a:ext cx="687450" cy="687450"/>
          </a:xfrm>
          <a:prstGeom prst="ellipse">
            <a:avLst/>
          </a:prstGeom>
          <a:solidFill>
            <a:schemeClr val="accent2">
              <a:alpha val="100000"/>
            </a:schemeClr>
          </a:solidFill>
          <a:ln/>
        </p:spPr>
      </p:sp>
      <p:sp>
        <p:nvSpPr>
          <p:cNvPr name="Freeform 13" id="13"/>
          <p:cNvSpPr/>
          <p:nvPr/>
        </p:nvSpPr>
        <p:spPr>
          <a:xfrm rot="0">
            <a:off x="774885" y="3420662"/>
            <a:ext cx="285637" cy="340022"/>
          </a:xfrm>
          <a:custGeom>
            <a:avLst/>
            <a:gdLst/>
            <a:ahLst/>
            <a:cxnLst/>
            <a:rect r="r" b="b" t="t" l="l"/>
            <a:pathLst>
              <a:path h="478" w="401">
                <a:moveTo>
                  <a:pt x="401" y="89"/>
                </a:moveTo>
                <a:lnTo>
                  <a:pt x="401" y="293"/>
                </a:lnTo>
                <a:cubicBezTo>
                  <a:pt x="292" y="212"/>
                  <a:pt x="182" y="375"/>
                  <a:pt x="73" y="293"/>
                </a:cubicBezTo>
                <a:lnTo>
                  <a:pt x="73" y="89"/>
                </a:lnTo>
                <a:cubicBezTo>
                  <a:pt x="182" y="171"/>
                  <a:pt x="292" y="7"/>
                  <a:pt x="401" y="89"/>
                </a:cubicBezTo>
                <a:close/>
              </a:path>
              <a:path h="478" w="401">
                <a:moveTo>
                  <a:pt x="39" y="0"/>
                </a:moveTo>
                <a:cubicBezTo>
                  <a:pt x="18" y="0"/>
                  <a:pt x="0" y="17"/>
                  <a:pt x="0" y="39"/>
                </a:cubicBezTo>
                <a:cubicBezTo>
                  <a:pt x="0" y="54"/>
                  <a:pt x="9" y="68"/>
                  <a:pt x="23" y="74"/>
                </a:cubicBezTo>
                <a:lnTo>
                  <a:pt x="23" y="478"/>
                </a:lnTo>
                <a:lnTo>
                  <a:pt x="56" y="478"/>
                </a:lnTo>
                <a:lnTo>
                  <a:pt x="56" y="74"/>
                </a:lnTo>
                <a:cubicBezTo>
                  <a:pt x="69" y="68"/>
                  <a:pt x="78" y="54"/>
                  <a:pt x="78" y="39"/>
                </a:cubicBezTo>
                <a:cubicBezTo>
                  <a:pt x="78" y="17"/>
                  <a:pt x="61" y="0"/>
                  <a:pt x="39" y="0"/>
                </a:cubicBezTo>
              </a:path>
            </a:pathLst>
          </a:custGeom>
          <a:solidFill>
            <a:srgbClr val="FFFFFF">
              <a:alpha val="100000"/>
            </a:srgbClr>
          </a:solidFill>
          <a:ln/>
        </p:spPr>
      </p:sp>
      <p:sp>
        <p:nvSpPr>
          <p:cNvPr name="Freeform 14" id="14"/>
          <p:cNvSpPr/>
          <p:nvPr/>
        </p:nvSpPr>
        <p:spPr>
          <a:xfrm rot="0">
            <a:off x="343737" y="6228734"/>
            <a:ext cx="2118302" cy="309293"/>
          </a:xfrm>
          <a:custGeom>
            <a:avLst/>
            <a:gdLst/>
            <a:ahLst/>
            <a:cxnLst/>
            <a:rect r="r" b="b" t="t" l="l"/>
            <a:pathLst>
              <a:path h="547649" w="2274704">
                <a:moveTo>
                  <a:pt x="0" y="0"/>
                </a:moveTo>
                <a:lnTo>
                  <a:pt x="2274704" y="0"/>
                </a:lnTo>
                <a:lnTo>
                  <a:pt x="2274704" y="547649"/>
                </a:lnTo>
                <a:lnTo>
                  <a:pt x="0" y="547649"/>
                </a:lnTo>
                <a:lnTo>
                  <a:pt x="0" y="0"/>
                </a:lnTo>
              </a:path>
            </a:pathLst>
          </a:custGeom>
          <a:solidFill>
            <a:schemeClr val="accent1">
              <a:alpha val="100000"/>
            </a:schemeClr>
          </a:solidFill>
          <a:ln/>
        </p:spPr>
      </p:sp>
      <p:cxnSp>
        <p:nvCxnSpPr>
          <p:cNvPr name="Connector 15" id="15"/>
          <p:cNvCxnSpPr/>
          <p:nvPr/>
        </p:nvCxnSpPr>
        <p:spPr>
          <a:xfrm flipH="true">
            <a:off x="2462039" y="2650546"/>
            <a:ext cx="3498" cy="3578188"/>
          </a:xfrm>
          <a:prstGeom prst="line">
            <a:avLst/>
          </a:prstGeom>
          <a:ln w="6350">
            <a:solidFill>
              <a:schemeClr val="accent3"/>
            </a:solidFill>
            <a:prstDash val="dash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cxnSp>
        <p:nvCxnSpPr>
          <p:cNvPr name="Connector 16" id="16"/>
          <p:cNvCxnSpPr/>
          <p:nvPr/>
        </p:nvCxnSpPr>
        <p:spPr>
          <a:xfrm>
            <a:off x="4573306" y="2182188"/>
            <a:ext cx="4468" cy="4046546"/>
          </a:xfrm>
          <a:prstGeom prst="line">
            <a:avLst/>
          </a:prstGeom>
          <a:ln w="6350">
            <a:solidFill>
              <a:schemeClr val="accent3"/>
            </a:solidFill>
            <a:prstDash val="dash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cxnSp>
        <p:nvCxnSpPr>
          <p:cNvPr name="Connector 17" id="17"/>
          <p:cNvCxnSpPr/>
          <p:nvPr/>
        </p:nvCxnSpPr>
        <p:spPr>
          <a:xfrm flipH="true">
            <a:off x="6704950" y="1751645"/>
            <a:ext cx="7122" cy="4477089"/>
          </a:xfrm>
          <a:prstGeom prst="line">
            <a:avLst/>
          </a:prstGeom>
          <a:ln w="6350">
            <a:solidFill>
              <a:schemeClr val="accent3"/>
            </a:solidFill>
            <a:prstDash val="dash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cxnSp>
        <p:nvCxnSpPr>
          <p:cNvPr name="Connector 18" id="18"/>
          <p:cNvCxnSpPr/>
          <p:nvPr/>
        </p:nvCxnSpPr>
        <p:spPr>
          <a:xfrm flipH="true">
            <a:off x="9119772" y="1078355"/>
            <a:ext cx="1886" cy="5150379"/>
          </a:xfrm>
          <a:prstGeom prst="line">
            <a:avLst/>
          </a:prstGeom>
          <a:ln w="6350">
            <a:solidFill>
              <a:schemeClr val="accent3"/>
            </a:solidFill>
            <a:prstDash val="dash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name="Freeform 19" id="19"/>
          <p:cNvSpPr/>
          <p:nvPr/>
        </p:nvSpPr>
        <p:spPr>
          <a:xfrm rot="0">
            <a:off x="2465536" y="6228734"/>
            <a:ext cx="2136763" cy="309293"/>
          </a:xfrm>
          <a:custGeom>
            <a:avLst/>
            <a:gdLst/>
            <a:ahLst/>
            <a:cxnLst/>
            <a:rect r="r" b="b" t="t" l="l"/>
            <a:pathLst>
              <a:path h="547649" w="2274704">
                <a:moveTo>
                  <a:pt x="0" y="0"/>
                </a:moveTo>
                <a:lnTo>
                  <a:pt x="2274704" y="0"/>
                </a:lnTo>
                <a:lnTo>
                  <a:pt x="2274704" y="547649"/>
                </a:lnTo>
                <a:lnTo>
                  <a:pt x="0" y="547649"/>
                </a:lnTo>
                <a:lnTo>
                  <a:pt x="0" y="0"/>
                </a:lnTo>
              </a:path>
            </a:pathLst>
          </a:custGeom>
          <a:solidFill>
            <a:schemeClr val="accent1">
              <a:alpha val="100000"/>
            </a:schemeClr>
          </a:solidFill>
          <a:ln/>
        </p:spPr>
      </p:sp>
      <p:sp>
        <p:nvSpPr>
          <p:cNvPr name="Freeform 20" id="20"/>
          <p:cNvSpPr/>
          <p:nvPr/>
        </p:nvSpPr>
        <p:spPr>
          <a:xfrm rot="0">
            <a:off x="4602299" y="6228734"/>
            <a:ext cx="2102651" cy="309293"/>
          </a:xfrm>
          <a:custGeom>
            <a:avLst/>
            <a:gdLst/>
            <a:ahLst/>
            <a:cxnLst/>
            <a:rect r="r" b="b" t="t" l="l"/>
            <a:pathLst>
              <a:path h="547649" w="2274704">
                <a:moveTo>
                  <a:pt x="0" y="0"/>
                </a:moveTo>
                <a:lnTo>
                  <a:pt x="2274704" y="0"/>
                </a:lnTo>
                <a:lnTo>
                  <a:pt x="2274704" y="547649"/>
                </a:lnTo>
                <a:lnTo>
                  <a:pt x="0" y="547649"/>
                </a:lnTo>
                <a:lnTo>
                  <a:pt x="0" y="0"/>
                </a:lnTo>
              </a:path>
            </a:pathLst>
          </a:custGeom>
          <a:solidFill>
            <a:schemeClr val="accent1">
              <a:alpha val="100000"/>
            </a:schemeClr>
          </a:solidFill>
          <a:ln/>
        </p:spPr>
      </p:sp>
      <p:sp>
        <p:nvSpPr>
          <p:cNvPr name="Freeform 21" id="21"/>
          <p:cNvSpPr/>
          <p:nvPr/>
        </p:nvSpPr>
        <p:spPr>
          <a:xfrm rot="0">
            <a:off x="6704581" y="6228734"/>
            <a:ext cx="2415191" cy="309293"/>
          </a:xfrm>
          <a:custGeom>
            <a:avLst/>
            <a:gdLst/>
            <a:ahLst/>
            <a:cxnLst/>
            <a:rect r="r" b="b" t="t" l="l"/>
            <a:pathLst>
              <a:path h="547649" w="2274704">
                <a:moveTo>
                  <a:pt x="0" y="0"/>
                </a:moveTo>
                <a:lnTo>
                  <a:pt x="2274704" y="0"/>
                </a:lnTo>
                <a:lnTo>
                  <a:pt x="2274704" y="547649"/>
                </a:lnTo>
                <a:lnTo>
                  <a:pt x="0" y="547649"/>
                </a:lnTo>
                <a:lnTo>
                  <a:pt x="0" y="0"/>
                </a:lnTo>
              </a:path>
            </a:pathLst>
          </a:custGeom>
          <a:solidFill>
            <a:schemeClr val="accent1">
              <a:alpha val="100000"/>
            </a:schemeClr>
          </a:solidFill>
          <a:ln/>
        </p:spPr>
      </p:sp>
      <p:sp>
        <p:nvSpPr>
          <p:cNvPr name="Freeform 22" id="22"/>
          <p:cNvSpPr/>
          <p:nvPr/>
        </p:nvSpPr>
        <p:spPr>
          <a:xfrm rot="0">
            <a:off x="8919410" y="6228734"/>
            <a:ext cx="2896968" cy="309293"/>
          </a:xfrm>
          <a:custGeom>
            <a:avLst/>
            <a:gdLst/>
            <a:ahLst/>
            <a:cxnLst/>
            <a:rect r="r" b="b" t="t" l="l"/>
            <a:pathLst>
              <a:path h="547649" w="2274704">
                <a:moveTo>
                  <a:pt x="0" y="0"/>
                </a:moveTo>
                <a:lnTo>
                  <a:pt x="2274704" y="0"/>
                </a:lnTo>
                <a:lnTo>
                  <a:pt x="2274704" y="547649"/>
                </a:lnTo>
                <a:lnTo>
                  <a:pt x="0" y="547649"/>
                </a:lnTo>
                <a:lnTo>
                  <a:pt x="0" y="0"/>
                </a:lnTo>
              </a:path>
            </a:pathLst>
          </a:custGeom>
          <a:noFill/>
          <a:ln/>
        </p:spPr>
      </p:sp>
      <p:sp>
        <p:nvSpPr>
          <p:cNvPr name="AutoShape 23" id="23"/>
          <p:cNvSpPr/>
          <p:nvPr/>
        </p:nvSpPr>
        <p:spPr>
          <a:xfrm rot="0">
            <a:off x="2620298" y="2702999"/>
            <a:ext cx="687450" cy="687450"/>
          </a:xfrm>
          <a:prstGeom prst="ellipse">
            <a:avLst/>
          </a:prstGeom>
          <a:solidFill>
            <a:schemeClr val="accent2">
              <a:alpha val="100000"/>
            </a:schemeClr>
          </a:solidFill>
          <a:ln/>
        </p:spPr>
      </p:sp>
      <p:sp>
        <p:nvSpPr>
          <p:cNvPr name="Freeform 24" id="24"/>
          <p:cNvSpPr/>
          <p:nvPr/>
        </p:nvSpPr>
        <p:spPr>
          <a:xfrm rot="0">
            <a:off x="2838049" y="2876713"/>
            <a:ext cx="285637" cy="340022"/>
          </a:xfrm>
          <a:custGeom>
            <a:avLst/>
            <a:gdLst/>
            <a:ahLst/>
            <a:cxnLst/>
            <a:rect r="r" b="b" t="t" l="l"/>
            <a:pathLst>
              <a:path h="478" w="401">
                <a:moveTo>
                  <a:pt x="401" y="89"/>
                </a:moveTo>
                <a:lnTo>
                  <a:pt x="401" y="293"/>
                </a:lnTo>
                <a:cubicBezTo>
                  <a:pt x="292" y="212"/>
                  <a:pt x="182" y="375"/>
                  <a:pt x="73" y="293"/>
                </a:cubicBezTo>
                <a:lnTo>
                  <a:pt x="73" y="89"/>
                </a:lnTo>
                <a:cubicBezTo>
                  <a:pt x="182" y="171"/>
                  <a:pt x="292" y="7"/>
                  <a:pt x="401" y="89"/>
                </a:cubicBezTo>
                <a:close/>
              </a:path>
              <a:path h="478" w="401">
                <a:moveTo>
                  <a:pt x="39" y="0"/>
                </a:moveTo>
                <a:cubicBezTo>
                  <a:pt x="18" y="0"/>
                  <a:pt x="0" y="17"/>
                  <a:pt x="0" y="39"/>
                </a:cubicBezTo>
                <a:cubicBezTo>
                  <a:pt x="0" y="54"/>
                  <a:pt x="9" y="68"/>
                  <a:pt x="23" y="74"/>
                </a:cubicBezTo>
                <a:lnTo>
                  <a:pt x="23" y="478"/>
                </a:lnTo>
                <a:lnTo>
                  <a:pt x="56" y="478"/>
                </a:lnTo>
                <a:lnTo>
                  <a:pt x="56" y="74"/>
                </a:lnTo>
                <a:cubicBezTo>
                  <a:pt x="69" y="68"/>
                  <a:pt x="78" y="54"/>
                  <a:pt x="78" y="39"/>
                </a:cubicBezTo>
                <a:cubicBezTo>
                  <a:pt x="78" y="17"/>
                  <a:pt x="61" y="0"/>
                  <a:pt x="39" y="0"/>
                </a:cubicBezTo>
              </a:path>
            </a:pathLst>
          </a:custGeom>
          <a:solidFill>
            <a:srgbClr val="FFFFFF">
              <a:alpha val="100000"/>
            </a:srgbClr>
          </a:solidFill>
          <a:ln/>
        </p:spPr>
      </p:sp>
      <p:sp>
        <p:nvSpPr>
          <p:cNvPr name="AutoShape 25" id="25"/>
          <p:cNvSpPr/>
          <p:nvPr/>
        </p:nvSpPr>
        <p:spPr>
          <a:xfrm rot="0">
            <a:off x="4753782" y="2127536"/>
            <a:ext cx="687450" cy="687450"/>
          </a:xfrm>
          <a:prstGeom prst="ellipse">
            <a:avLst/>
          </a:prstGeom>
          <a:solidFill>
            <a:schemeClr val="accent3">
              <a:alpha val="100000"/>
            </a:schemeClr>
          </a:solidFill>
          <a:ln/>
        </p:spPr>
      </p:sp>
      <p:sp>
        <p:nvSpPr>
          <p:cNvPr name="Freeform 26" id="26"/>
          <p:cNvSpPr/>
          <p:nvPr/>
        </p:nvSpPr>
        <p:spPr>
          <a:xfrm rot="0">
            <a:off x="4971533" y="2301250"/>
            <a:ext cx="285637" cy="340022"/>
          </a:xfrm>
          <a:custGeom>
            <a:avLst/>
            <a:gdLst/>
            <a:ahLst/>
            <a:cxnLst/>
            <a:rect r="r" b="b" t="t" l="l"/>
            <a:pathLst>
              <a:path h="478" w="401">
                <a:moveTo>
                  <a:pt x="401" y="89"/>
                </a:moveTo>
                <a:lnTo>
                  <a:pt x="401" y="293"/>
                </a:lnTo>
                <a:cubicBezTo>
                  <a:pt x="292" y="212"/>
                  <a:pt x="182" y="375"/>
                  <a:pt x="73" y="293"/>
                </a:cubicBezTo>
                <a:lnTo>
                  <a:pt x="73" y="89"/>
                </a:lnTo>
                <a:cubicBezTo>
                  <a:pt x="182" y="171"/>
                  <a:pt x="292" y="7"/>
                  <a:pt x="401" y="89"/>
                </a:cubicBezTo>
                <a:close/>
              </a:path>
              <a:path h="478" w="401">
                <a:moveTo>
                  <a:pt x="39" y="0"/>
                </a:moveTo>
                <a:cubicBezTo>
                  <a:pt x="18" y="0"/>
                  <a:pt x="0" y="17"/>
                  <a:pt x="0" y="39"/>
                </a:cubicBezTo>
                <a:cubicBezTo>
                  <a:pt x="0" y="54"/>
                  <a:pt x="9" y="68"/>
                  <a:pt x="23" y="74"/>
                </a:cubicBezTo>
                <a:lnTo>
                  <a:pt x="23" y="478"/>
                </a:lnTo>
                <a:lnTo>
                  <a:pt x="56" y="478"/>
                </a:lnTo>
                <a:lnTo>
                  <a:pt x="56" y="74"/>
                </a:lnTo>
                <a:cubicBezTo>
                  <a:pt x="69" y="68"/>
                  <a:pt x="78" y="54"/>
                  <a:pt x="78" y="39"/>
                </a:cubicBezTo>
                <a:cubicBezTo>
                  <a:pt x="78" y="17"/>
                  <a:pt x="61" y="0"/>
                  <a:pt x="39" y="0"/>
                </a:cubicBezTo>
              </a:path>
            </a:pathLst>
          </a:custGeom>
          <a:solidFill>
            <a:srgbClr val="FFFFFF">
              <a:alpha val="100000"/>
            </a:srgbClr>
          </a:solidFill>
          <a:ln/>
        </p:spPr>
      </p:sp>
      <p:sp>
        <p:nvSpPr>
          <p:cNvPr name="AutoShape 27" id="27"/>
          <p:cNvSpPr/>
          <p:nvPr/>
        </p:nvSpPr>
        <p:spPr>
          <a:xfrm rot="0">
            <a:off x="6915445" y="1545984"/>
            <a:ext cx="687450" cy="687450"/>
          </a:xfrm>
          <a:prstGeom prst="ellipse">
            <a:avLst/>
          </a:prstGeom>
          <a:solidFill>
            <a:schemeClr val="accent3">
              <a:alpha val="100000"/>
            </a:schemeClr>
          </a:solidFill>
          <a:ln/>
        </p:spPr>
      </p:sp>
      <p:sp>
        <p:nvSpPr>
          <p:cNvPr name="Freeform 28" id="28"/>
          <p:cNvSpPr/>
          <p:nvPr/>
        </p:nvSpPr>
        <p:spPr>
          <a:xfrm rot="0">
            <a:off x="7133196" y="1719698"/>
            <a:ext cx="285637" cy="340022"/>
          </a:xfrm>
          <a:custGeom>
            <a:avLst/>
            <a:gdLst/>
            <a:ahLst/>
            <a:cxnLst/>
            <a:rect r="r" b="b" t="t" l="l"/>
            <a:pathLst>
              <a:path h="478" w="401">
                <a:moveTo>
                  <a:pt x="401" y="89"/>
                </a:moveTo>
                <a:lnTo>
                  <a:pt x="401" y="293"/>
                </a:lnTo>
                <a:cubicBezTo>
                  <a:pt x="292" y="212"/>
                  <a:pt x="182" y="375"/>
                  <a:pt x="73" y="293"/>
                </a:cubicBezTo>
                <a:lnTo>
                  <a:pt x="73" y="89"/>
                </a:lnTo>
                <a:cubicBezTo>
                  <a:pt x="182" y="171"/>
                  <a:pt x="292" y="7"/>
                  <a:pt x="401" y="89"/>
                </a:cubicBezTo>
                <a:close/>
              </a:path>
              <a:path h="478" w="401">
                <a:moveTo>
                  <a:pt x="39" y="0"/>
                </a:moveTo>
                <a:cubicBezTo>
                  <a:pt x="18" y="0"/>
                  <a:pt x="0" y="17"/>
                  <a:pt x="0" y="39"/>
                </a:cubicBezTo>
                <a:cubicBezTo>
                  <a:pt x="0" y="54"/>
                  <a:pt x="9" y="68"/>
                  <a:pt x="23" y="74"/>
                </a:cubicBezTo>
                <a:lnTo>
                  <a:pt x="23" y="478"/>
                </a:lnTo>
                <a:lnTo>
                  <a:pt x="56" y="478"/>
                </a:lnTo>
                <a:lnTo>
                  <a:pt x="56" y="74"/>
                </a:lnTo>
                <a:cubicBezTo>
                  <a:pt x="69" y="68"/>
                  <a:pt x="78" y="54"/>
                  <a:pt x="78" y="39"/>
                </a:cubicBezTo>
                <a:cubicBezTo>
                  <a:pt x="78" y="17"/>
                  <a:pt x="61" y="0"/>
                  <a:pt x="39" y="0"/>
                </a:cubicBezTo>
              </a:path>
            </a:pathLst>
          </a:custGeom>
          <a:solidFill>
            <a:srgbClr val="FFFFFF">
              <a:alpha val="100000"/>
            </a:srgbClr>
          </a:solidFill>
          <a:ln/>
        </p:spPr>
      </p:sp>
      <p:sp>
        <p:nvSpPr>
          <p:cNvPr name="AutoShape 29" id="29"/>
          <p:cNvSpPr/>
          <p:nvPr/>
        </p:nvSpPr>
        <p:spPr>
          <a:xfrm rot="0">
            <a:off x="9249203" y="1148286"/>
            <a:ext cx="687419" cy="687419"/>
          </a:xfrm>
          <a:prstGeom prst="ellipse">
            <a:avLst/>
          </a:prstGeom>
          <a:solidFill>
            <a:schemeClr val="accent4">
              <a:alpha val="100000"/>
            </a:schemeClr>
          </a:solidFill>
          <a:ln/>
        </p:spPr>
      </p:sp>
      <p:sp>
        <p:nvSpPr>
          <p:cNvPr name="Freeform 30" id="30"/>
          <p:cNvSpPr/>
          <p:nvPr/>
        </p:nvSpPr>
        <p:spPr>
          <a:xfrm rot="0">
            <a:off x="9450086" y="1321975"/>
            <a:ext cx="285655" cy="340043"/>
          </a:xfrm>
          <a:custGeom>
            <a:avLst/>
            <a:gdLst/>
            <a:ahLst/>
            <a:cxnLst/>
            <a:rect r="r" b="b" t="t" l="l"/>
            <a:pathLst>
              <a:path h="478" w="401">
                <a:moveTo>
                  <a:pt x="401" y="89"/>
                </a:moveTo>
                <a:lnTo>
                  <a:pt x="401" y="293"/>
                </a:lnTo>
                <a:cubicBezTo>
                  <a:pt x="292" y="212"/>
                  <a:pt x="182" y="375"/>
                  <a:pt x="73" y="293"/>
                </a:cubicBezTo>
                <a:lnTo>
                  <a:pt x="73" y="89"/>
                </a:lnTo>
                <a:cubicBezTo>
                  <a:pt x="182" y="171"/>
                  <a:pt x="292" y="7"/>
                  <a:pt x="401" y="89"/>
                </a:cubicBezTo>
                <a:close/>
              </a:path>
              <a:path h="478" w="401">
                <a:moveTo>
                  <a:pt x="39" y="0"/>
                </a:moveTo>
                <a:cubicBezTo>
                  <a:pt x="18" y="0"/>
                  <a:pt x="0" y="17"/>
                  <a:pt x="0" y="39"/>
                </a:cubicBezTo>
                <a:cubicBezTo>
                  <a:pt x="0" y="54"/>
                  <a:pt x="9" y="68"/>
                  <a:pt x="23" y="74"/>
                </a:cubicBezTo>
                <a:lnTo>
                  <a:pt x="23" y="478"/>
                </a:lnTo>
                <a:lnTo>
                  <a:pt x="56" y="478"/>
                </a:lnTo>
                <a:lnTo>
                  <a:pt x="56" y="74"/>
                </a:lnTo>
                <a:cubicBezTo>
                  <a:pt x="69" y="68"/>
                  <a:pt x="78" y="54"/>
                  <a:pt x="78" y="39"/>
                </a:cubicBezTo>
                <a:cubicBezTo>
                  <a:pt x="78" y="17"/>
                  <a:pt x="61" y="0"/>
                  <a:pt x="39" y="0"/>
                </a:cubicBezTo>
              </a:path>
            </a:pathLst>
          </a:custGeom>
          <a:solidFill>
            <a:srgbClr val="FFFFFF">
              <a:alpha val="100000"/>
            </a:srgbClr>
          </a:solidFill>
          <a:ln/>
        </p:spPr>
      </p:sp>
      <p:sp>
        <p:nvSpPr>
          <p:cNvPr name="TextBox 31" id="31"/>
          <p:cNvSpPr txBox="true"/>
          <p:nvPr/>
        </p:nvSpPr>
        <p:spPr>
          <a:xfrm rot="0">
            <a:off x="467012" y="4359485"/>
            <a:ext cx="2049780" cy="634365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square">
            <a:spAutoFit/>
          </a:bodyPr>
          <a:lstStyle/>
          <a:p>
            <a:pPr algn="l">
              <a:lnSpc>
                <a:spcPct val="113999"/>
              </a:lnSpc>
            </a:pPr>
            <a:r>
              <a:rPr lang="en-US" sz="999">
                <a:solidFill>
                  <a:schemeClr val="dk1">
                    <a:alpha val="100000"/>
                  </a:schemeClr>
                </a:solidFill>
                <a:latin typeface="OPPOSans R"/>
                <a:ea typeface="OPPOSans R"/>
                <a:cs typeface="OPPOSans R"/>
              </a:rPr>
              <a:t>评估建设初期的投资成本，预测未来收益，并制定相应的策略来优化回报周期。</a:t>
            </a:r>
          </a:p>
        </p:txBody>
      </p:sp>
      <p:sp>
        <p:nvSpPr>
          <p:cNvPr name="TextBox 32" id="32"/>
          <p:cNvSpPr txBox="true"/>
          <p:nvPr/>
        </p:nvSpPr>
        <p:spPr>
          <a:xfrm rot="0" flipH="true">
            <a:off x="558468" y="4130038"/>
            <a:ext cx="1743075" cy="228600"/>
          </a:xfrm>
          <a:prstGeom prst="rect">
            <a:avLst/>
          </a:prstGeom>
          <a:noFill/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b="true" sz="1550">
                <a:solidFill>
                  <a:schemeClr val="accent2">
                    <a:alpha val="100000"/>
                  </a:schemeClr>
                </a:solidFill>
                <a:latin typeface="OPPOSans M"/>
                <a:ea typeface="OPPOSans M"/>
                <a:cs typeface="OPPOSans M"/>
              </a:rPr>
              <a:t>成本收益分析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660920" y="6291047"/>
            <a:ext cx="1543050" cy="200025"/>
          </a:xfrm>
          <a:prstGeom prst="rect">
            <a:avLst/>
          </a:prstGeom>
          <a:noFill/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OPPOSans M"/>
                <a:ea typeface="OPPOSans M"/>
                <a:cs typeface="OPPOSans M"/>
              </a:rPr>
              <a:t>初建投入期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2531340" y="3808705"/>
            <a:ext cx="2049780" cy="634365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square">
            <a:spAutoFit/>
          </a:bodyPr>
          <a:lstStyle/>
          <a:p>
            <a:pPr algn="l">
              <a:lnSpc>
                <a:spcPct val="113999"/>
              </a:lnSpc>
            </a:pPr>
            <a:r>
              <a:rPr lang="en-US" sz="999">
                <a:solidFill>
                  <a:schemeClr val="dk1">
                    <a:alpha val="100000"/>
                  </a:schemeClr>
                </a:solidFill>
                <a:latin typeface="OPPOSans R"/>
                <a:ea typeface="OPPOSans R"/>
                <a:cs typeface="OPPOSans R"/>
              </a:rPr>
              <a:t>通过高效的运营管理，实现油库的快速盈利，缩短投资回报周期。</a:t>
            </a:r>
          </a:p>
        </p:txBody>
      </p:sp>
      <p:sp>
        <p:nvSpPr>
          <p:cNvPr name="TextBox 35" id="35"/>
          <p:cNvSpPr txBox="true"/>
          <p:nvPr/>
        </p:nvSpPr>
        <p:spPr>
          <a:xfrm rot="0" flipH="true">
            <a:off x="2622796" y="3579258"/>
            <a:ext cx="1743075" cy="228600"/>
          </a:xfrm>
          <a:prstGeom prst="rect">
            <a:avLst/>
          </a:prstGeom>
          <a:noFill/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b="true" sz="1550">
                <a:solidFill>
                  <a:schemeClr val="accent2">
                    <a:alpha val="100000"/>
                  </a:schemeClr>
                </a:solidFill>
                <a:latin typeface="OPPOSans M"/>
                <a:ea typeface="OPPOSans M"/>
                <a:cs typeface="OPPOSans M"/>
              </a:rPr>
              <a:t>快速回报策略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4663130" y="3237721"/>
            <a:ext cx="2049780" cy="634365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square">
            <a:spAutoFit/>
          </a:bodyPr>
          <a:lstStyle/>
          <a:p>
            <a:pPr algn="l">
              <a:lnSpc>
                <a:spcPct val="113999"/>
              </a:lnSpc>
            </a:pPr>
            <a:r>
              <a:rPr lang="en-US" sz="999">
                <a:solidFill>
                  <a:schemeClr val="dk1">
                    <a:alpha val="100000"/>
                  </a:schemeClr>
                </a:solidFill>
                <a:latin typeface="OPPOSans R"/>
                <a:ea typeface="OPPOSans R"/>
                <a:cs typeface="OPPOSans R"/>
              </a:rPr>
              <a:t>制定油库长期运营计划，通过持续改进和优化，确保稳定且持续增长的经济回报。</a:t>
            </a:r>
          </a:p>
        </p:txBody>
      </p:sp>
      <p:sp>
        <p:nvSpPr>
          <p:cNvPr name="TextBox 37" id="37"/>
          <p:cNvSpPr txBox="true"/>
          <p:nvPr/>
        </p:nvSpPr>
        <p:spPr>
          <a:xfrm rot="0" flipH="true">
            <a:off x="4754586" y="3008274"/>
            <a:ext cx="1743075" cy="228600"/>
          </a:xfrm>
          <a:prstGeom prst="rect">
            <a:avLst/>
          </a:prstGeom>
          <a:noFill/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b="true" sz="1550">
                <a:solidFill>
                  <a:schemeClr val="accent2">
                    <a:alpha val="100000"/>
                  </a:schemeClr>
                </a:solidFill>
                <a:latin typeface="OPPOSans M"/>
                <a:ea typeface="OPPOSans M"/>
                <a:cs typeface="OPPOSans M"/>
              </a:rPr>
              <a:t>长期回报规划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6811585" y="2636595"/>
            <a:ext cx="2049780" cy="634365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square">
            <a:spAutoFit/>
          </a:bodyPr>
          <a:lstStyle/>
          <a:p>
            <a:pPr algn="l">
              <a:lnSpc>
                <a:spcPct val="113999"/>
              </a:lnSpc>
            </a:pPr>
            <a:r>
              <a:rPr lang="en-US" sz="999">
                <a:solidFill>
                  <a:schemeClr val="dk1">
                    <a:alpha val="100000"/>
                  </a:schemeClr>
                </a:solidFill>
                <a:latin typeface="OPPOSans R"/>
                <a:ea typeface="OPPOSans R"/>
                <a:cs typeface="OPPOSans R"/>
              </a:rPr>
              <a:t>通过持续监控油库运营数据，实时调整策略，以确保投资回报达到预期目标。</a:t>
            </a:r>
          </a:p>
        </p:txBody>
      </p:sp>
      <p:sp>
        <p:nvSpPr>
          <p:cNvPr name="TextBox 39" id="39"/>
          <p:cNvSpPr txBox="true"/>
          <p:nvPr/>
        </p:nvSpPr>
        <p:spPr>
          <a:xfrm rot="0" flipH="true">
            <a:off x="6903041" y="2407148"/>
            <a:ext cx="1743075" cy="228600"/>
          </a:xfrm>
          <a:prstGeom prst="rect">
            <a:avLst/>
          </a:prstGeom>
          <a:noFill/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b="true" sz="1550">
                <a:solidFill>
                  <a:schemeClr val="accent2">
                    <a:alpha val="100000"/>
                  </a:schemeClr>
                </a:solidFill>
                <a:latin typeface="OPPOSans M"/>
                <a:ea typeface="OPPOSans M"/>
                <a:cs typeface="OPPOSans M"/>
              </a:rPr>
              <a:t>实时监控回报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9161666" y="2175148"/>
            <a:ext cx="2049780" cy="453390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square">
            <a:spAutoFit/>
          </a:bodyPr>
          <a:lstStyle/>
          <a:p>
            <a:pPr algn="l">
              <a:lnSpc>
                <a:spcPct val="113999"/>
              </a:lnSpc>
            </a:pPr>
            <a:r>
              <a:rPr lang="en-US" sz="999">
                <a:solidFill>
                  <a:schemeClr val="dk1">
                    <a:alpha val="100000"/>
                  </a:schemeClr>
                </a:solidFill>
                <a:latin typeface="OPPOSans R"/>
                <a:ea typeface="OPPOSans R"/>
                <a:cs typeface="OPPOSans R"/>
              </a:rPr>
              <a:t>定期对油库的投资回报进行评估，以便及时发现问题并进行相应的策略调整。</a:t>
            </a:r>
          </a:p>
        </p:txBody>
      </p:sp>
      <p:sp>
        <p:nvSpPr>
          <p:cNvPr name="TextBox 41" id="41"/>
          <p:cNvSpPr txBox="true"/>
          <p:nvPr/>
        </p:nvSpPr>
        <p:spPr>
          <a:xfrm rot="0" flipH="true">
            <a:off x="9253122" y="1945701"/>
            <a:ext cx="1743075" cy="228600"/>
          </a:xfrm>
          <a:prstGeom prst="rect">
            <a:avLst/>
          </a:prstGeom>
          <a:noFill/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b="true" sz="1550">
                <a:solidFill>
                  <a:schemeClr val="accent4">
                    <a:alpha val="100000"/>
                  </a:schemeClr>
                </a:solidFill>
                <a:latin typeface="OPPOSans M"/>
                <a:ea typeface="OPPOSans M"/>
                <a:cs typeface="OPPOSans M"/>
              </a:rPr>
              <a:t>回报评估机制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2683684" y="6291047"/>
            <a:ext cx="1543050" cy="200025"/>
          </a:xfrm>
          <a:prstGeom prst="rect">
            <a:avLst/>
          </a:prstGeom>
          <a:noFill/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OPPOSans M"/>
                <a:ea typeface="OPPOSans M"/>
                <a:cs typeface="OPPOSans M"/>
              </a:rPr>
              <a:t>首年运营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7116223" y="6283368"/>
            <a:ext cx="1543050" cy="200025"/>
          </a:xfrm>
          <a:prstGeom prst="rect">
            <a:avLst/>
          </a:prstGeom>
          <a:noFill/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OPPOSans M"/>
                <a:ea typeface="OPPOSans M"/>
                <a:cs typeface="OPPOSans M"/>
              </a:rPr>
              <a:t>当前回报阶段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4872702" y="6291047"/>
            <a:ext cx="1543050" cy="200025"/>
          </a:xfrm>
          <a:prstGeom prst="rect">
            <a:avLst/>
          </a:prstGeom>
          <a:noFill/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OPPOSans M"/>
                <a:ea typeface="OPPOSans M"/>
                <a:cs typeface="OPPOSans M"/>
              </a:rPr>
              <a:t>次年及以后</a:t>
            </a:r>
          </a:p>
        </p:txBody>
      </p:sp>
      <p:sp>
        <p:nvSpPr>
          <p:cNvPr name="AutoShape 45" id="45"/>
          <p:cNvSpPr/>
          <p:nvPr/>
        </p:nvSpPr>
        <p:spPr>
          <a:xfrm rot="0">
            <a:off x="9326977" y="4465109"/>
            <a:ext cx="2388546" cy="275419"/>
          </a:xfrm>
          <a:prstGeom prst="rect">
            <a:avLst/>
          </a:prstGeom>
          <a:solidFill>
            <a:schemeClr val="accent4">
              <a:alpha val="100000"/>
            </a:schemeClr>
          </a:solidFill>
          <a:ln/>
        </p:spPr>
      </p:sp>
      <p:sp>
        <p:nvSpPr>
          <p:cNvPr name="TextBox 46" id="46"/>
          <p:cNvSpPr txBox="true"/>
          <p:nvPr/>
        </p:nvSpPr>
        <p:spPr>
          <a:xfrm rot="0" flipH="true">
            <a:off x="9326975" y="4771008"/>
            <a:ext cx="2495550" cy="361950"/>
          </a:xfrm>
          <a:prstGeom prst="rect">
            <a:avLst/>
          </a:prstGeom>
          <a:noFill/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 algn="ctr">
              <a:lnSpc>
                <a:spcPct val="113999"/>
              </a:lnSpc>
            </a:pPr>
            <a:r>
              <a:rPr lang="en-US" sz="999">
                <a:solidFill>
                  <a:schemeClr val="dk1">
                    <a:alpha val="100000"/>
                  </a:schemeClr>
                </a:solidFill>
                <a:latin typeface="OPPOSans R"/>
                <a:ea typeface="OPPOSans R"/>
                <a:cs typeface="OPPOSans R"/>
              </a:rPr>
              <a:t>利用收集的运营数据，做出更明智的决策，以最大化投资回报并缩短回报周期。</a:t>
            </a:r>
          </a:p>
        </p:txBody>
      </p:sp>
      <p:sp>
        <p:nvSpPr>
          <p:cNvPr name="TextBox 47" id="47"/>
          <p:cNvSpPr txBox="true"/>
          <p:nvPr/>
        </p:nvSpPr>
        <p:spPr>
          <a:xfrm rot="0" flipH="true">
            <a:off x="9326977" y="4526280"/>
            <a:ext cx="2388546" cy="200025"/>
          </a:xfrm>
          <a:prstGeom prst="rect">
            <a:avLst/>
          </a:prstGeom>
          <a:noFill/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299">
                <a:solidFill>
                  <a:srgbClr val="FFFFFF">
                    <a:alpha val="100000"/>
                  </a:srgbClr>
                </a:solidFill>
                <a:latin typeface="OPPOSans M"/>
                <a:ea typeface="OPPOSans M"/>
                <a:cs typeface="OPPOSans M"/>
              </a:rPr>
              <a:t>基于数据的决策</a:t>
            </a:r>
          </a:p>
        </p:txBody>
      </p:sp>
      <p:sp>
        <p:nvSpPr>
          <p:cNvPr name="AutoShape 48" id="48"/>
          <p:cNvSpPr/>
          <p:nvPr/>
        </p:nvSpPr>
        <p:spPr>
          <a:xfrm rot="0">
            <a:off x="9326977" y="5321722"/>
            <a:ext cx="2388546" cy="275419"/>
          </a:xfrm>
          <a:prstGeom prst="rect">
            <a:avLst/>
          </a:prstGeom>
          <a:solidFill>
            <a:schemeClr val="accent4">
              <a:alpha val="100000"/>
            </a:schemeClr>
          </a:solidFill>
          <a:ln/>
        </p:spPr>
      </p:sp>
      <p:sp>
        <p:nvSpPr>
          <p:cNvPr name="TextBox 49" id="49"/>
          <p:cNvSpPr txBox="true"/>
          <p:nvPr/>
        </p:nvSpPr>
        <p:spPr>
          <a:xfrm rot="0" flipH="true">
            <a:off x="9326975" y="5627621"/>
            <a:ext cx="2495550" cy="542925"/>
          </a:xfrm>
          <a:prstGeom prst="rect">
            <a:avLst/>
          </a:prstGeom>
          <a:noFill/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 algn="ctr">
              <a:lnSpc>
                <a:spcPct val="113999"/>
              </a:lnSpc>
            </a:pPr>
            <a:r>
              <a:rPr lang="en-US" sz="999">
                <a:solidFill>
                  <a:schemeClr val="dk1">
                    <a:alpha val="100000"/>
                  </a:schemeClr>
                </a:solidFill>
                <a:latin typeface="OPPOSans R"/>
                <a:ea typeface="OPPOSans R"/>
                <a:cs typeface="OPPOSans R"/>
              </a:rPr>
              <a:t>根据市场变化和客户需求，灵活调整运营策略，以确保油库的经济效益最大化。</a:t>
            </a:r>
          </a:p>
        </p:txBody>
      </p:sp>
      <p:sp>
        <p:nvSpPr>
          <p:cNvPr name="TextBox 50" id="50"/>
          <p:cNvSpPr txBox="true"/>
          <p:nvPr/>
        </p:nvSpPr>
        <p:spPr>
          <a:xfrm rot="0" flipH="true">
            <a:off x="9371946" y="5378768"/>
            <a:ext cx="2343577" cy="200025"/>
          </a:xfrm>
          <a:prstGeom prst="rect">
            <a:avLst/>
          </a:prstGeom>
          <a:noFill/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299">
                <a:solidFill>
                  <a:srgbClr val="FFFFFF">
                    <a:alpha val="100000"/>
                  </a:srgbClr>
                </a:solidFill>
                <a:latin typeface="OPPOSans M"/>
                <a:ea typeface="OPPOSans M"/>
                <a:cs typeface="OPPOSans M"/>
              </a:rPr>
              <a:t>灵活应对策略</a:t>
            </a:r>
          </a:p>
        </p:txBody>
      </p:sp>
      <p:sp>
        <p:nvSpPr>
          <p:cNvPr name="TextBox 51" id="51"/>
          <p:cNvSpPr txBox="true"/>
          <p:nvPr/>
        </p:nvSpPr>
        <p:spPr>
          <a:xfrm rot="0">
            <a:off x="343735" y="1625142"/>
            <a:ext cx="4783455" cy="529590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square">
            <a:spAutoFit/>
          </a:bodyPr>
          <a:lstStyle/>
          <a:p>
            <a:pPr algn="l">
              <a:lnSpc>
                <a:spcPct val="113999"/>
              </a:lnSpc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OPPOSans R"/>
                <a:ea typeface="OPPOSans R"/>
                <a:cs typeface="OPPOSans R"/>
              </a:rPr>
              <a:t>按照油库建设后运营的时间顺序，预测和安排回报的关键节点，以确保经济效益的顺利实现。</a:t>
            </a:r>
          </a:p>
        </p:txBody>
      </p:sp>
      <p:sp>
        <p:nvSpPr>
          <p:cNvPr name="TextBox 52" id="52"/>
          <p:cNvSpPr txBox="true"/>
          <p:nvPr/>
        </p:nvSpPr>
        <p:spPr>
          <a:xfrm rot="0">
            <a:off x="343736" y="1147171"/>
            <a:ext cx="4488180" cy="443865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none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OPPOSans B"/>
                <a:ea typeface="OPPOSans B"/>
                <a:cs typeface="OPPOSans B"/>
              </a:rPr>
              <a:t>投资回收时间线</a:t>
            </a:r>
          </a:p>
        </p:txBody>
      </p:sp>
      <p:sp>
        <p:nvSpPr>
          <p:cNvPr name="AutoShape 53" id="53"/>
          <p:cNvSpPr/>
          <p:nvPr/>
        </p:nvSpPr>
        <p:spPr>
          <a:xfrm rot="0">
            <a:off x="6818543" y="5330251"/>
            <a:ext cx="1904998" cy="275419"/>
          </a:xfrm>
          <a:prstGeom prst="rect">
            <a:avLst/>
          </a:prstGeom>
          <a:solidFill>
            <a:schemeClr val="accent2">
              <a:alpha val="100000"/>
            </a:schemeClr>
          </a:solidFill>
          <a:ln/>
        </p:spPr>
      </p:sp>
      <p:sp>
        <p:nvSpPr>
          <p:cNvPr name="TextBox 54" id="54"/>
          <p:cNvSpPr txBox="true"/>
          <p:nvPr/>
        </p:nvSpPr>
        <p:spPr>
          <a:xfrm rot="0" flipH="true">
            <a:off x="6818541" y="5636150"/>
            <a:ext cx="1905000" cy="361950"/>
          </a:xfrm>
          <a:prstGeom prst="rect">
            <a:avLst/>
          </a:prstGeom>
          <a:noFill/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 algn="ctr">
              <a:lnSpc>
                <a:spcPct val="113999"/>
              </a:lnSpc>
            </a:pPr>
            <a:r>
              <a:rPr lang="en-US" sz="999">
                <a:solidFill>
                  <a:schemeClr val="dk1">
                    <a:alpha val="100000"/>
                  </a:schemeClr>
                </a:solidFill>
                <a:latin typeface="OPPOSans R"/>
                <a:ea typeface="OPPOSans R"/>
                <a:cs typeface="OPPOSans R"/>
              </a:rPr>
              <a:t>建立有效的数据反馈系统，确保运营数据及时准确地反馈给管理团队，以便调整策略。</a:t>
            </a:r>
          </a:p>
        </p:txBody>
      </p:sp>
      <p:sp>
        <p:nvSpPr>
          <p:cNvPr name="TextBox 55" id="55"/>
          <p:cNvSpPr txBox="true"/>
          <p:nvPr/>
        </p:nvSpPr>
        <p:spPr>
          <a:xfrm rot="0" flipH="true">
            <a:off x="6868573" y="5382577"/>
            <a:ext cx="1777544" cy="200025"/>
          </a:xfrm>
          <a:prstGeom prst="rect">
            <a:avLst/>
          </a:prstGeom>
          <a:noFill/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299">
                <a:solidFill>
                  <a:srgbClr val="FFFFFF">
                    <a:alpha val="100000"/>
                  </a:srgbClr>
                </a:solidFill>
                <a:latin typeface="OPPOSans M"/>
                <a:ea typeface="OPPOSans M"/>
                <a:cs typeface="OPPOSans M"/>
              </a:rPr>
              <a:t>数据反馈机制</a:t>
            </a:r>
          </a:p>
        </p:txBody>
      </p:sp>
      <p:sp>
        <p:nvSpPr>
          <p:cNvPr name="AutoShape 56" id="56"/>
          <p:cNvSpPr/>
          <p:nvPr/>
        </p:nvSpPr>
        <p:spPr>
          <a:xfrm rot="5400000" flipV="true">
            <a:off x="1507151" y="2936844"/>
            <a:ext cx="341946" cy="1235203"/>
          </a:xfrm>
          <a:prstGeom prst="downArrow">
            <a:avLst/>
          </a:prstGeom>
          <a:gradFill>
            <a:gsLst>
              <a:gs pos="23000">
                <a:schemeClr val="lt2">
                  <a:alpha val="0"/>
                </a:schemeClr>
              </a:gs>
              <a:gs pos="100000">
                <a:schemeClr val="accent3">
                  <a:alpha val="100000"/>
                </a:schemeClr>
              </a:gs>
            </a:gsLst>
            <a:lin ang="5400000"/>
          </a:gradFill>
          <a:ln/>
        </p:spPr>
      </p:sp>
      <p:sp>
        <p:nvSpPr>
          <p:cNvPr name="AutoShape 57" id="57"/>
          <p:cNvSpPr/>
          <p:nvPr/>
        </p:nvSpPr>
        <p:spPr>
          <a:xfrm rot="5400000" flipV="true">
            <a:off x="3570315" y="2458373"/>
            <a:ext cx="341946" cy="1235203"/>
          </a:xfrm>
          <a:prstGeom prst="downArrow">
            <a:avLst/>
          </a:prstGeom>
          <a:gradFill>
            <a:gsLst>
              <a:gs pos="23000">
                <a:schemeClr val="lt2">
                  <a:alpha val="0"/>
                </a:schemeClr>
              </a:gs>
              <a:gs pos="100000">
                <a:schemeClr val="accent3">
                  <a:alpha val="100000"/>
                </a:schemeClr>
              </a:gs>
            </a:gsLst>
            <a:lin ang="5400000"/>
          </a:gradFill>
          <a:ln/>
        </p:spPr>
      </p:sp>
      <p:sp>
        <p:nvSpPr>
          <p:cNvPr name="AutoShape 58" id="58"/>
          <p:cNvSpPr/>
          <p:nvPr/>
        </p:nvSpPr>
        <p:spPr>
          <a:xfrm rot="5400000" flipV="true">
            <a:off x="5703798" y="1853660"/>
            <a:ext cx="341946" cy="1235203"/>
          </a:xfrm>
          <a:prstGeom prst="downArrow">
            <a:avLst/>
          </a:prstGeom>
          <a:gradFill>
            <a:gsLst>
              <a:gs pos="23000">
                <a:schemeClr val="lt2">
                  <a:alpha val="0"/>
                </a:schemeClr>
              </a:gs>
              <a:gs pos="100000">
                <a:schemeClr val="accent3">
                  <a:alpha val="100000"/>
                </a:schemeClr>
              </a:gs>
            </a:gsLst>
            <a:lin ang="5400000"/>
          </a:gradFill>
          <a:ln/>
        </p:spPr>
      </p:sp>
      <p:sp>
        <p:nvSpPr>
          <p:cNvPr name="AutoShape 59" id="59"/>
          <p:cNvSpPr/>
          <p:nvPr/>
        </p:nvSpPr>
        <p:spPr>
          <a:xfrm rot="5400000" flipV="true">
            <a:off x="7741204" y="1272108"/>
            <a:ext cx="341946" cy="1235203"/>
          </a:xfrm>
          <a:prstGeom prst="downArrow">
            <a:avLst/>
          </a:prstGeom>
          <a:gradFill>
            <a:gsLst>
              <a:gs pos="23000">
                <a:schemeClr val="lt2">
                  <a:alpha val="0"/>
                </a:schemeClr>
              </a:gs>
              <a:gs pos="100000">
                <a:schemeClr val="accent3">
                  <a:alpha val="100000"/>
                </a:schemeClr>
              </a:gs>
            </a:gsLst>
            <a:lin ang="5400000"/>
          </a:gradFill>
          <a:ln/>
        </p:spPr>
      </p:sp>
      <p:sp>
        <p:nvSpPr>
          <p:cNvPr name="AutoShape 60" id="60"/>
          <p:cNvSpPr/>
          <p:nvPr/>
        </p:nvSpPr>
        <p:spPr>
          <a:xfrm rot="5400000" flipV="true">
            <a:off x="10196921" y="807672"/>
            <a:ext cx="341946" cy="1235203"/>
          </a:xfrm>
          <a:prstGeom prst="downArrow">
            <a:avLst/>
          </a:prstGeom>
          <a:gradFill>
            <a:gsLst>
              <a:gs pos="23000">
                <a:schemeClr val="lt2">
                  <a:alpha val="0"/>
                </a:schemeClr>
              </a:gs>
              <a:gs pos="100000">
                <a:schemeClr val="accent3">
                  <a:alpha val="100000"/>
                </a:schemeClr>
              </a:gs>
            </a:gsLst>
            <a:lin ang="5400000"/>
          </a:gradFill>
          <a:ln/>
        </p:spPr>
      </p:sp>
      <p:sp>
        <p:nvSpPr>
          <p:cNvPr name="TextBox 61" id="61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回报周期</a:t>
            </a:r>
          </a:p>
        </p:txBody>
      </p:sp>
      <p:sp>
        <p:nvSpPr>
          <p:cNvPr name="TextBox 62" id="62"/>
          <p:cNvSpPr txBox="true"/>
          <p:nvPr/>
        </p:nvSpPr>
        <p:spPr>
          <a:xfrm rot="0">
            <a:off x="879729" y="5489924"/>
            <a:ext cx="1543050" cy="180975"/>
          </a:xfrm>
          <a:prstGeom prst="rect">
            <a:avLst/>
          </a:prstGeom>
          <a:noFill/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OPPOSans M"/>
                <a:ea typeface="OPPOSans M"/>
                <a:cs typeface="OPPOSans M"/>
              </a:rPr>
              <a:t>明智决策，缩短周期</a:t>
            </a:r>
          </a:p>
        </p:txBody>
      </p:sp>
      <p:sp>
        <p:nvSpPr>
          <p:cNvPr name="AutoShape 63" id="63"/>
          <p:cNvSpPr/>
          <p:nvPr/>
        </p:nvSpPr>
        <p:spPr>
          <a:xfrm rot="0">
            <a:off x="507016" y="5450681"/>
            <a:ext cx="251365" cy="251365"/>
          </a:xfrm>
          <a:prstGeom prst="ellipse">
            <a:avLst/>
          </a:prstGeom>
          <a:solidFill>
            <a:schemeClr val="lt1">
              <a:alpha val="100000"/>
            </a:schemeClr>
          </a:solidFill>
          <a:ln/>
        </p:spPr>
      </p:sp>
      <p:sp>
        <p:nvSpPr>
          <p:cNvPr name="Freeform 64" id="64"/>
          <p:cNvSpPr/>
          <p:nvPr/>
        </p:nvSpPr>
        <p:spPr>
          <a:xfrm rot="2700000">
            <a:off x="602837" y="5502497"/>
            <a:ext cx="65818" cy="112871"/>
          </a:xfrm>
          <a:custGeom>
            <a:avLst/>
            <a:gdLst/>
            <a:ahLst/>
            <a:cxnLst/>
            <a:rect r="r" b="b" t="t" l="l"/>
            <a:pathLst>
              <a:path h="415436" w="218174">
                <a:moveTo>
                  <a:pt x="218174" y="0"/>
                </a:moveTo>
                <a:lnTo>
                  <a:pt x="218174" y="415436"/>
                </a:lnTo>
                <a:lnTo>
                  <a:pt x="0" y="415436"/>
                </a:lnTo>
              </a:path>
            </a:pathLst>
          </a:custGeom>
          <a:noFill/>
          <a:ln w="38100">
            <a:solidFill>
              <a:schemeClr val="accent2">
                <a:alpha val="100000"/>
              </a:schemeClr>
            </a:solidFill>
            <a:prstDash val="solid"/>
          </a:ln>
        </p:spPr>
      </p:sp>
      <p:sp>
        <p:nvSpPr>
          <p:cNvPr name="TextBox 65" id="65"/>
          <p:cNvSpPr txBox="true"/>
          <p:nvPr/>
        </p:nvSpPr>
        <p:spPr>
          <a:xfrm rot="0">
            <a:off x="2969704" y="4930997"/>
            <a:ext cx="1543050" cy="180975"/>
          </a:xfrm>
          <a:prstGeom prst="rect">
            <a:avLst/>
          </a:prstGeom>
          <a:noFill/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OPPOSans M"/>
                <a:ea typeface="OPPOSans M"/>
                <a:cs typeface="OPPOSans M"/>
              </a:rPr>
              <a:t>提升盈利速度</a:t>
            </a:r>
          </a:p>
        </p:txBody>
      </p:sp>
      <p:sp>
        <p:nvSpPr>
          <p:cNvPr name="AutoShape 66" id="66"/>
          <p:cNvSpPr/>
          <p:nvPr/>
        </p:nvSpPr>
        <p:spPr>
          <a:xfrm rot="0">
            <a:off x="2596991" y="4891754"/>
            <a:ext cx="251365" cy="251365"/>
          </a:xfrm>
          <a:prstGeom prst="ellipse">
            <a:avLst/>
          </a:prstGeom>
          <a:solidFill>
            <a:schemeClr val="lt1">
              <a:alpha val="100000"/>
            </a:schemeClr>
          </a:solidFill>
          <a:ln/>
        </p:spPr>
      </p:sp>
      <p:sp>
        <p:nvSpPr>
          <p:cNvPr name="Freeform 67" id="67"/>
          <p:cNvSpPr/>
          <p:nvPr/>
        </p:nvSpPr>
        <p:spPr>
          <a:xfrm rot="2700000">
            <a:off x="2692813" y="4943570"/>
            <a:ext cx="65818" cy="112871"/>
          </a:xfrm>
          <a:custGeom>
            <a:avLst/>
            <a:gdLst/>
            <a:ahLst/>
            <a:cxnLst/>
            <a:rect r="r" b="b" t="t" l="l"/>
            <a:pathLst>
              <a:path h="415436" w="218174">
                <a:moveTo>
                  <a:pt x="218174" y="0"/>
                </a:moveTo>
                <a:lnTo>
                  <a:pt x="218174" y="415436"/>
                </a:lnTo>
                <a:lnTo>
                  <a:pt x="0" y="415436"/>
                </a:lnTo>
              </a:path>
            </a:pathLst>
          </a:custGeom>
          <a:noFill/>
          <a:ln w="38100">
            <a:solidFill>
              <a:schemeClr val="accent2">
                <a:alpha val="100000"/>
              </a:schemeClr>
            </a:solidFill>
            <a:prstDash val="solid"/>
          </a:ln>
        </p:spPr>
      </p:sp>
      <p:sp>
        <p:nvSpPr>
          <p:cNvPr name="TextBox 68" id="68"/>
          <p:cNvSpPr txBox="true"/>
          <p:nvPr/>
        </p:nvSpPr>
        <p:spPr>
          <a:xfrm rot="0">
            <a:off x="5089589" y="4382167"/>
            <a:ext cx="1543050" cy="180975"/>
          </a:xfrm>
          <a:prstGeom prst="rect">
            <a:avLst/>
          </a:prstGeom>
          <a:noFill/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OPPOSans M"/>
                <a:ea typeface="OPPOSans M"/>
                <a:cs typeface="OPPOSans M"/>
              </a:rPr>
              <a:t>保障持续盈利</a:t>
            </a:r>
          </a:p>
        </p:txBody>
      </p:sp>
      <p:sp>
        <p:nvSpPr>
          <p:cNvPr name="AutoShape 69" id="69"/>
          <p:cNvSpPr/>
          <p:nvPr/>
        </p:nvSpPr>
        <p:spPr>
          <a:xfrm rot="0">
            <a:off x="4716875" y="4342924"/>
            <a:ext cx="251365" cy="251365"/>
          </a:xfrm>
          <a:prstGeom prst="ellipse">
            <a:avLst/>
          </a:prstGeom>
          <a:solidFill>
            <a:schemeClr val="lt1">
              <a:alpha val="100000"/>
            </a:schemeClr>
          </a:solidFill>
          <a:ln/>
        </p:spPr>
      </p:sp>
      <p:sp>
        <p:nvSpPr>
          <p:cNvPr name="Freeform 70" id="70"/>
          <p:cNvSpPr/>
          <p:nvPr/>
        </p:nvSpPr>
        <p:spPr>
          <a:xfrm rot="2700000">
            <a:off x="4812697" y="4394740"/>
            <a:ext cx="65818" cy="112871"/>
          </a:xfrm>
          <a:custGeom>
            <a:avLst/>
            <a:gdLst/>
            <a:ahLst/>
            <a:cxnLst/>
            <a:rect r="r" b="b" t="t" l="l"/>
            <a:pathLst>
              <a:path h="415436" w="218174">
                <a:moveTo>
                  <a:pt x="218174" y="0"/>
                </a:moveTo>
                <a:lnTo>
                  <a:pt x="218174" y="415436"/>
                </a:lnTo>
                <a:lnTo>
                  <a:pt x="0" y="415436"/>
                </a:lnTo>
              </a:path>
            </a:pathLst>
          </a:custGeom>
          <a:noFill/>
          <a:ln w="38100">
            <a:solidFill>
              <a:schemeClr val="accent3">
                <a:alpha val="100000"/>
              </a:schemeClr>
            </a:solidFill>
            <a:prstDash val="solid"/>
          </a:ln>
        </p:spPr>
      </p:sp>
      <p:sp>
        <p:nvSpPr>
          <p:cNvPr name="TextBox 71" id="71"/>
          <p:cNvSpPr txBox="true"/>
          <p:nvPr/>
        </p:nvSpPr>
        <p:spPr>
          <a:xfrm rot="0">
            <a:off x="7223189" y="3837146"/>
            <a:ext cx="1543050" cy="180975"/>
          </a:xfrm>
          <a:prstGeom prst="rect">
            <a:avLst/>
          </a:prstGeom>
          <a:noFill/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OPPOSans M"/>
                <a:ea typeface="OPPOSans M"/>
                <a:cs typeface="OPPOSans M"/>
              </a:rPr>
              <a:t>动态调整，优化回报</a:t>
            </a:r>
          </a:p>
        </p:txBody>
      </p:sp>
      <p:sp>
        <p:nvSpPr>
          <p:cNvPr name="AutoShape 72" id="72"/>
          <p:cNvSpPr/>
          <p:nvPr/>
        </p:nvSpPr>
        <p:spPr>
          <a:xfrm rot="0">
            <a:off x="6850475" y="3797903"/>
            <a:ext cx="251365" cy="251365"/>
          </a:xfrm>
          <a:prstGeom prst="ellipse">
            <a:avLst/>
          </a:prstGeom>
          <a:solidFill>
            <a:schemeClr val="lt1">
              <a:alpha val="100000"/>
            </a:schemeClr>
          </a:solidFill>
          <a:ln/>
        </p:spPr>
      </p:sp>
      <p:sp>
        <p:nvSpPr>
          <p:cNvPr name="Freeform 73" id="73"/>
          <p:cNvSpPr/>
          <p:nvPr/>
        </p:nvSpPr>
        <p:spPr>
          <a:xfrm rot="2700000">
            <a:off x="6946297" y="3849719"/>
            <a:ext cx="65818" cy="112871"/>
          </a:xfrm>
          <a:custGeom>
            <a:avLst/>
            <a:gdLst/>
            <a:ahLst/>
            <a:cxnLst/>
            <a:rect r="r" b="b" t="t" l="l"/>
            <a:pathLst>
              <a:path h="415436" w="218174">
                <a:moveTo>
                  <a:pt x="218174" y="0"/>
                </a:moveTo>
                <a:lnTo>
                  <a:pt x="218174" y="415436"/>
                </a:lnTo>
                <a:lnTo>
                  <a:pt x="0" y="415436"/>
                </a:lnTo>
              </a:path>
            </a:pathLst>
          </a:custGeom>
          <a:noFill/>
          <a:ln w="38100">
            <a:solidFill>
              <a:schemeClr val="accent3">
                <a:alpha val="100000"/>
              </a:schemeClr>
            </a:solidFill>
            <a:prstDash val="solid"/>
          </a:ln>
        </p:spPr>
      </p:sp>
      <p:sp>
        <p:nvSpPr>
          <p:cNvPr name="TextBox 74" id="74"/>
          <p:cNvSpPr txBox="true"/>
          <p:nvPr/>
        </p:nvSpPr>
        <p:spPr>
          <a:xfrm rot="0">
            <a:off x="9398318" y="3253454"/>
            <a:ext cx="1524000" cy="180975"/>
          </a:xfrm>
          <a:prstGeom prst="rect">
            <a:avLst/>
          </a:prstGeom>
          <a:noFill/>
          <a:ln/>
        </p:spPr>
        <p:txBody>
          <a:bodyPr anchor="t" rtlCol="false" lIns="0" rIns="0" tIns="0" bIns="0" anchorCtr="false" vert="horz" wrap="none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OPPOSans M"/>
                <a:ea typeface="OPPOSans M"/>
                <a:cs typeface="OPPOSans M"/>
              </a:rPr>
              <a:t>确保高效盈利</a:t>
            </a:r>
          </a:p>
        </p:txBody>
      </p:sp>
      <p:sp>
        <p:nvSpPr>
          <p:cNvPr name="AutoShape 75" id="75"/>
          <p:cNvSpPr/>
          <p:nvPr/>
        </p:nvSpPr>
        <p:spPr>
          <a:xfrm rot="0">
            <a:off x="9025700" y="3214211"/>
            <a:ext cx="251365" cy="251365"/>
          </a:xfrm>
          <a:prstGeom prst="ellipse">
            <a:avLst/>
          </a:prstGeom>
          <a:solidFill>
            <a:schemeClr val="lt1">
              <a:alpha val="100000"/>
            </a:schemeClr>
          </a:solidFill>
          <a:ln/>
        </p:spPr>
      </p:sp>
      <p:sp>
        <p:nvSpPr>
          <p:cNvPr name="Freeform 76" id="76"/>
          <p:cNvSpPr/>
          <p:nvPr/>
        </p:nvSpPr>
        <p:spPr>
          <a:xfrm rot="2700000">
            <a:off x="9121426" y="3266027"/>
            <a:ext cx="65818" cy="112871"/>
          </a:xfrm>
          <a:custGeom>
            <a:avLst/>
            <a:gdLst/>
            <a:ahLst/>
            <a:cxnLst/>
            <a:rect r="r" b="b" t="t" l="l"/>
            <a:pathLst>
              <a:path h="415436" w="218174">
                <a:moveTo>
                  <a:pt x="218174" y="0"/>
                </a:moveTo>
                <a:lnTo>
                  <a:pt x="218174" y="415436"/>
                </a:lnTo>
                <a:lnTo>
                  <a:pt x="0" y="415436"/>
                </a:lnTo>
              </a:path>
            </a:pathLst>
          </a:custGeom>
          <a:noFill/>
          <a:ln w="38100">
            <a:solidFill>
              <a:schemeClr val="accent4">
                <a:alpha val="100000"/>
              </a:schemeClr>
            </a:solidFill>
            <a:prstDash val="solid"/>
          </a:ln>
        </p:spPr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070021" y="1411090"/>
            <a:ext cx="2051957" cy="1842306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b="true" sz="8000">
                <a:solidFill>
                  <a:srgbClr val="B3CEFF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08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853596" y="3253396"/>
            <a:ext cx="10484808" cy="1798058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4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政策法规与标准体系详细内容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rot="0">
            <a:off x="6413211" y="1978049"/>
            <a:ext cx="3999171" cy="3999175"/>
          </a:xfrm>
          <a:custGeom>
            <a:avLst/>
            <a:gdLst/>
            <a:ahLst/>
            <a:cxnLst/>
            <a:rect r="r" b="b" t="t" l="l"/>
            <a:pathLst>
              <a:path h="1116283" w="1116283">
                <a:moveTo>
                  <a:pt x="0" y="558142"/>
                </a:moveTo>
                <a:cubicBezTo>
                  <a:pt x="0" y="249889"/>
                  <a:pt x="249889" y="0"/>
                  <a:pt x="558142" y="0"/>
                </a:cubicBezTo>
                <a:cubicBezTo>
                  <a:pt x="866395" y="0"/>
                  <a:pt x="1116284" y="249889"/>
                  <a:pt x="1116284" y="558142"/>
                </a:cubicBezTo>
                <a:cubicBezTo>
                  <a:pt x="1116284" y="866395"/>
                  <a:pt x="866395" y="1116284"/>
                  <a:pt x="558142" y="1116284"/>
                </a:cubicBezTo>
                <a:cubicBezTo>
                  <a:pt x="249889" y="1116284"/>
                  <a:pt x="0" y="866395"/>
                  <a:pt x="0" y="558142"/>
                </a:cubicBezTo>
              </a:path>
            </a:pathLst>
          </a:custGeom>
          <a:noFill/>
          <a:ln w="15875">
            <a:solidFill>
              <a:schemeClr val="accent2">
                <a:alpha val="100000"/>
              </a:schemeClr>
            </a:solidFill>
            <a:prstDash val="dash"/>
          </a:ln>
        </p:spPr>
      </p:sp>
      <p:sp>
        <p:nvSpPr>
          <p:cNvPr name="Freeform 3" id="3"/>
          <p:cNvSpPr/>
          <p:nvPr/>
        </p:nvSpPr>
        <p:spPr>
          <a:xfrm rot="0">
            <a:off x="7430769" y="1344308"/>
            <a:ext cx="2010407" cy="2010409"/>
          </a:xfrm>
          <a:custGeom>
            <a:avLst/>
            <a:gdLst/>
            <a:ahLst/>
            <a:cxnLst/>
            <a:rect r="r" b="b" t="t" l="l"/>
            <a:pathLst>
              <a:path h="1116283" w="1116283">
                <a:moveTo>
                  <a:pt x="0" y="558142"/>
                </a:moveTo>
                <a:cubicBezTo>
                  <a:pt x="0" y="249889"/>
                  <a:pt x="249889" y="0"/>
                  <a:pt x="558142" y="0"/>
                </a:cubicBezTo>
                <a:cubicBezTo>
                  <a:pt x="866395" y="0"/>
                  <a:pt x="1116284" y="249889"/>
                  <a:pt x="1116284" y="558142"/>
                </a:cubicBezTo>
                <a:cubicBezTo>
                  <a:pt x="1116284" y="866395"/>
                  <a:pt x="866395" y="1116284"/>
                  <a:pt x="558142" y="1116284"/>
                </a:cubicBezTo>
                <a:cubicBezTo>
                  <a:pt x="249889" y="1116284"/>
                  <a:pt x="0" y="866395"/>
                  <a:pt x="0" y="558142"/>
                </a:cubicBezTo>
              </a:path>
            </a:pathLst>
          </a:custGeom>
          <a:solidFill>
            <a:schemeClr val="accent2">
              <a:alpha val="100000"/>
            </a:schemeClr>
          </a:solidFill>
          <a:ln/>
        </p:spPr>
      </p:sp>
      <p:sp>
        <p:nvSpPr>
          <p:cNvPr name="Freeform 4" id="4"/>
          <p:cNvSpPr/>
          <p:nvPr/>
        </p:nvSpPr>
        <p:spPr>
          <a:xfrm rot="0">
            <a:off x="9043103" y="3868212"/>
            <a:ext cx="2010407" cy="2010409"/>
          </a:xfrm>
          <a:custGeom>
            <a:avLst/>
            <a:gdLst/>
            <a:ahLst/>
            <a:cxnLst/>
            <a:rect r="r" b="b" t="t" l="l"/>
            <a:pathLst>
              <a:path h="1116283" w="1116283">
                <a:moveTo>
                  <a:pt x="0" y="558142"/>
                </a:moveTo>
                <a:cubicBezTo>
                  <a:pt x="0" y="249889"/>
                  <a:pt x="249889" y="0"/>
                  <a:pt x="558142" y="0"/>
                </a:cubicBezTo>
                <a:cubicBezTo>
                  <a:pt x="866395" y="0"/>
                  <a:pt x="1116284" y="249889"/>
                  <a:pt x="1116284" y="558142"/>
                </a:cubicBezTo>
                <a:cubicBezTo>
                  <a:pt x="1116284" y="866395"/>
                  <a:pt x="866395" y="1116284"/>
                  <a:pt x="558142" y="1116284"/>
                </a:cubicBezTo>
                <a:cubicBezTo>
                  <a:pt x="249889" y="1116284"/>
                  <a:pt x="0" y="866395"/>
                  <a:pt x="0" y="558142"/>
                </a:cubicBezTo>
              </a:path>
            </a:pathLst>
          </a:custGeom>
          <a:solidFill>
            <a:schemeClr val="accent2">
              <a:alpha val="100000"/>
            </a:schemeClr>
          </a:solidFill>
          <a:ln/>
        </p:spPr>
      </p:sp>
      <p:sp>
        <p:nvSpPr>
          <p:cNvPr name="Freeform 5" id="5"/>
          <p:cNvSpPr/>
          <p:nvPr/>
        </p:nvSpPr>
        <p:spPr>
          <a:xfrm rot="0">
            <a:off x="5831373" y="3868212"/>
            <a:ext cx="2010407" cy="2010409"/>
          </a:xfrm>
          <a:custGeom>
            <a:avLst/>
            <a:gdLst/>
            <a:ahLst/>
            <a:cxnLst/>
            <a:rect r="r" b="b" t="t" l="l"/>
            <a:pathLst>
              <a:path h="1116283" w="1116283">
                <a:moveTo>
                  <a:pt x="0" y="558142"/>
                </a:moveTo>
                <a:cubicBezTo>
                  <a:pt x="0" y="249889"/>
                  <a:pt x="249889" y="0"/>
                  <a:pt x="558142" y="0"/>
                </a:cubicBezTo>
                <a:cubicBezTo>
                  <a:pt x="866395" y="0"/>
                  <a:pt x="1116284" y="249889"/>
                  <a:pt x="1116284" y="558142"/>
                </a:cubicBezTo>
                <a:cubicBezTo>
                  <a:pt x="1116284" y="866395"/>
                  <a:pt x="866395" y="1116284"/>
                  <a:pt x="558142" y="1116284"/>
                </a:cubicBezTo>
                <a:cubicBezTo>
                  <a:pt x="249889" y="1116284"/>
                  <a:pt x="0" y="866395"/>
                  <a:pt x="0" y="558142"/>
                </a:cubicBezTo>
              </a:path>
            </a:pathLst>
          </a:custGeom>
          <a:solidFill>
            <a:schemeClr val="accent2">
              <a:alpha val="100000"/>
            </a:schemeClr>
          </a:solidFill>
          <a:ln/>
        </p:spPr>
      </p:sp>
      <p:sp>
        <p:nvSpPr>
          <p:cNvPr name="TextBox 6" id="6"/>
          <p:cNvSpPr txBox="true"/>
          <p:nvPr/>
        </p:nvSpPr>
        <p:spPr>
          <a:xfrm rot="0">
            <a:off x="7965981" y="2420978"/>
            <a:ext cx="954107" cy="400110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rgbClr val="F2F5F6">
                    <a:alpha val="100000"/>
                  </a:srgbClr>
                </a:solidFill>
                <a:latin typeface="OPPOSans M"/>
                <a:ea typeface="OPPOSans M"/>
                <a:cs typeface="OPPOSans M"/>
              </a:rPr>
              <a:t>标准制定机构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6359523" y="4994984"/>
            <a:ext cx="954107" cy="400110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2000">
                <a:solidFill>
                  <a:srgbClr val="F2F5F6">
                    <a:alpha val="100000"/>
                  </a:srgbClr>
                </a:solidFill>
                <a:latin typeface="OPPOSans M"/>
                <a:ea typeface="OPPOSans M"/>
                <a:cs typeface="OPPOSans M"/>
              </a:rPr>
              <a:t>标准分类体系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623451" y="4994984"/>
            <a:ext cx="954405" cy="415290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2000">
                <a:solidFill>
                  <a:srgbClr val="FFFFFF">
                    <a:alpha val="100000"/>
                  </a:srgbClr>
                </a:solidFill>
                <a:latin typeface="OPPOSans M"/>
                <a:ea typeface="OPPOSans M"/>
                <a:cs typeface="OPPOSans M"/>
              </a:rPr>
              <a:t>核心标准内容</a:t>
            </a:r>
          </a:p>
        </p:txBody>
      </p:sp>
      <p:pic>
        <p:nvPicPr>
          <p:cNvPr name="Picture 9" id="9"/>
          <p:cNvPicPr>
            <a:picLocks noChangeAspect="true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0">
            <a:off x="6578980" y="4479791"/>
            <a:ext cx="515193" cy="515193"/>
          </a:xfrm>
          <a:prstGeom prst="rect">
            <a:avLst/>
          </a:prstGeom>
        </p:spPr>
      </p:pic>
      <p:sp>
        <p:nvSpPr>
          <p:cNvPr name="AutoShape 10" id="10"/>
          <p:cNvSpPr/>
          <p:nvPr/>
        </p:nvSpPr>
        <p:spPr>
          <a:xfrm rot="0">
            <a:off x="6624449" y="2209156"/>
            <a:ext cx="3535816" cy="3535816"/>
          </a:xfrm>
          <a:prstGeom prst="arc">
            <a:avLst>
              <a:gd name="adj1" fmla="val 18840768"/>
              <a:gd name="adj2" fmla="val 20807216"/>
            </a:avLst>
          </a:prstGeom>
          <a:noFill/>
          <a:ln w="28575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name="AutoShape 11" id="11"/>
          <p:cNvSpPr/>
          <p:nvPr/>
        </p:nvSpPr>
        <p:spPr>
          <a:xfrm rot="0">
            <a:off x="6644889" y="2209728"/>
            <a:ext cx="3535816" cy="3535816"/>
          </a:xfrm>
          <a:prstGeom prst="arc">
            <a:avLst>
              <a:gd name="adj1" fmla="val 3996370"/>
              <a:gd name="adj2" fmla="val 6625973"/>
            </a:avLst>
          </a:prstGeom>
          <a:noFill/>
          <a:ln w="28575">
            <a:solidFill>
              <a:schemeClr val="accent1">
                <a:alpha val="100000"/>
              </a:schemeClr>
            </a:solidFill>
            <a:prstDash val="solid"/>
          </a:ln>
        </p:spPr>
        <p:txBody>
          <a:bodyPr anchor="t" rtlCol="false" tIns="45720" lIns="91440" bIns="45720" rIns="91440" anchorCtr="false" vert="horz" wrap="square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9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/>
            </a:r>
            <a:endParaRPr lang="en-US" sz="1100"/>
          </a:p>
        </p:txBody>
      </p:sp>
      <p:sp>
        <p:nvSpPr>
          <p:cNvPr name="AutoShape 12" id="12"/>
          <p:cNvSpPr/>
          <p:nvPr/>
        </p:nvSpPr>
        <p:spPr>
          <a:xfrm rot="0">
            <a:off x="6668065" y="2293297"/>
            <a:ext cx="3535816" cy="3535816"/>
          </a:xfrm>
          <a:prstGeom prst="arc">
            <a:avLst>
              <a:gd name="adj1" fmla="val 11560467"/>
              <a:gd name="adj2" fmla="val 13937848"/>
            </a:avLst>
          </a:prstGeom>
          <a:noFill/>
          <a:ln w="28575">
            <a:solidFill>
              <a:schemeClr val="accent1">
                <a:alpha val="100000"/>
              </a:schemeClr>
            </a:solidFill>
            <a:prstDash val="solid"/>
          </a:ln>
        </p:spPr>
        <p:txBody>
          <a:bodyPr anchor="t" rtlCol="false" tIns="45720" lIns="91440" bIns="45720" rIns="91440" anchorCtr="false" vert="horz" wrap="square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9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/>
            </a:r>
            <a:endParaRPr lang="en-US" sz="1100"/>
          </a:p>
        </p:txBody>
      </p:sp>
      <p:sp>
        <p:nvSpPr>
          <p:cNvPr name="TextBox 13" id="13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国际标准</a:t>
            </a:r>
          </a:p>
        </p:txBody>
      </p:sp>
      <p:sp>
        <p:nvSpPr>
          <p:cNvPr name="Freeform 14" id="14"/>
          <p:cNvSpPr/>
          <p:nvPr/>
        </p:nvSpPr>
        <p:spPr>
          <a:xfrm rot="0">
            <a:off x="9927656" y="4479791"/>
            <a:ext cx="495300" cy="495300"/>
          </a:xfrm>
          <a:custGeom>
            <a:avLst/>
            <a:gdLst/>
            <a:ahLst/>
            <a:cxnLst/>
            <a:rect r="r" b="b" t="t" l="l"/>
            <a:pathLst>
              <a:path h="304800" w="304800">
                <a:moveTo>
                  <a:pt x="133350" y="0"/>
                </a:moveTo>
                <a:lnTo>
                  <a:pt x="0" y="0"/>
                </a:lnTo>
                <a:lnTo>
                  <a:pt x="0" y="304800"/>
                </a:lnTo>
                <a:lnTo>
                  <a:pt x="228600" y="304800"/>
                </a:lnTo>
                <a:lnTo>
                  <a:pt x="228600" y="95231"/>
                </a:lnTo>
                <a:lnTo>
                  <a:pt x="133350" y="0"/>
                </a:lnTo>
                <a:close/>
              </a:path>
              <a:path h="304800" w="304800">
                <a:moveTo>
                  <a:pt x="113519" y="114300"/>
                </a:moveTo>
                <a:lnTo>
                  <a:pt x="113519" y="38100"/>
                </a:lnTo>
                <a:lnTo>
                  <a:pt x="189719" y="114300"/>
                </a:lnTo>
                <a:lnTo>
                  <a:pt x="113519" y="114300"/>
                </a:lnTo>
              </a:path>
            </a:pathLst>
          </a:custGeom>
          <a:solidFill>
            <a:srgbClr val="FFFFFF">
              <a:alpha val="100000"/>
            </a:srgbClr>
          </a:solidFill>
          <a:ln/>
        </p:spPr>
      </p:sp>
      <p:sp>
        <p:nvSpPr>
          <p:cNvPr name="Freeform 15" id="15"/>
          <p:cNvSpPr/>
          <p:nvPr/>
        </p:nvSpPr>
        <p:spPr>
          <a:xfrm rot="0">
            <a:off x="8188322" y="1854213"/>
            <a:ext cx="495300" cy="495300"/>
          </a:xfrm>
          <a:custGeom>
            <a:avLst/>
            <a:gdLst/>
            <a:ahLst/>
            <a:cxnLst/>
            <a:rect r="r" b="b" t="t" l="l"/>
            <a:pathLst>
              <a:path h="304800" w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</a:path>
              <a:path h="304800" w="304800"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</a:path>
              <a:path h="304800" w="304800"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</a:path>
              <a:path h="304800" w="304800"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</a:path>
              <a:path h="304800" w="304800"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</a:path>
              <a:path h="304800" w="304800"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</a:path>
            </a:pathLst>
          </a:custGeom>
          <a:solidFill>
            <a:srgbClr val="FFFFFF">
              <a:alpha val="100000"/>
            </a:srgbClr>
          </a:solidFill>
          <a:ln/>
        </p:spPr>
      </p:sp>
      <p:cxnSp>
        <p:nvCxnSpPr>
          <p:cNvPr name="Connector 16" id="16"/>
          <p:cNvCxnSpPr/>
          <p:nvPr/>
        </p:nvCxnSpPr>
        <p:spPr>
          <a:xfrm flipH="true">
            <a:off x="1267386" y="2002593"/>
            <a:ext cx="1" cy="2981501"/>
          </a:xfrm>
          <a:prstGeom prst="line">
            <a:avLst/>
          </a:prstGeom>
          <a:ln w="12700">
            <a:solidFill>
              <a:schemeClr val="dk1"/>
            </a:solidFill>
            <a:prstDash val="dash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sp>
        <p:nvSpPr>
          <p:cNvPr name="TextBox 17" id="17"/>
          <p:cNvSpPr txBox="true"/>
          <p:nvPr/>
        </p:nvSpPr>
        <p:spPr>
          <a:xfrm rot="0">
            <a:off x="1708499" y="1627518"/>
            <a:ext cx="1954530" cy="396240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none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b="true" sz="1800">
                <a:solidFill>
                  <a:schemeClr val="dk1">
                    <a:alpha val="100000"/>
                  </a:schemeClr>
                </a:solidFill>
                <a:latin typeface="OPPOSans M"/>
                <a:ea typeface="OPPOSans M"/>
                <a:cs typeface="OPPOSans M"/>
              </a:rPr>
              <a:t>标准制定流程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689449" y="2012251"/>
            <a:ext cx="3630930" cy="777240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square">
            <a:spAutoFit/>
          </a:bodyPr>
          <a:lstStyle/>
          <a:p>
            <a:pPr algn="l">
              <a:lnSpc>
                <a:spcPct val="12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OPPOSans R"/>
                <a:ea typeface="OPPOSans R"/>
                <a:cs typeface="OPPOSans R"/>
              </a:rPr>
              <a:t>由国际权威组织制定，确保标准的全球通用性和认可度。</a:t>
            </a:r>
          </a:p>
        </p:txBody>
      </p:sp>
      <p:sp>
        <p:nvSpPr>
          <p:cNvPr name="AutoShape 19" id="19"/>
          <p:cNvSpPr/>
          <p:nvPr/>
        </p:nvSpPr>
        <p:spPr>
          <a:xfrm rot="0">
            <a:off x="1003268" y="1551718"/>
            <a:ext cx="524542" cy="524542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TextBox 20" id="20"/>
          <p:cNvSpPr txBox="true"/>
          <p:nvPr/>
        </p:nvSpPr>
        <p:spPr>
          <a:xfrm rot="0">
            <a:off x="1653826" y="3148965"/>
            <a:ext cx="1649730" cy="396240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none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b="true" sz="1800">
                <a:solidFill>
                  <a:schemeClr val="dk1">
                    <a:alpha val="100000"/>
                  </a:schemeClr>
                </a:solidFill>
                <a:latin typeface="OPPOSans M"/>
                <a:ea typeface="OPPOSans M"/>
                <a:cs typeface="OPPOSans M"/>
              </a:rPr>
              <a:t>涵盖油库设计、建设、运营等各环节，形成完整规范体系。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689449" y="3550063"/>
            <a:ext cx="3630930" cy="1005840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square">
            <a:spAutoFit/>
          </a:bodyPr>
          <a:lstStyle/>
          <a:p>
            <a:pPr algn="l">
              <a:lnSpc>
                <a:spcPct val="12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OPPOSans R"/>
                <a:ea typeface="OPPOSans R"/>
                <a:cs typeface="OPPOSans R"/>
              </a:rPr>
              <a:t>例如，国际标准规定了油库安全防护措施，确保设施安全运营。</a:t>
            </a:r>
          </a:p>
        </p:txBody>
      </p:sp>
      <p:sp>
        <p:nvSpPr>
          <p:cNvPr name="AutoShape 22" id="22"/>
          <p:cNvSpPr/>
          <p:nvPr/>
        </p:nvSpPr>
        <p:spPr>
          <a:xfrm rot="0">
            <a:off x="1003268" y="3089624"/>
            <a:ext cx="524542" cy="524542"/>
          </a:xfrm>
          <a:prstGeom prst="ellipse">
            <a:avLst/>
          </a:prstGeom>
          <a:solidFill>
            <a:schemeClr val="accent2">
              <a:alpha val="100000"/>
            </a:schemeClr>
          </a:solidFill>
          <a:ln/>
        </p:spPr>
      </p:sp>
      <p:sp>
        <p:nvSpPr>
          <p:cNvPr name="TextBox 23" id="23"/>
          <p:cNvSpPr txBox="true"/>
          <p:nvPr/>
        </p:nvSpPr>
        <p:spPr>
          <a:xfrm rot="0">
            <a:off x="1689449" y="4873416"/>
            <a:ext cx="2164080" cy="396240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none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b="true" sz="1800">
                <a:solidFill>
                  <a:schemeClr val="dk1">
                    <a:alpha val="100000"/>
                  </a:schemeClr>
                </a:solidFill>
                <a:latin typeface="OPPOSans M"/>
                <a:ea typeface="OPPOSans M"/>
                <a:cs typeface="OPPOSans M"/>
              </a:rPr>
              <a:t>标准优势分析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689449" y="5326193"/>
            <a:ext cx="3630930" cy="1005840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square">
            <a:spAutoFit/>
          </a:bodyPr>
          <a:lstStyle/>
          <a:p>
            <a:pPr algn="l">
              <a:lnSpc>
                <a:spcPct val="12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OPPOSans R"/>
                <a:ea typeface="OPPOSans R"/>
                <a:cs typeface="OPPOSans R"/>
              </a:rPr>
              <a:t>国际标准注重技术创新和环保要求，引领油库建设未来发展方向。</a:t>
            </a:r>
          </a:p>
        </p:txBody>
      </p:sp>
      <p:sp>
        <p:nvSpPr>
          <p:cNvPr name="AutoShape 25" id="25"/>
          <p:cNvSpPr/>
          <p:nvPr/>
        </p:nvSpPr>
        <p:spPr>
          <a:xfrm rot="0">
            <a:off x="1003268" y="4767739"/>
            <a:ext cx="524542" cy="524542"/>
          </a:xfrm>
          <a:prstGeom prst="ellipse">
            <a:avLst/>
          </a:prstGeom>
          <a:solidFill>
            <a:schemeClr val="accent3">
              <a:alpha val="100000"/>
            </a:schemeClr>
          </a:solidFill>
          <a:ln/>
        </p:spPr>
      </p:sp>
      <p:sp>
        <p:nvSpPr>
          <p:cNvPr name="TextBox 26" id="26"/>
          <p:cNvSpPr txBox="true"/>
          <p:nvPr/>
        </p:nvSpPr>
        <p:spPr>
          <a:xfrm rot="0">
            <a:off x="971264" y="1633252"/>
            <a:ext cx="592360" cy="369379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800">
                <a:solidFill>
                  <a:srgbClr val="FFFFFF">
                    <a:alpha val="100000"/>
                  </a:srgbClr>
                </a:solidFill>
                <a:latin typeface="OPPOSans B"/>
                <a:ea typeface="OPPOSans B"/>
                <a:cs typeface="OPPOSans B"/>
              </a:rPr>
              <a:t>01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971264" y="3171158"/>
            <a:ext cx="592360" cy="369379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800">
                <a:solidFill>
                  <a:srgbClr val="FFFFFF">
                    <a:alpha val="100000"/>
                  </a:srgbClr>
                </a:solidFill>
                <a:latin typeface="OPPOSans B"/>
                <a:ea typeface="OPPOSans B"/>
                <a:cs typeface="OPPOSans B"/>
              </a:rPr>
              <a:t>02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971264" y="4861370"/>
            <a:ext cx="592360" cy="369379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800">
                <a:solidFill>
                  <a:srgbClr val="FFFFFF">
                    <a:alpha val="100000"/>
                  </a:srgbClr>
                </a:solidFill>
                <a:latin typeface="OPPOSans B"/>
                <a:ea typeface="OPPOSans B"/>
                <a:cs typeface="OPPOSans B"/>
              </a:rPr>
              <a:t>03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7195174" y="2054018"/>
            <a:ext cx="617410" cy="617410"/>
          </a:xfrm>
          <a:prstGeom prst="ellipse">
            <a:avLst/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name="AutoShape 3" id="3"/>
          <p:cNvSpPr/>
          <p:nvPr/>
        </p:nvSpPr>
        <p:spPr>
          <a:xfrm rot="0">
            <a:off x="7195174" y="5014854"/>
            <a:ext cx="617410" cy="617410"/>
          </a:xfrm>
          <a:prstGeom prst="ellipse">
            <a:avLst/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name="AutoShape 4" id="4"/>
          <p:cNvSpPr/>
          <p:nvPr/>
        </p:nvSpPr>
        <p:spPr>
          <a:xfrm rot="0">
            <a:off x="7786731" y="3573017"/>
            <a:ext cx="617410" cy="617410"/>
          </a:xfrm>
          <a:prstGeom prst="ellipse">
            <a:avLst/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name="AutoShape 5" id="5"/>
          <p:cNvSpPr/>
          <p:nvPr/>
        </p:nvSpPr>
        <p:spPr>
          <a:xfrm rot="0">
            <a:off x="4422454" y="2066288"/>
            <a:ext cx="617410" cy="617410"/>
          </a:xfrm>
          <a:prstGeom prst="ellipse">
            <a:avLst/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name="AutoShape 6" id="6"/>
          <p:cNvSpPr/>
          <p:nvPr/>
        </p:nvSpPr>
        <p:spPr>
          <a:xfrm rot="0">
            <a:off x="3752022" y="3585288"/>
            <a:ext cx="617410" cy="617410"/>
          </a:xfrm>
          <a:prstGeom prst="ellipse">
            <a:avLst/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name="AutoShape 7" id="7"/>
          <p:cNvSpPr/>
          <p:nvPr/>
        </p:nvSpPr>
        <p:spPr>
          <a:xfrm rot="0">
            <a:off x="4422454" y="5027125"/>
            <a:ext cx="617410" cy="617410"/>
          </a:xfrm>
          <a:prstGeom prst="ellipse">
            <a:avLst/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name="AutoShape 8" id="8"/>
          <p:cNvSpPr/>
          <p:nvPr/>
        </p:nvSpPr>
        <p:spPr>
          <a:xfrm rot="0">
            <a:off x="5346335" y="3132057"/>
            <a:ext cx="1499330" cy="1499330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grpSp>
        <p:nvGrpSpPr>
          <p:cNvPr name="Group 9" id="9"/>
          <p:cNvGrpSpPr/>
          <p:nvPr/>
        </p:nvGrpSpPr>
        <p:grpSpPr>
          <a:xfrm rot="0">
            <a:off x="5804249" y="3601163"/>
            <a:ext cx="583501" cy="561118"/>
            <a:chOff x="5804249" y="3601163"/>
            <a:chExt cx="583501" cy="561118"/>
          </a:xfrm>
        </p:grpSpPr>
        <p:sp>
          <p:nvSpPr>
            <p:cNvPr name="AutoShape 10" id="10"/>
            <p:cNvSpPr/>
            <p:nvPr/>
          </p:nvSpPr>
          <p:spPr>
            <a:xfrm rot="0">
              <a:off x="5964745" y="3601163"/>
              <a:ext cx="262604" cy="265938"/>
            </a:xfrm>
            <a:prstGeom prst="ellipse">
              <a:avLst/>
            </a:prstGeom>
            <a:solidFill>
              <a:schemeClr val="lt1">
                <a:alpha val="100000"/>
              </a:schemeClr>
            </a:solidFill>
            <a:ln w="19050">
              <a:solidFill>
                <a:schemeClr val="accent1">
                  <a:alpha val="100000"/>
                </a:schemeClr>
              </a:solidFill>
              <a:prstDash val="solid"/>
            </a:ln>
          </p:spPr>
        </p:sp>
        <p:sp>
          <p:nvSpPr>
            <p:cNvPr name="Freeform 11" id="11"/>
            <p:cNvSpPr/>
            <p:nvPr/>
          </p:nvSpPr>
          <p:spPr>
            <a:xfrm rot="0">
              <a:off x="5804249" y="3908535"/>
              <a:ext cx="583501" cy="253746"/>
            </a:xfrm>
            <a:custGeom>
              <a:avLst/>
              <a:gdLst/>
              <a:ahLst/>
              <a:cxnLst/>
              <a:rect r="r" b="b" t="t" l="l"/>
              <a:pathLst>
                <a:path h="87" w="200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</a:path>
              </a:pathLst>
            </a:custGeom>
            <a:solidFill>
              <a:schemeClr val="lt1">
                <a:alpha val="100000"/>
              </a:schemeClr>
            </a:solidFill>
            <a:ln w="19050">
              <a:solidFill>
                <a:schemeClr val="accent1">
                  <a:alpha val="100000"/>
                </a:schemeClr>
              </a:solidFill>
              <a:prstDash val="solid"/>
            </a:ln>
          </p:spPr>
        </p:sp>
      </p:grpSp>
      <p:sp>
        <p:nvSpPr>
          <p:cNvPr name="TextBox 12" id="12"/>
          <p:cNvSpPr txBox="true"/>
          <p:nvPr/>
        </p:nvSpPr>
        <p:spPr>
          <a:xfrm rot="0">
            <a:off x="986573" y="1625969"/>
            <a:ext cx="3286271" cy="490334"/>
          </a:xfrm>
          <a:prstGeom prst="rect">
            <a:avLst/>
          </a:prstGeom>
          <a:ln/>
        </p:spPr>
        <p:txBody>
          <a:bodyPr anchor="b" rtlCol="false" lIns="66008" rIns="66008" tIns="33052" bIns="33052" anchorCtr="false" vert="horz" wrap="square">
            <a:noAutofit/>
          </a:bodyPr>
          <a:lstStyle/>
          <a:p>
            <a:pPr algn="r">
              <a:lnSpc>
                <a:spcPct val="120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石油天然气行业标准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986573" y="2070247"/>
            <a:ext cx="3286271" cy="949747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r">
              <a:lnSpc>
                <a:spcPct val="140000"/>
              </a:lnSpc>
            </a:pPr>
            <a:r>
              <a:rPr lang="en-US" sz="127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由中国石油天然气集团公司等企业主导制定，包括油库设计、建设、运营等方面。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316141" y="3178234"/>
            <a:ext cx="3286271" cy="490334"/>
          </a:xfrm>
          <a:prstGeom prst="rect">
            <a:avLst/>
          </a:prstGeom>
          <a:ln/>
        </p:spPr>
        <p:txBody>
          <a:bodyPr anchor="b" rtlCol="false" lIns="66008" rIns="66008" tIns="33052" bIns="33052" anchorCtr="false" vert="horz" wrap="square">
            <a:noAutofit/>
          </a:bodyPr>
          <a:lstStyle/>
          <a:p>
            <a:pPr algn="r">
              <a:lnSpc>
                <a:spcPct val="120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国家安全生产法律法规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334499" y="3632036"/>
            <a:ext cx="3286271" cy="937998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r">
              <a:lnSpc>
                <a:spcPct val="140000"/>
              </a:lnSpc>
            </a:pPr>
            <a:r>
              <a:rPr lang="en-US" sz="127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如《中华人民共和国安全生产法》、《危险化学品安全管理条例》等，对油库建设和运营提出明确要求。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986573" y="4731698"/>
            <a:ext cx="3286271" cy="490334"/>
          </a:xfrm>
          <a:prstGeom prst="rect">
            <a:avLst/>
          </a:prstGeom>
          <a:ln/>
        </p:spPr>
        <p:txBody>
          <a:bodyPr anchor="b" rtlCol="false" lIns="66008" rIns="66008" tIns="33052" bIns="33052" anchorCtr="false" vert="horz" wrap="square">
            <a:noAutofit/>
          </a:bodyPr>
          <a:lstStyle/>
          <a:p>
            <a:pPr algn="r">
              <a:lnSpc>
                <a:spcPct val="120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环保政策法规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986995" y="5195026"/>
            <a:ext cx="3286271" cy="936111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r">
              <a:lnSpc>
                <a:spcPct val="140000"/>
              </a:lnSpc>
            </a:pPr>
            <a:r>
              <a:rPr lang="en-US" sz="127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如《中华人民共和国环境保护法》、《大气污染防治法》等，对油库环保提出严格要求。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7954269" y="1601428"/>
            <a:ext cx="3286271" cy="490334"/>
          </a:xfrm>
          <a:prstGeom prst="rect">
            <a:avLst/>
          </a:prstGeom>
          <a:ln/>
        </p:spPr>
        <p:txBody>
          <a:bodyPr anchor="b" rtlCol="false" lIns="66008" rIns="66008" tIns="33052" bIns="33052" anchorCtr="false" vert="horz" wrap="square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消防法规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7954269" y="2045706"/>
            <a:ext cx="3286271" cy="949747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7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如《中华人民共和国消防法》等，对油库消防安全进行规范。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8545826" y="3153693"/>
            <a:ext cx="3286271" cy="490334"/>
          </a:xfrm>
          <a:prstGeom prst="rect">
            <a:avLst/>
          </a:prstGeom>
          <a:ln/>
        </p:spPr>
        <p:txBody>
          <a:bodyPr anchor="b" rtlCol="false" lIns="66008" rIns="66008" tIns="33052" bIns="33052" anchorCtr="false" vert="horz" wrap="square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能源政策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8556922" y="3607495"/>
            <a:ext cx="3286271" cy="937998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7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如国家能源局发布的关于石油储备、油库建设等方面的政策文件，为油库建设提供指导。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7954269" y="4731698"/>
            <a:ext cx="3286271" cy="490334"/>
          </a:xfrm>
          <a:prstGeom prst="rect">
            <a:avLst/>
          </a:prstGeom>
          <a:ln/>
        </p:spPr>
        <p:txBody>
          <a:bodyPr anchor="b" rtlCol="false" lIns="66008" rIns="66008" tIns="33052" bIns="33052" anchorCtr="false" vert="horz" wrap="square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行业标准与规范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7947560" y="5195026"/>
            <a:ext cx="3286271" cy="936111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7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如中国石化、中国石油等行业内部制定的油库建设标准，以及地方政府的油库建设规范等。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中国政策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4306344" y="2134011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7079064" y="2121740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3635912" y="3653010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7670621" y="3640740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4306344" y="5094847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7079064" y="5082576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070021" y="1411090"/>
            <a:ext cx="2051957" cy="1842306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b="true" sz="8000">
                <a:solidFill>
                  <a:srgbClr val="B3CEFF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09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853596" y="3253396"/>
            <a:ext cx="10484808" cy="1798058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4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挑战与未来发展方向详细内容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297192" y="1308287"/>
            <a:ext cx="4348638" cy="60579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设备更新与维护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6865764" y="1271476"/>
            <a:ext cx="4493572" cy="60579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环保法规遵从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6878035" y="2989034"/>
            <a:ext cx="4493572" cy="60579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工作人员技能提升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6890305" y="4725206"/>
            <a:ext cx="4493572" cy="60579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数据管理和分析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321733" y="4762018"/>
            <a:ext cx="4414526" cy="62484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安全性挑战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309463" y="3025846"/>
            <a:ext cx="4348638" cy="60579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信息化建设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297192" y="1670999"/>
            <a:ext cx="4486656" cy="120396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现代化油库需要引入先进的设备和技术，如自动化控制系统、高效节能设备等，因此需要不断更新和维护。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309463" y="3410120"/>
            <a:ext cx="4486275" cy="1152525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随着信息化技术的发展，油库需要建立完善的信息化系统，包括生产管理、安全管理、物流管理等。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321733" y="5149114"/>
            <a:ext cx="4486275" cy="1152525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油库涉及大量易燃易爆物质，安全性要求极高，需要采取先进的安全技术和措施，如防爆、防火、防泄漏等。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6865764" y="1634188"/>
            <a:ext cx="4486275" cy="1152525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现代化油库必须符合环保法规要求，采取严格的环保措施，减少污染物的排放和环境的损害。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6878035" y="3373308"/>
            <a:ext cx="4486275" cy="1152525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新技术和设备的引入需要工作人员具备更高的技能和知识水平，需要进行专业的培训和技能提升。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6890305" y="5112302"/>
            <a:ext cx="4486275" cy="1152525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油库需要对大量的数据进行管理和分析，以便更好地掌握生产情况、优化管理流程、提高决策水平。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技术挑战</a:t>
            </a:r>
          </a:p>
        </p:txBody>
      </p:sp>
      <p:grpSp>
        <p:nvGrpSpPr>
          <p:cNvPr name="Group 15" id="15"/>
          <p:cNvGrpSpPr/>
          <p:nvPr/>
        </p:nvGrpSpPr>
        <p:grpSpPr>
          <a:xfrm rot="0">
            <a:off x="839115" y="1512589"/>
            <a:ext cx="197186" cy="5357334"/>
            <a:chOff x="839115" y="1512589"/>
            <a:chExt cx="197186" cy="5357334"/>
          </a:xfrm>
        </p:grpSpPr>
        <p:sp>
          <p:nvSpPr>
            <p:cNvPr name="AutoShape 16" id="16"/>
            <p:cNvSpPr/>
            <p:nvPr/>
          </p:nvSpPr>
          <p:spPr>
            <a:xfrm rot="0">
              <a:off x="839115" y="1512589"/>
              <a:ext cx="197186" cy="19718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name="AutoShape 17" id="17"/>
            <p:cNvSpPr/>
            <p:nvPr/>
          </p:nvSpPr>
          <p:spPr>
            <a:xfrm rot="0">
              <a:off x="839115" y="3230148"/>
              <a:ext cx="197186" cy="19718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name="AutoShape 18" id="18"/>
            <p:cNvSpPr/>
            <p:nvPr/>
          </p:nvSpPr>
          <p:spPr>
            <a:xfrm rot="0">
              <a:off x="839115" y="4975845"/>
              <a:ext cx="197186" cy="19718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cxnSp>
          <p:nvCxnSpPr>
            <p:cNvPr name="Connector 19" id="19"/>
            <p:cNvCxnSpPr/>
            <p:nvPr/>
          </p:nvCxnSpPr>
          <p:spPr>
            <a:xfrm>
              <a:off x="937708" y="1624780"/>
              <a:ext cx="0" cy="5245143"/>
            </a:xfrm>
            <a:prstGeom prst="line">
              <a:avLst/>
            </a:prstGeom>
            <a:ln w="19050">
              <a:solidFill>
                <a:schemeClr val="accent1"/>
              </a:solidFill>
              <a:prstDash val="dash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name="Group 20" id="20"/>
          <p:cNvGrpSpPr/>
          <p:nvPr/>
        </p:nvGrpSpPr>
        <p:grpSpPr>
          <a:xfrm rot="0">
            <a:off x="6455568" y="1512589"/>
            <a:ext cx="197186" cy="5357334"/>
            <a:chOff x="6455568" y="1512589"/>
            <a:chExt cx="197186" cy="5357334"/>
          </a:xfrm>
        </p:grpSpPr>
        <p:sp>
          <p:nvSpPr>
            <p:cNvPr name="AutoShape 21" id="21"/>
            <p:cNvSpPr/>
            <p:nvPr/>
          </p:nvSpPr>
          <p:spPr>
            <a:xfrm rot="0">
              <a:off x="6455568" y="1512589"/>
              <a:ext cx="197186" cy="19718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name="AutoShape 22" id="22"/>
            <p:cNvSpPr/>
            <p:nvPr/>
          </p:nvSpPr>
          <p:spPr>
            <a:xfrm rot="0">
              <a:off x="6455568" y="3230148"/>
              <a:ext cx="197186" cy="19718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name="AutoShape 23" id="23"/>
            <p:cNvSpPr/>
            <p:nvPr/>
          </p:nvSpPr>
          <p:spPr>
            <a:xfrm rot="0">
              <a:off x="6455568" y="4975845"/>
              <a:ext cx="197186" cy="19718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cxnSp>
          <p:nvCxnSpPr>
            <p:cNvPr name="Connector 24" id="24"/>
            <p:cNvCxnSpPr/>
            <p:nvPr/>
          </p:nvCxnSpPr>
          <p:spPr>
            <a:xfrm>
              <a:off x="6554162" y="1624780"/>
              <a:ext cx="0" cy="5245143"/>
            </a:xfrm>
            <a:prstGeom prst="line">
              <a:avLst/>
            </a:prstGeom>
            <a:ln w="19050">
              <a:solidFill>
                <a:schemeClr val="accent1"/>
              </a:solidFill>
              <a:prstDash val="dash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rot="0">
            <a:off x="369164" y="3086153"/>
            <a:ext cx="2274704" cy="547649"/>
          </a:xfrm>
          <a:custGeom>
            <a:avLst/>
            <a:gdLst/>
            <a:ahLst/>
            <a:cxnLst/>
            <a:rect r="r" b="b" t="t" l="l"/>
            <a:pathLst>
              <a:path h="547649" w="2274704">
                <a:moveTo>
                  <a:pt x="0" y="0"/>
                </a:moveTo>
                <a:lnTo>
                  <a:pt x="2274704" y="0"/>
                </a:lnTo>
                <a:lnTo>
                  <a:pt x="2274704" y="547649"/>
                </a:lnTo>
                <a:lnTo>
                  <a:pt x="0" y="547649"/>
                </a:lnTo>
                <a:lnTo>
                  <a:pt x="0" y="0"/>
                </a:lnTo>
              </a:path>
            </a:pathLst>
          </a:custGeom>
          <a:solidFill>
            <a:schemeClr val="accent1">
              <a:alpha val="100000"/>
            </a:schemeClr>
          </a:solidFill>
          <a:ln/>
        </p:spPr>
      </p:sp>
      <p:sp>
        <p:nvSpPr>
          <p:cNvPr name="Freeform 3" id="3"/>
          <p:cNvSpPr/>
          <p:nvPr/>
        </p:nvSpPr>
        <p:spPr>
          <a:xfrm rot="0">
            <a:off x="2689587" y="3086153"/>
            <a:ext cx="2247094" cy="547649"/>
          </a:xfrm>
          <a:custGeom>
            <a:avLst/>
            <a:gdLst/>
            <a:ahLst/>
            <a:cxnLst/>
            <a:rect r="r" b="b" t="t" l="l"/>
            <a:pathLst>
              <a:path h="547649" w="2247094">
                <a:moveTo>
                  <a:pt x="0" y="0"/>
                </a:moveTo>
                <a:lnTo>
                  <a:pt x="2247094" y="0"/>
                </a:lnTo>
                <a:lnTo>
                  <a:pt x="2247094" y="547649"/>
                </a:lnTo>
                <a:lnTo>
                  <a:pt x="0" y="547649"/>
                </a:lnTo>
                <a:lnTo>
                  <a:pt x="0" y="0"/>
                </a:lnTo>
              </a:path>
            </a:pathLst>
          </a:custGeom>
          <a:solidFill>
            <a:schemeClr val="accent1">
              <a:alpha val="100000"/>
            </a:schemeClr>
          </a:solidFill>
          <a:ln/>
        </p:spPr>
        <p:txBody>
          <a:bodyPr anchor="t" rtlCol="false" anchorCtr="false" vert="horz" wrap="square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9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/>
            </a:r>
            <a:endParaRPr lang="en-US" sz="1100"/>
          </a:p>
        </p:txBody>
      </p:sp>
      <p:sp>
        <p:nvSpPr>
          <p:cNvPr name="Freeform 4" id="4"/>
          <p:cNvSpPr/>
          <p:nvPr/>
        </p:nvSpPr>
        <p:spPr>
          <a:xfrm rot="0">
            <a:off x="4982400" y="3086153"/>
            <a:ext cx="2247094" cy="547649"/>
          </a:xfrm>
          <a:custGeom>
            <a:avLst/>
            <a:gdLst/>
            <a:ahLst/>
            <a:cxnLst/>
            <a:rect r="r" b="b" t="t" l="l"/>
            <a:pathLst>
              <a:path h="547649" w="2247094">
                <a:moveTo>
                  <a:pt x="0" y="0"/>
                </a:moveTo>
                <a:lnTo>
                  <a:pt x="2247094" y="0"/>
                </a:lnTo>
                <a:lnTo>
                  <a:pt x="2247094" y="547649"/>
                </a:lnTo>
                <a:lnTo>
                  <a:pt x="0" y="547649"/>
                </a:lnTo>
                <a:lnTo>
                  <a:pt x="0" y="0"/>
                </a:lnTo>
              </a:path>
            </a:pathLst>
          </a:custGeom>
          <a:solidFill>
            <a:schemeClr val="accent1">
              <a:alpha val="100000"/>
            </a:schemeClr>
          </a:solidFill>
          <a:ln/>
        </p:spPr>
      </p:sp>
      <p:sp>
        <p:nvSpPr>
          <p:cNvPr name="Freeform 5" id="5"/>
          <p:cNvSpPr/>
          <p:nvPr/>
        </p:nvSpPr>
        <p:spPr>
          <a:xfrm rot="0">
            <a:off x="7275213" y="3086153"/>
            <a:ext cx="2247094" cy="547649"/>
          </a:xfrm>
          <a:custGeom>
            <a:avLst/>
            <a:gdLst/>
            <a:ahLst/>
            <a:cxnLst/>
            <a:rect r="r" b="b" t="t" l="l"/>
            <a:pathLst>
              <a:path h="547649" w="2247094">
                <a:moveTo>
                  <a:pt x="0" y="0"/>
                </a:moveTo>
                <a:lnTo>
                  <a:pt x="2247094" y="0"/>
                </a:lnTo>
                <a:lnTo>
                  <a:pt x="2247094" y="547649"/>
                </a:lnTo>
                <a:lnTo>
                  <a:pt x="0" y="547649"/>
                </a:lnTo>
                <a:lnTo>
                  <a:pt x="0" y="0"/>
                </a:lnTo>
              </a:path>
            </a:pathLst>
          </a:custGeom>
          <a:solidFill>
            <a:schemeClr val="accent1">
              <a:alpha val="100000"/>
            </a:schemeClr>
          </a:solidFill>
          <a:ln/>
        </p:spPr>
      </p:sp>
      <p:sp>
        <p:nvSpPr>
          <p:cNvPr name="TextBox 6" id="6"/>
          <p:cNvSpPr txBox="true"/>
          <p:nvPr/>
        </p:nvSpPr>
        <p:spPr>
          <a:xfrm rot="0">
            <a:off x="369164" y="3175310"/>
            <a:ext cx="2278380" cy="386715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800">
                <a:solidFill>
                  <a:srgbClr val="FFFFFF">
                    <a:alpha val="100000"/>
                  </a:srgbClr>
                </a:solidFill>
                <a:latin typeface="OPPOSans M"/>
                <a:ea typeface="OPPOSans M"/>
                <a:cs typeface="OPPOSans M"/>
              </a:rPr>
              <a:t>技术创新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689587" y="3175310"/>
            <a:ext cx="2249805" cy="386715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800">
                <a:solidFill>
                  <a:srgbClr val="FFFFFF">
                    <a:alpha val="100000"/>
                  </a:srgbClr>
                </a:solidFill>
                <a:latin typeface="OPPOSans M"/>
                <a:ea typeface="OPPOSans M"/>
                <a:cs typeface="OPPOSans M"/>
              </a:rPr>
              <a:t>绿色建设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982400" y="3175310"/>
            <a:ext cx="2249805" cy="386715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800">
                <a:solidFill>
                  <a:srgbClr val="FFFFFF">
                    <a:alpha val="100000"/>
                  </a:srgbClr>
                </a:solidFill>
                <a:latin typeface="OPPOSans M"/>
                <a:ea typeface="OPPOSans M"/>
                <a:cs typeface="OPPOSans M"/>
              </a:rPr>
              <a:t>自动化趋势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7275213" y="3175310"/>
            <a:ext cx="2249805" cy="386715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800">
                <a:solidFill>
                  <a:srgbClr val="FFFFFF">
                    <a:alpha val="100000"/>
                  </a:srgbClr>
                </a:solidFill>
                <a:latin typeface="OPPOSans M"/>
                <a:ea typeface="OPPOSans M"/>
                <a:cs typeface="OPPOSans M"/>
              </a:rPr>
              <a:t>安全保障</a:t>
            </a:r>
          </a:p>
        </p:txBody>
      </p:sp>
      <p:sp>
        <p:nvSpPr>
          <p:cNvPr name="Freeform 10" id="10"/>
          <p:cNvSpPr/>
          <p:nvPr/>
        </p:nvSpPr>
        <p:spPr>
          <a:xfrm rot="0">
            <a:off x="9568026" y="3086153"/>
            <a:ext cx="2260984" cy="547649"/>
          </a:xfrm>
          <a:custGeom>
            <a:avLst/>
            <a:gdLst/>
            <a:ahLst/>
            <a:cxnLst/>
            <a:rect r="r" b="b" t="t" l="l"/>
            <a:pathLst>
              <a:path h="547649" w="2260984">
                <a:moveTo>
                  <a:pt x="0" y="0"/>
                </a:moveTo>
                <a:lnTo>
                  <a:pt x="2260984" y="0"/>
                </a:lnTo>
                <a:lnTo>
                  <a:pt x="2260984" y="547649"/>
                </a:lnTo>
                <a:lnTo>
                  <a:pt x="0" y="547649"/>
                </a:lnTo>
                <a:lnTo>
                  <a:pt x="0" y="0"/>
                </a:lnTo>
              </a:path>
            </a:pathLst>
          </a:custGeom>
          <a:solidFill>
            <a:schemeClr val="accent2">
              <a:alpha val="100000"/>
            </a:schemeClr>
          </a:solidFill>
          <a:ln/>
        </p:spPr>
      </p:sp>
      <p:sp>
        <p:nvSpPr>
          <p:cNvPr name="TextBox 11" id="11"/>
          <p:cNvSpPr txBox="true"/>
          <p:nvPr/>
        </p:nvSpPr>
        <p:spPr>
          <a:xfrm rot="0">
            <a:off x="9568026" y="3175310"/>
            <a:ext cx="2176775" cy="386715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800">
                <a:solidFill>
                  <a:srgbClr val="FFFFFF">
                    <a:alpha val="100000"/>
                  </a:srgbClr>
                </a:solidFill>
                <a:latin typeface="OPPOSans M"/>
                <a:ea typeface="OPPOSans M"/>
                <a:cs typeface="OPPOSans M"/>
              </a:rPr>
              <a:t>国际合作</a:t>
            </a:r>
          </a:p>
        </p:txBody>
      </p:sp>
      <p:sp>
        <p:nvSpPr>
          <p:cNvPr name="AutoShape 12" id="12"/>
          <p:cNvSpPr/>
          <p:nvPr/>
        </p:nvSpPr>
        <p:spPr>
          <a:xfrm rot="0">
            <a:off x="1413355" y="2969916"/>
            <a:ext cx="186322" cy="116234"/>
          </a:xfrm>
          <a:prstGeom prst="triangle">
            <a:avLst>
              <a:gd fmla="val 50000" name="adj"/>
            </a:avLst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13" id="13"/>
          <p:cNvSpPr/>
          <p:nvPr/>
        </p:nvSpPr>
        <p:spPr>
          <a:xfrm rot="0">
            <a:off x="6012786" y="2969916"/>
            <a:ext cx="186322" cy="116234"/>
          </a:xfrm>
          <a:prstGeom prst="triangle">
            <a:avLst>
              <a:gd fmla="val 50000" name="adj"/>
            </a:avLst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14" id="14"/>
          <p:cNvSpPr/>
          <p:nvPr/>
        </p:nvSpPr>
        <p:spPr>
          <a:xfrm rot="10800000">
            <a:off x="3719974" y="3630699"/>
            <a:ext cx="186322" cy="116234"/>
          </a:xfrm>
          <a:prstGeom prst="triangle">
            <a:avLst>
              <a:gd fmla="val 50000" name="adj"/>
            </a:avLst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15" id="15"/>
          <p:cNvSpPr/>
          <p:nvPr/>
        </p:nvSpPr>
        <p:spPr>
          <a:xfrm rot="10800000">
            <a:off x="8305599" y="3630699"/>
            <a:ext cx="186322" cy="116234"/>
          </a:xfrm>
          <a:prstGeom prst="triangle">
            <a:avLst>
              <a:gd fmla="val 50000" name="adj"/>
            </a:avLst>
          </a:prstGeom>
          <a:solidFill>
            <a:schemeClr val="accent1">
              <a:alpha val="100000"/>
            </a:schemeClr>
          </a:solidFill>
          <a:ln/>
        </p:spPr>
      </p:sp>
      <p:cxnSp>
        <p:nvCxnSpPr>
          <p:cNvPr name="Connector 16" id="16"/>
          <p:cNvCxnSpPr/>
          <p:nvPr/>
        </p:nvCxnSpPr>
        <p:spPr>
          <a:xfrm>
            <a:off x="1506516" y="2037587"/>
            <a:ext cx="0" cy="932329"/>
          </a:xfrm>
          <a:prstGeom prst="line">
            <a:avLst/>
          </a:prstGeom>
          <a:ln w="127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name="TextBox 17" id="17"/>
          <p:cNvSpPr txBox="true"/>
          <p:nvPr/>
        </p:nvSpPr>
        <p:spPr>
          <a:xfrm rot="0">
            <a:off x="2049591" y="2037587"/>
            <a:ext cx="2390775" cy="647700"/>
          </a:xfrm>
          <a:prstGeom prst="rect">
            <a:avLst/>
          </a:prstGeom>
          <a:noFill/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 algn="l">
              <a:lnSpc>
                <a:spcPct val="113999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OPPOSans R"/>
                <a:ea typeface="OPPOSans R"/>
                <a:cs typeface="OPPOSans R"/>
              </a:rPr>
              <a:t>通过引入AI和大数据技术，实现油库的智能化运营，提高效率和安全性。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2021015" y="1585561"/>
            <a:ext cx="2334600" cy="333375"/>
          </a:xfrm>
          <a:prstGeom prst="rect">
            <a:avLst/>
          </a:prstGeom>
          <a:noFill/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2000">
                <a:solidFill>
                  <a:schemeClr val="accent1">
                    <a:alpha val="100000"/>
                  </a:schemeClr>
                </a:solidFill>
                <a:latin typeface="OPPOSans M"/>
                <a:ea typeface="OPPOSans M"/>
                <a:cs typeface="OPPOSans M"/>
              </a:rPr>
              <a:t>智能化管理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4440508" y="4726196"/>
            <a:ext cx="2390775" cy="647700"/>
          </a:xfrm>
          <a:prstGeom prst="rect">
            <a:avLst/>
          </a:prstGeom>
          <a:noFill/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 algn="l">
              <a:lnSpc>
                <a:spcPct val="113999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OPPOSans R"/>
                <a:ea typeface="OPPOSans R"/>
                <a:cs typeface="OPPOSans R"/>
              </a:rPr>
              <a:t>采用环保材料和技术，降低油库对环境的影响，实现可持续发展。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4450033" y="4274170"/>
            <a:ext cx="1781175" cy="323850"/>
          </a:xfrm>
          <a:prstGeom prst="rect">
            <a:avLst/>
          </a:prstGeom>
          <a:noFill/>
          <a:ln/>
        </p:spPr>
        <p:txBody>
          <a:bodyPr anchor="t" rtlCol="false" lIns="0" rIns="0" tIns="0" bIns="0" anchorCtr="false" vert="horz" wrap="none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2000">
                <a:solidFill>
                  <a:schemeClr val="accent1">
                    <a:alpha val="100000"/>
                  </a:schemeClr>
                </a:solidFill>
                <a:latin typeface="OPPOSans M"/>
                <a:ea typeface="OPPOSans M"/>
                <a:cs typeface="OPPOSans M"/>
              </a:rPr>
              <a:t>环保材料应用</a:t>
            </a:r>
          </a:p>
        </p:txBody>
      </p:sp>
      <p:cxnSp>
        <p:nvCxnSpPr>
          <p:cNvPr name="Connector 21" id="21"/>
          <p:cNvCxnSpPr/>
          <p:nvPr/>
        </p:nvCxnSpPr>
        <p:spPr>
          <a:xfrm>
            <a:off x="6094845" y="2037587"/>
            <a:ext cx="0" cy="932329"/>
          </a:xfrm>
          <a:prstGeom prst="line">
            <a:avLst/>
          </a:prstGeom>
          <a:ln w="127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name="TextBox 22" id="22"/>
          <p:cNvSpPr txBox="true"/>
          <p:nvPr/>
        </p:nvSpPr>
        <p:spPr>
          <a:xfrm rot="0">
            <a:off x="6637920" y="2037587"/>
            <a:ext cx="2390775" cy="866775"/>
          </a:xfrm>
          <a:prstGeom prst="rect">
            <a:avLst/>
          </a:prstGeom>
          <a:noFill/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 algn="l">
              <a:lnSpc>
                <a:spcPct val="113999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OPPOSans R"/>
                <a:ea typeface="OPPOSans R"/>
                <a:cs typeface="OPPOSans R"/>
              </a:rPr>
              <a:t>利用机器人技术进行油库的巡检、装卸等操作，提高自动化水平。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6609344" y="1585561"/>
            <a:ext cx="2247900" cy="323850"/>
          </a:xfrm>
          <a:prstGeom prst="rect">
            <a:avLst/>
          </a:prstGeom>
          <a:noFill/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2000">
                <a:solidFill>
                  <a:schemeClr val="accent1">
                    <a:alpha val="100000"/>
                  </a:schemeClr>
                </a:solidFill>
                <a:latin typeface="OPPOSans M"/>
                <a:ea typeface="OPPOSans M"/>
                <a:cs typeface="OPPOSans M"/>
              </a:rPr>
              <a:t>机器人技术应用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9066936" y="4726196"/>
            <a:ext cx="2390775" cy="647700"/>
          </a:xfrm>
          <a:prstGeom prst="rect">
            <a:avLst/>
          </a:prstGeom>
          <a:noFill/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 algn="l">
              <a:lnSpc>
                <a:spcPct val="113999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OPPOSans R"/>
                <a:ea typeface="OPPOSans R"/>
                <a:cs typeface="OPPOSans R"/>
              </a:rPr>
              <a:t>建立完善的安全防护体系，确保油库运营的安全稳定。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9038361" y="4274170"/>
            <a:ext cx="1781175" cy="323850"/>
          </a:xfrm>
          <a:prstGeom prst="rect">
            <a:avLst/>
          </a:prstGeom>
          <a:noFill/>
          <a:ln/>
        </p:spPr>
        <p:txBody>
          <a:bodyPr anchor="t" rtlCol="false" lIns="0" rIns="0" tIns="0" bIns="0" anchorCtr="false" vert="horz" wrap="none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2000">
                <a:solidFill>
                  <a:schemeClr val="accent1">
                    <a:alpha val="100000"/>
                  </a:schemeClr>
                </a:solidFill>
                <a:latin typeface="OPPOSans M"/>
                <a:ea typeface="OPPOSans M"/>
                <a:cs typeface="OPPOSans M"/>
              </a:rPr>
              <a:t>多重安全防护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9916002" y="1585561"/>
            <a:ext cx="1828800" cy="276225"/>
          </a:xfrm>
          <a:prstGeom prst="rect">
            <a:avLst/>
          </a:prstGeom>
          <a:noFill/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 algn="l">
              <a:lnSpc>
                <a:spcPct val="125000"/>
              </a:lnSpc>
              <a:spcBef>
                <a:spcPct val="0"/>
              </a:spcBef>
            </a:pPr>
            <a:r>
              <a:rPr lang="en-US" sz="1400">
                <a:solidFill>
                  <a:schemeClr val="dk1">
                    <a:alpha val="100000"/>
                  </a:schemeClr>
                </a:solidFill>
                <a:latin typeface="OPPOSans M"/>
                <a:ea typeface="OPPOSans M"/>
                <a:cs typeface="OPPOSans M"/>
              </a:rPr>
              <a:t>共享技术经验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9916002" y="2037587"/>
            <a:ext cx="1828800" cy="228600"/>
          </a:xfrm>
          <a:prstGeom prst="rect">
            <a:avLst/>
          </a:prstGeom>
          <a:noFill/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 algn="l">
              <a:lnSpc>
                <a:spcPct val="125000"/>
              </a:lnSpc>
              <a:spcBef>
                <a:spcPct val="0"/>
              </a:spcBef>
            </a:pPr>
            <a:r>
              <a:rPr lang="en-US" sz="1400">
                <a:solidFill>
                  <a:schemeClr val="dk1">
                    <a:alpha val="100000"/>
                  </a:schemeClr>
                </a:solidFill>
                <a:latin typeface="OPPOSans M"/>
                <a:ea typeface="OPPOSans M"/>
                <a:cs typeface="OPPOSans M"/>
              </a:rPr>
              <a:t>推动绿色能源应用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9916002" y="2470974"/>
            <a:ext cx="1828800" cy="228600"/>
          </a:xfrm>
          <a:prstGeom prst="rect">
            <a:avLst/>
          </a:prstGeom>
          <a:noFill/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 algn="l">
              <a:lnSpc>
                <a:spcPct val="125000"/>
              </a:lnSpc>
              <a:spcBef>
                <a:spcPct val="0"/>
              </a:spcBef>
            </a:pPr>
            <a:r>
              <a:rPr lang="en-US" sz="1400">
                <a:solidFill>
                  <a:schemeClr val="dk1">
                    <a:alpha val="100000"/>
                  </a:schemeClr>
                </a:solidFill>
                <a:latin typeface="OPPOSans M"/>
                <a:ea typeface="OPPOSans M"/>
                <a:cs typeface="OPPOSans M"/>
              </a:rPr>
              <a:t>加强专业培训与交流</a:t>
            </a:r>
          </a:p>
        </p:txBody>
      </p:sp>
      <p:sp>
        <p:nvSpPr>
          <p:cNvPr name="AutoShape 29" id="29"/>
          <p:cNvSpPr/>
          <p:nvPr/>
        </p:nvSpPr>
        <p:spPr>
          <a:xfrm rot="0">
            <a:off x="369164" y="5834790"/>
            <a:ext cx="11459847" cy="621927"/>
          </a:xfrm>
          <a:prstGeom prst="roundRect">
            <a:avLst>
              <a:gd fmla="val 0" name="adj"/>
            </a:avLst>
          </a:prstGeom>
          <a:solidFill>
            <a:schemeClr val="accent2">
              <a:alpha val="100000"/>
            </a:schemeClr>
          </a:solidFill>
          <a:ln/>
        </p:spPr>
      </p:sp>
      <p:sp>
        <p:nvSpPr>
          <p:cNvPr name="TextBox 30" id="30"/>
          <p:cNvSpPr txBox="true"/>
          <p:nvPr/>
        </p:nvSpPr>
        <p:spPr>
          <a:xfrm rot="0">
            <a:off x="818363" y="5916625"/>
            <a:ext cx="10565130" cy="424815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400">
                <a:solidFill>
                  <a:srgbClr val="FFFFFF">
                    <a:alpha val="100000"/>
                  </a:srgbClr>
                </a:solidFill>
                <a:latin typeface="OPPOSans M"/>
                <a:ea typeface="OPPOSans M"/>
                <a:cs typeface="OPPOSans M"/>
              </a:rPr>
              <a:t>油库技术将持续升级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未来发展趋势</a:t>
            </a:r>
          </a:p>
        </p:txBody>
      </p:sp>
      <p:cxnSp>
        <p:nvCxnSpPr>
          <p:cNvPr name="Connector 32" id="32"/>
          <p:cNvCxnSpPr/>
          <p:nvPr/>
        </p:nvCxnSpPr>
        <p:spPr>
          <a:xfrm>
            <a:off x="8401261" y="3733279"/>
            <a:ext cx="0" cy="932329"/>
          </a:xfrm>
          <a:prstGeom prst="line">
            <a:avLst/>
          </a:prstGeom>
          <a:ln w="127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name="AutoShape 33" id="33"/>
          <p:cNvSpPr/>
          <p:nvPr/>
        </p:nvSpPr>
        <p:spPr>
          <a:xfrm rot="10800000">
            <a:off x="8305599" y="4598020"/>
            <a:ext cx="627793" cy="627793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34" id="34"/>
          <p:cNvSpPr/>
          <p:nvPr/>
        </p:nvSpPr>
        <p:spPr>
          <a:xfrm rot="0">
            <a:off x="5792051" y="1651397"/>
            <a:ext cx="627793" cy="627793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  <p:txBody>
          <a:bodyPr anchor="t" rtlCol="false" tIns="45720" lIns="91440" bIns="45720" rIns="91440" anchorCtr="false" vert="horz" wrap="square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9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/>
            </a:r>
            <a:endParaRPr lang="en-US" sz="1100"/>
          </a:p>
        </p:txBody>
      </p:sp>
      <p:cxnSp>
        <p:nvCxnSpPr>
          <p:cNvPr name="Connector 35" id="35"/>
          <p:cNvCxnSpPr/>
          <p:nvPr/>
        </p:nvCxnSpPr>
        <p:spPr>
          <a:xfrm>
            <a:off x="3813014" y="3733279"/>
            <a:ext cx="0" cy="932329"/>
          </a:xfrm>
          <a:prstGeom prst="line">
            <a:avLst/>
          </a:prstGeom>
          <a:ln w="127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name="AutoShape 36" id="36"/>
          <p:cNvSpPr/>
          <p:nvPr/>
        </p:nvSpPr>
        <p:spPr>
          <a:xfrm rot="10800000">
            <a:off x="3660374" y="4412300"/>
            <a:ext cx="627793" cy="627793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37" id="37"/>
          <p:cNvSpPr/>
          <p:nvPr/>
        </p:nvSpPr>
        <p:spPr>
          <a:xfrm rot="0">
            <a:off x="1192625" y="1647730"/>
            <a:ext cx="627793" cy="627793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Freeform 38" id="38"/>
          <p:cNvSpPr/>
          <p:nvPr/>
        </p:nvSpPr>
        <p:spPr>
          <a:xfrm rot="0">
            <a:off x="5900922" y="1747486"/>
            <a:ext cx="410050" cy="410050"/>
          </a:xfrm>
          <a:custGeom>
            <a:avLst/>
            <a:gdLst/>
            <a:ahLst/>
            <a:cxnLst/>
            <a:rect r="r" b="b" t="t" l="l"/>
            <a:pathLst>
              <a:path h="304800" w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</a:path>
              <a:path h="304800" w="304800"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</a:path>
              <a:path h="304800" w="304800"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</a:path>
            </a:pathLst>
          </a:custGeom>
          <a:solidFill>
            <a:srgbClr val="FFFFFF">
              <a:alpha val="100000"/>
            </a:srgbClr>
          </a:solidFill>
          <a:ln/>
        </p:spPr>
      </p:sp>
      <p:sp>
        <p:nvSpPr>
          <p:cNvPr name="Freeform 39" id="39"/>
          <p:cNvSpPr/>
          <p:nvPr/>
        </p:nvSpPr>
        <p:spPr>
          <a:xfrm rot="0">
            <a:off x="1301491" y="1747486"/>
            <a:ext cx="410050" cy="410050"/>
          </a:xfrm>
          <a:custGeom>
            <a:avLst/>
            <a:gdLst/>
            <a:ahLst/>
            <a:cxnLst/>
            <a:rect r="r" b="b" t="t" l="l"/>
            <a:pathLst>
              <a:path h="304800" w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</a:path>
              <a:path h="304800" w="304800"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</a:path>
              <a:path h="304800" w="304800"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</a:path>
            </a:pathLst>
          </a:custGeom>
          <a:solidFill>
            <a:srgbClr val="FFFFFF">
              <a:alpha val="100000"/>
            </a:srgbClr>
          </a:solidFill>
          <a:ln/>
        </p:spPr>
      </p:sp>
      <p:sp>
        <p:nvSpPr>
          <p:cNvPr name="Freeform 40" id="40"/>
          <p:cNvSpPr/>
          <p:nvPr/>
        </p:nvSpPr>
        <p:spPr>
          <a:xfrm rot="0">
            <a:off x="3775034" y="4521171"/>
            <a:ext cx="410050" cy="410050"/>
          </a:xfrm>
          <a:custGeom>
            <a:avLst/>
            <a:gdLst/>
            <a:ahLst/>
            <a:cxnLst/>
            <a:rect r="r" b="b" t="t" l="l"/>
            <a:pathLst>
              <a:path h="304800" w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</a:path>
              <a:path h="304800" w="304800"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</a:path>
              <a:path h="304800" w="304800"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</a:path>
            </a:pathLst>
          </a:custGeom>
          <a:solidFill>
            <a:srgbClr val="FFFFFF">
              <a:alpha val="100000"/>
            </a:srgbClr>
          </a:solidFill>
          <a:ln/>
        </p:spPr>
      </p:sp>
      <p:sp>
        <p:nvSpPr>
          <p:cNvPr name="Freeform 41" id="41"/>
          <p:cNvSpPr/>
          <p:nvPr/>
        </p:nvSpPr>
        <p:spPr>
          <a:xfrm rot="0">
            <a:off x="8425246" y="4707146"/>
            <a:ext cx="410050" cy="410050"/>
          </a:xfrm>
          <a:custGeom>
            <a:avLst/>
            <a:gdLst/>
            <a:ahLst/>
            <a:cxnLst/>
            <a:rect r="r" b="b" t="t" l="l"/>
            <a:pathLst>
              <a:path h="304800" w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</a:path>
              <a:path h="304800" w="304800"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</a:path>
              <a:path h="304800" w="304800"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</a:path>
            </a:pathLst>
          </a:custGeom>
          <a:solidFill>
            <a:srgbClr val="FFFFFF">
              <a:alpha val="100000"/>
            </a:srgbClr>
          </a:solidFill>
          <a:ln/>
        </p:spPr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070021" y="1411090"/>
            <a:ext cx="2051957" cy="1842306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b="true" sz="8000">
                <a:solidFill>
                  <a:srgbClr val="B3CEFF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10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853596" y="3253396"/>
            <a:ext cx="10484808" cy="1798058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4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结论与建议详细内容</a:t>
            </a:r>
          </a:p>
        </p:txBody>
      </p:sp>
    </p:spTree>
  </p:cSld>
  <p:clrMapOvr>
    <a:masterClrMapping/>
  </p:clrMapOvr>
</p:sld>
</file>

<file path=ppt/slides/slide4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rot="5400000">
            <a:off x="-117861" y="1586974"/>
            <a:ext cx="4056948" cy="2711799"/>
          </a:xfrm>
          <a:custGeom>
            <a:avLst/>
            <a:gdLst/>
            <a:ahLst/>
            <a:cxnLst/>
            <a:rect r="r" b="b" t="t" l="l"/>
            <a:pathLst>
              <a:path h="21600" w="2160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</a:path>
            </a:pathLst>
          </a:custGeom>
          <a:gradFill>
            <a:gsLst>
              <a:gs pos="0">
                <a:schemeClr val="accent6">
                  <a:alpha val="0"/>
                </a:schemeClr>
              </a:gs>
              <a:gs pos="8000">
                <a:srgbClr val="6F6F6F">
                  <a:alpha val="0"/>
                </a:srgbClr>
              </a:gs>
              <a:gs pos="11000">
                <a:schemeClr val="accent6">
                  <a:alpha val="17000"/>
                </a:schemeClr>
              </a:gs>
              <a:gs pos="100000">
                <a:srgbClr val="FFFFFF">
                  <a:alpha val="0"/>
                </a:srgbClr>
              </a:gs>
            </a:gsLst>
            <a:lin ang="5400000"/>
          </a:gradFill>
          <a:ln/>
        </p:spPr>
      </p:sp>
      <p:sp>
        <p:nvSpPr>
          <p:cNvPr name="AutoShape 3" id="3"/>
          <p:cNvSpPr/>
          <p:nvPr/>
        </p:nvSpPr>
        <p:spPr>
          <a:xfrm rot="0">
            <a:off x="2377207" y="5075877"/>
            <a:ext cx="4674135" cy="1467021"/>
          </a:xfrm>
          <a:prstGeom prst="roundRect">
            <a:avLst>
              <a:gd fmla="val 0" name="adj"/>
            </a:avLst>
          </a:prstGeom>
          <a:solidFill>
            <a:schemeClr val="lt2">
              <a:alpha val="100000"/>
            </a:schemeClr>
          </a:solidFill>
          <a:ln/>
        </p:spPr>
      </p:sp>
      <p:sp>
        <p:nvSpPr>
          <p:cNvPr name="AutoShape 4" id="4"/>
          <p:cNvSpPr/>
          <p:nvPr/>
        </p:nvSpPr>
        <p:spPr>
          <a:xfrm rot="0">
            <a:off x="2377206" y="5075877"/>
            <a:ext cx="4674135" cy="552483"/>
          </a:xfrm>
          <a:prstGeom prst="roundRect">
            <a:avLst>
              <a:gd fmla="val 0" name="adj"/>
            </a:avLst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5" id="5"/>
          <p:cNvSpPr/>
          <p:nvPr/>
        </p:nvSpPr>
        <p:spPr>
          <a:xfrm rot="0">
            <a:off x="369165" y="5075877"/>
            <a:ext cx="1903463" cy="1467021"/>
          </a:xfrm>
          <a:prstGeom prst="roundRect">
            <a:avLst>
              <a:gd fmla="val 0" name="adj"/>
            </a:avLst>
          </a:prstGeom>
          <a:solidFill>
            <a:schemeClr val="lt2">
              <a:alpha val="100000"/>
            </a:schemeClr>
          </a:solidFill>
          <a:ln/>
        </p:spPr>
      </p:sp>
      <p:sp>
        <p:nvSpPr>
          <p:cNvPr name="AutoShape 6" id="6"/>
          <p:cNvSpPr/>
          <p:nvPr/>
        </p:nvSpPr>
        <p:spPr>
          <a:xfrm rot="0">
            <a:off x="369165" y="5075877"/>
            <a:ext cx="1903463" cy="552483"/>
          </a:xfrm>
          <a:prstGeom prst="roundRect">
            <a:avLst>
              <a:gd fmla="val 0" name="adj"/>
            </a:avLst>
          </a:prstGeom>
          <a:solidFill>
            <a:schemeClr val="accent3">
              <a:alpha val="100000"/>
            </a:schemeClr>
          </a:solidFill>
          <a:ln/>
        </p:spPr>
      </p:sp>
      <p:cxnSp>
        <p:nvCxnSpPr>
          <p:cNvPr name="Connector 7" id="7"/>
          <p:cNvCxnSpPr/>
          <p:nvPr/>
        </p:nvCxnSpPr>
        <p:spPr>
          <a:xfrm flipH="true" flipV="true">
            <a:off x="1549928" y="1678107"/>
            <a:ext cx="813630" cy="578381"/>
          </a:xfrm>
          <a:prstGeom prst="line">
            <a:avLst/>
          </a:prstGeom>
          <a:ln w="19050">
            <a:solidFill>
              <a:schemeClr val="accent6"/>
            </a:solidFill>
            <a:prstDash val="solid"/>
            <a:headEnd type="none"/>
            <a:tailEnd type="triangle"/>
          </a:ln>
        </p:spPr>
        <p:style>
          <a:lnRef idx="0">
            <a:schemeClr val="accent6"/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</p:cxnSp>
      <p:cxnSp>
        <p:nvCxnSpPr>
          <p:cNvPr name="Connector 8" id="8"/>
          <p:cNvCxnSpPr/>
          <p:nvPr/>
        </p:nvCxnSpPr>
        <p:spPr>
          <a:xfrm flipH="true">
            <a:off x="1562969" y="2898217"/>
            <a:ext cx="800589" cy="0"/>
          </a:xfrm>
          <a:prstGeom prst="line">
            <a:avLst/>
          </a:prstGeom>
          <a:ln w="19050">
            <a:solidFill>
              <a:schemeClr val="accent6"/>
            </a:solidFill>
            <a:prstDash val="solid"/>
            <a:headEnd type="none"/>
            <a:tailEnd type="triangle"/>
          </a:ln>
        </p:spPr>
        <p:style>
          <a:lnRef idx="0">
            <a:schemeClr val="accent6"/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</p:cxnSp>
      <p:cxnSp>
        <p:nvCxnSpPr>
          <p:cNvPr name="Connector 9" id="9"/>
          <p:cNvCxnSpPr/>
          <p:nvPr/>
        </p:nvCxnSpPr>
        <p:spPr>
          <a:xfrm flipH="true">
            <a:off x="1549928" y="3619368"/>
            <a:ext cx="813630" cy="578381"/>
          </a:xfrm>
          <a:prstGeom prst="line">
            <a:avLst/>
          </a:prstGeom>
          <a:ln w="19050">
            <a:solidFill>
              <a:schemeClr val="accent6"/>
            </a:solidFill>
            <a:prstDash val="solid"/>
            <a:headEnd type="none"/>
            <a:tailEnd type="triangle"/>
          </a:ln>
        </p:spPr>
        <p:style>
          <a:lnRef idx="0">
            <a:schemeClr val="accent6"/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</p:cxnSp>
      <p:sp>
        <p:nvSpPr>
          <p:cNvPr name="AutoShape 10" id="10"/>
          <p:cNvSpPr/>
          <p:nvPr/>
        </p:nvSpPr>
        <p:spPr>
          <a:xfrm rot="0">
            <a:off x="2188559" y="2054352"/>
            <a:ext cx="6969443" cy="920496"/>
          </a:xfrm>
          <a:prstGeom prst="rightArrow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68000">
                <a:schemeClr val="accent1">
                  <a:alpha val="100000"/>
                </a:schemeClr>
              </a:gs>
            </a:gsLst>
            <a:lin ang="0"/>
          </a:gradFill>
          <a:ln/>
        </p:spPr>
      </p:sp>
      <p:sp>
        <p:nvSpPr>
          <p:cNvPr name="AutoShape 11" id="11"/>
          <p:cNvSpPr/>
          <p:nvPr/>
        </p:nvSpPr>
        <p:spPr>
          <a:xfrm rot="0">
            <a:off x="2188559" y="3045238"/>
            <a:ext cx="6969443" cy="920496"/>
          </a:xfrm>
          <a:prstGeom prst="rightArrow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68000">
                <a:schemeClr val="accent1">
                  <a:alpha val="100000"/>
                </a:schemeClr>
              </a:gs>
            </a:gsLst>
            <a:lin ang="0"/>
          </a:gradFill>
          <a:ln/>
        </p:spPr>
      </p:sp>
      <p:sp>
        <p:nvSpPr>
          <p:cNvPr name="TextBox 12" id="12"/>
          <p:cNvSpPr txBox="true"/>
          <p:nvPr/>
        </p:nvSpPr>
        <p:spPr>
          <a:xfrm rot="0">
            <a:off x="610236" y="5787723"/>
            <a:ext cx="1504950" cy="542925"/>
          </a:xfrm>
          <a:prstGeom prst="rect">
            <a:avLst/>
          </a:prstGeom>
          <a:noFill/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 algn="l">
              <a:lnSpc>
                <a:spcPct val="113999"/>
              </a:lnSpc>
              <a:spcBef>
                <a:spcPct val="0"/>
              </a:spcBef>
            </a:pPr>
            <a:r>
              <a:rPr lang="en-US" sz="999">
                <a:solidFill>
                  <a:schemeClr val="dk1">
                    <a:alpha val="100000"/>
                  </a:schemeClr>
                </a:solidFill>
                <a:latin typeface="OPPOSans R"/>
                <a:ea typeface="OPPOSans R"/>
                <a:cs typeface="OPPOSans R"/>
              </a:rPr>
              <a:t>油库建设成果受到行业内广泛关注</a:t>
            </a:r>
          </a:p>
        </p:txBody>
      </p:sp>
      <p:sp>
        <p:nvSpPr>
          <p:cNvPr name="AutoShape 13" id="13"/>
          <p:cNvSpPr/>
          <p:nvPr/>
        </p:nvSpPr>
        <p:spPr>
          <a:xfrm rot="10800000">
            <a:off x="9013202" y="2482326"/>
            <a:ext cx="2815930" cy="1070170"/>
          </a:xfrm>
          <a:prstGeom prst="homePlate">
            <a:avLst>
              <a:gd fmla="val 59845" name="adj"/>
            </a:avLst>
          </a:prstGeom>
          <a:solidFill>
            <a:schemeClr val="accent3">
              <a:alpha val="100000"/>
            </a:schemeClr>
          </a:solidFill>
          <a:ln/>
        </p:spPr>
      </p:sp>
      <p:sp>
        <p:nvSpPr>
          <p:cNvPr name="TextBox 14" id="14"/>
          <p:cNvSpPr txBox="true"/>
          <p:nvPr/>
        </p:nvSpPr>
        <p:spPr>
          <a:xfrm rot="0">
            <a:off x="9768792" y="2662504"/>
            <a:ext cx="1828800" cy="723900"/>
          </a:xfrm>
          <a:prstGeom prst="rect">
            <a:avLst/>
          </a:prstGeom>
          <a:noFill/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 algn="just">
              <a:lnSpc>
                <a:spcPct val="113999"/>
              </a:lnSpc>
              <a:spcBef>
                <a:spcPct val="0"/>
              </a:spcBef>
            </a:pPr>
            <a:r>
              <a:rPr lang="en-US" sz="999">
                <a:solidFill>
                  <a:srgbClr val="FFFFFF">
                    <a:alpha val="100000"/>
                  </a:srgbClr>
                </a:solidFill>
                <a:latin typeface="OPPOSans R"/>
                <a:ea typeface="OPPOSans R"/>
                <a:cs typeface="OPPOSans R"/>
              </a:rPr>
              <a:t>技术创新与应用能力显著增强</a:t>
            </a:r>
          </a:p>
        </p:txBody>
      </p:sp>
      <p:sp>
        <p:nvSpPr>
          <p:cNvPr name="AutoShape 15" id="15"/>
          <p:cNvSpPr/>
          <p:nvPr/>
        </p:nvSpPr>
        <p:spPr>
          <a:xfrm rot="10800000">
            <a:off x="9013201" y="3684319"/>
            <a:ext cx="2815931" cy="1070170"/>
          </a:xfrm>
          <a:prstGeom prst="homePlate">
            <a:avLst>
              <a:gd fmla="val 59845" name="adj"/>
            </a:avLst>
          </a:prstGeom>
          <a:solidFill>
            <a:schemeClr val="accent3">
              <a:alpha val="100000"/>
            </a:schemeClr>
          </a:solidFill>
          <a:ln/>
        </p:spPr>
      </p:sp>
      <p:sp>
        <p:nvSpPr>
          <p:cNvPr name="TextBox 16" id="16"/>
          <p:cNvSpPr txBox="true"/>
          <p:nvPr/>
        </p:nvSpPr>
        <p:spPr>
          <a:xfrm rot="0">
            <a:off x="9768792" y="3871872"/>
            <a:ext cx="1828800" cy="723900"/>
          </a:xfrm>
          <a:prstGeom prst="rect">
            <a:avLst/>
          </a:prstGeom>
          <a:noFill/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 algn="just">
              <a:lnSpc>
                <a:spcPct val="113999"/>
              </a:lnSpc>
              <a:spcBef>
                <a:spcPct val="0"/>
              </a:spcBef>
            </a:pPr>
            <a:r>
              <a:rPr lang="en-US" sz="999">
                <a:solidFill>
                  <a:srgbClr val="FFFFFF">
                    <a:alpha val="100000"/>
                  </a:srgbClr>
                </a:solidFill>
                <a:latin typeface="OPPOSans R"/>
                <a:ea typeface="OPPOSans R"/>
                <a:cs typeface="OPPOSans R"/>
              </a:rPr>
              <a:t>领导层决策英明，推动项目顺利进行</a:t>
            </a:r>
          </a:p>
        </p:txBody>
      </p:sp>
      <p:sp>
        <p:nvSpPr>
          <p:cNvPr name="AutoShape 17" id="17"/>
          <p:cNvSpPr/>
          <p:nvPr/>
        </p:nvSpPr>
        <p:spPr>
          <a:xfrm rot="10800000">
            <a:off x="9013201" y="1280332"/>
            <a:ext cx="2815931" cy="1070170"/>
          </a:xfrm>
          <a:prstGeom prst="homePlate">
            <a:avLst>
              <a:gd fmla="val 59845" name="adj"/>
            </a:avLst>
          </a:prstGeom>
          <a:solidFill>
            <a:schemeClr val="accent3">
              <a:alpha val="100000"/>
            </a:schemeClr>
          </a:solidFill>
          <a:ln/>
        </p:spPr>
      </p:sp>
      <p:sp>
        <p:nvSpPr>
          <p:cNvPr name="TextBox 18" id="18"/>
          <p:cNvSpPr txBox="true"/>
          <p:nvPr/>
        </p:nvSpPr>
        <p:spPr>
          <a:xfrm rot="0">
            <a:off x="9768792" y="1467885"/>
            <a:ext cx="1828800" cy="723900"/>
          </a:xfrm>
          <a:prstGeom prst="rect">
            <a:avLst/>
          </a:prstGeom>
          <a:noFill/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 algn="just">
              <a:lnSpc>
                <a:spcPct val="113999"/>
              </a:lnSpc>
              <a:spcBef>
                <a:spcPct val="0"/>
              </a:spcBef>
            </a:pPr>
            <a:r>
              <a:rPr lang="en-US" sz="999">
                <a:solidFill>
                  <a:srgbClr val="FFFFFF">
                    <a:alpha val="100000"/>
                  </a:srgbClr>
                </a:solidFill>
                <a:latin typeface="OPPOSans R"/>
                <a:ea typeface="OPPOSans R"/>
                <a:cs typeface="OPPOSans R"/>
              </a:rPr>
              <a:t>提升了油库建设与管理水平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4094958" y="1315439"/>
            <a:ext cx="1171575" cy="361950"/>
          </a:xfrm>
          <a:prstGeom prst="rect">
            <a:avLst/>
          </a:prstGeom>
          <a:noFill/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 algn="l">
              <a:lnSpc>
                <a:spcPct val="113999"/>
              </a:lnSpc>
              <a:spcBef>
                <a:spcPct val="0"/>
              </a:spcBef>
            </a:pPr>
            <a:r>
              <a:rPr lang="en-US" sz="999">
                <a:solidFill>
                  <a:schemeClr val="dk1">
                    <a:alpha val="100000"/>
                  </a:schemeClr>
                </a:solidFill>
                <a:latin typeface="OPPOSans R"/>
                <a:ea typeface="OPPOSans R"/>
                <a:cs typeface="OPPOSans R"/>
              </a:rPr>
              <a:t>油库建设实践及效能分析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7156813" y="1315439"/>
            <a:ext cx="1171575" cy="361950"/>
          </a:xfrm>
          <a:prstGeom prst="rect">
            <a:avLst/>
          </a:prstGeom>
          <a:noFill/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 algn="l">
              <a:lnSpc>
                <a:spcPct val="113999"/>
              </a:lnSpc>
              <a:spcBef>
                <a:spcPct val="0"/>
              </a:spcBef>
            </a:pPr>
            <a:r>
              <a:rPr lang="en-US" sz="999">
                <a:solidFill>
                  <a:schemeClr val="dk1">
                    <a:alpha val="100000"/>
                  </a:schemeClr>
                </a:solidFill>
                <a:latin typeface="OPPOSans R"/>
                <a:ea typeface="OPPOSans R"/>
                <a:cs typeface="OPPOSans R"/>
              </a:rPr>
              <a:t>针对评估结果提出优化措施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369165" y="5194397"/>
            <a:ext cx="1908238" cy="384239"/>
          </a:xfrm>
          <a:prstGeom prst="rect">
            <a:avLst/>
          </a:prstGeom>
          <a:noFill/>
          <a:ln/>
        </p:spPr>
        <p:txBody>
          <a:bodyPr anchor="t" rtlCol="false" lIns="25432" rIns="25432" tIns="25432" bIns="25432" anchorCtr="false" vert="horz"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2000">
                <a:solidFill>
                  <a:srgbClr val="FFFFFF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行业影响力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2654159" y="5787723"/>
            <a:ext cx="3943350" cy="542925"/>
          </a:xfrm>
          <a:prstGeom prst="rect">
            <a:avLst/>
          </a:prstGeom>
          <a:noFill/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 algn="l">
              <a:lnSpc>
                <a:spcPct val="113999"/>
              </a:lnSpc>
              <a:spcBef>
                <a:spcPct val="0"/>
              </a:spcBef>
            </a:pPr>
            <a:r>
              <a:rPr lang="en-US" sz="999">
                <a:solidFill>
                  <a:schemeClr val="dk1">
                    <a:alpha val="100000"/>
                  </a:schemeClr>
                </a:solidFill>
                <a:latin typeface="OPPOSans R"/>
                <a:ea typeface="OPPOSans R"/>
                <a:cs typeface="OPPOSans R"/>
              </a:rPr>
              <a:t>客户对新建油库满意度高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2377207" y="5194397"/>
            <a:ext cx="4674135" cy="384239"/>
          </a:xfrm>
          <a:prstGeom prst="rect">
            <a:avLst/>
          </a:prstGeom>
          <a:noFill/>
          <a:ln/>
        </p:spPr>
        <p:txBody>
          <a:bodyPr anchor="t" rtlCol="false" lIns="25432" rIns="25432" tIns="25432" bIns="25432" anchorCtr="false" vert="horz"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2000">
                <a:solidFill>
                  <a:srgbClr val="FFFFFF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客户反馈意见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2513754" y="4343451"/>
            <a:ext cx="1171575" cy="361950"/>
          </a:xfrm>
          <a:prstGeom prst="rect">
            <a:avLst/>
          </a:prstGeom>
          <a:noFill/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 algn="l">
              <a:lnSpc>
                <a:spcPct val="113999"/>
              </a:lnSpc>
              <a:spcBef>
                <a:spcPct val="0"/>
              </a:spcBef>
            </a:pPr>
            <a:r>
              <a:rPr lang="en-US" sz="999">
                <a:solidFill>
                  <a:schemeClr val="dk1">
                    <a:alpha val="100000"/>
                  </a:schemeClr>
                </a:solidFill>
                <a:latin typeface="OPPOSans R"/>
                <a:ea typeface="OPPOSans R"/>
                <a:cs typeface="OPPOSans R"/>
              </a:rPr>
              <a:t>现代化油库建设方案研究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5576047" y="4343451"/>
            <a:ext cx="1171575" cy="361950"/>
          </a:xfrm>
          <a:prstGeom prst="rect">
            <a:avLst/>
          </a:prstGeom>
          <a:noFill/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 algn="l">
              <a:lnSpc>
                <a:spcPct val="113999"/>
              </a:lnSpc>
              <a:spcBef>
                <a:spcPct val="0"/>
              </a:spcBef>
            </a:pPr>
            <a:r>
              <a:rPr lang="en-US" sz="999">
                <a:solidFill>
                  <a:schemeClr val="dk1">
                    <a:alpha val="100000"/>
                  </a:schemeClr>
                </a:solidFill>
                <a:latin typeface="OPPOSans R"/>
                <a:ea typeface="OPPOSans R"/>
                <a:cs typeface="OPPOSans R"/>
              </a:rPr>
              <a:t>全面评价油库建设的成效与不足</a:t>
            </a:r>
          </a:p>
        </p:txBody>
      </p:sp>
      <p:sp>
        <p:nvSpPr>
          <p:cNvPr name="AutoShape 26" id="26"/>
          <p:cNvSpPr/>
          <p:nvPr/>
        </p:nvSpPr>
        <p:spPr>
          <a:xfrm rot="0">
            <a:off x="360617" y="3591115"/>
            <a:ext cx="1126141" cy="1126141"/>
          </a:xfrm>
          <a:prstGeom prst="ellipse">
            <a:avLst/>
          </a:prstGeom>
          <a:solidFill>
            <a:schemeClr val="accent3">
              <a:alpha val="100000"/>
            </a:schemeClr>
          </a:solidFill>
          <a:ln/>
        </p:spPr>
      </p:sp>
      <p:sp>
        <p:nvSpPr>
          <p:cNvPr name="TextBox 27" id="27"/>
          <p:cNvSpPr txBox="true"/>
          <p:nvPr/>
        </p:nvSpPr>
        <p:spPr>
          <a:xfrm rot="0">
            <a:off x="554736" y="4279688"/>
            <a:ext cx="736663" cy="231839"/>
          </a:xfrm>
          <a:prstGeom prst="rect">
            <a:avLst/>
          </a:prstGeom>
          <a:ln/>
        </p:spPr>
        <p:txBody>
          <a:bodyPr anchor="t" rtlCol="false" lIns="25432" rIns="25432" tIns="25432" bIns="25432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100">
                <a:solidFill>
                  <a:srgbClr val="FFFFFF">
                    <a:alpha val="100000"/>
                  </a:srgbClr>
                </a:solidFill>
                <a:latin typeface="HarmonyOS Sans SC"/>
                <a:ea typeface="HarmonyOS Sans SC"/>
                <a:cs typeface="HarmonyOS Sans SC"/>
              </a:rPr>
              <a:t>项目领导作用</a:t>
            </a:r>
          </a:p>
        </p:txBody>
      </p:sp>
      <p:sp>
        <p:nvSpPr>
          <p:cNvPr name="AutoShape 28" id="28"/>
          <p:cNvSpPr/>
          <p:nvPr/>
        </p:nvSpPr>
        <p:spPr>
          <a:xfrm rot="0">
            <a:off x="7153923" y="5075877"/>
            <a:ext cx="4674135" cy="1467021"/>
          </a:xfrm>
          <a:prstGeom prst="roundRect">
            <a:avLst>
              <a:gd fmla="val 0" name="adj"/>
            </a:avLst>
          </a:prstGeom>
          <a:solidFill>
            <a:schemeClr val="lt2">
              <a:alpha val="100000"/>
            </a:schemeClr>
          </a:solidFill>
          <a:ln/>
        </p:spPr>
      </p:sp>
      <p:sp>
        <p:nvSpPr>
          <p:cNvPr name="AutoShape 29" id="29"/>
          <p:cNvSpPr/>
          <p:nvPr/>
        </p:nvSpPr>
        <p:spPr>
          <a:xfrm rot="0">
            <a:off x="7153922" y="5075877"/>
            <a:ext cx="4674135" cy="552483"/>
          </a:xfrm>
          <a:prstGeom prst="roundRect">
            <a:avLst>
              <a:gd fmla="val 0" name="adj"/>
            </a:avLst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TextBox 30" id="30"/>
          <p:cNvSpPr txBox="true"/>
          <p:nvPr/>
        </p:nvSpPr>
        <p:spPr>
          <a:xfrm rot="0">
            <a:off x="7430875" y="5787723"/>
            <a:ext cx="3943350" cy="542925"/>
          </a:xfrm>
          <a:prstGeom prst="rect">
            <a:avLst/>
          </a:prstGeom>
          <a:noFill/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 algn="l">
              <a:lnSpc>
                <a:spcPct val="113999"/>
              </a:lnSpc>
              <a:spcBef>
                <a:spcPct val="0"/>
              </a:spcBef>
            </a:pPr>
            <a:r>
              <a:rPr lang="en-US" sz="999">
                <a:solidFill>
                  <a:schemeClr val="dk1">
                    <a:alpha val="100000"/>
                  </a:schemeClr>
                </a:solidFill>
                <a:latin typeface="OPPOSans R"/>
                <a:ea typeface="OPPOSans R"/>
                <a:cs typeface="OPPOSans R"/>
              </a:rPr>
              <a:t>油库建设项目获得专家团队的高度认可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7156813" y="5194397"/>
            <a:ext cx="4671245" cy="384239"/>
          </a:xfrm>
          <a:prstGeom prst="rect">
            <a:avLst/>
          </a:prstGeom>
          <a:noFill/>
          <a:ln/>
        </p:spPr>
        <p:txBody>
          <a:bodyPr anchor="t" rtlCol="false" lIns="25432" rIns="25432" tIns="25432" bIns="25432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2000">
                <a:solidFill>
                  <a:srgbClr val="FFFFFF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专家评审意见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研究结论</a:t>
            </a:r>
          </a:p>
        </p:txBody>
      </p:sp>
      <p:sp>
        <p:nvSpPr>
          <p:cNvPr name="AutoShape 33" id="33"/>
          <p:cNvSpPr/>
          <p:nvPr/>
        </p:nvSpPr>
        <p:spPr>
          <a:xfrm rot="0">
            <a:off x="360617" y="1087755"/>
            <a:ext cx="1126141" cy="1126141"/>
          </a:xfrm>
          <a:prstGeom prst="ellipse">
            <a:avLst/>
          </a:prstGeom>
          <a:solidFill>
            <a:schemeClr val="accent3">
              <a:alpha val="100000"/>
            </a:schemeClr>
          </a:solidFill>
          <a:ln/>
        </p:spPr>
      </p:sp>
      <p:sp>
        <p:nvSpPr>
          <p:cNvPr name="TextBox 34" id="34"/>
          <p:cNvSpPr txBox="true"/>
          <p:nvPr/>
        </p:nvSpPr>
        <p:spPr>
          <a:xfrm rot="0">
            <a:off x="554736" y="1768697"/>
            <a:ext cx="736663" cy="231839"/>
          </a:xfrm>
          <a:prstGeom prst="rect">
            <a:avLst/>
          </a:prstGeom>
          <a:ln/>
        </p:spPr>
        <p:txBody>
          <a:bodyPr anchor="t" rtlCol="false" lIns="25432" rIns="25432" tIns="25432" bIns="25432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100">
                <a:solidFill>
                  <a:srgbClr val="FFFFFF">
                    <a:alpha val="100000"/>
                  </a:srgbClr>
                </a:solidFill>
                <a:latin typeface="HarmonyOS Sans SC"/>
                <a:ea typeface="HarmonyOS Sans SC"/>
                <a:cs typeface="HarmonyOS Sans SC"/>
              </a:rPr>
              <a:t>项目团队贡献</a:t>
            </a:r>
          </a:p>
        </p:txBody>
      </p:sp>
      <p:sp>
        <p:nvSpPr>
          <p:cNvPr name="Freeform 35" id="35"/>
          <p:cNvSpPr/>
          <p:nvPr/>
        </p:nvSpPr>
        <p:spPr>
          <a:xfrm rot="0">
            <a:off x="745093" y="1315485"/>
            <a:ext cx="395288" cy="400050"/>
          </a:xfrm>
          <a:custGeom>
            <a:avLst/>
            <a:gdLst/>
            <a:ahLst/>
            <a:cxnLst/>
            <a:rect r="r" b="b" t="t" l="l"/>
            <a:pathLst>
              <a:path h="304800" w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</a:path>
              <a:path h="304800" w="304800"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</a:path>
              <a:path h="304800" w="304800"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</a:path>
            </a:pathLst>
          </a:custGeom>
          <a:solidFill>
            <a:srgbClr val="FFFFFF">
              <a:alpha val="100000"/>
            </a:srgbClr>
          </a:solidFill>
          <a:ln/>
        </p:spPr>
      </p:sp>
      <p:sp>
        <p:nvSpPr>
          <p:cNvPr name="AutoShape 36" id="36"/>
          <p:cNvSpPr/>
          <p:nvPr/>
        </p:nvSpPr>
        <p:spPr>
          <a:xfrm rot="0">
            <a:off x="360617" y="2339435"/>
            <a:ext cx="1126141" cy="1126141"/>
          </a:xfrm>
          <a:prstGeom prst="ellipse">
            <a:avLst/>
          </a:prstGeom>
          <a:solidFill>
            <a:schemeClr val="accent3">
              <a:alpha val="100000"/>
            </a:schemeClr>
          </a:solidFill>
          <a:ln/>
        </p:spPr>
      </p:sp>
      <p:sp>
        <p:nvSpPr>
          <p:cNvPr name="TextBox 37" id="37"/>
          <p:cNvSpPr txBox="true"/>
          <p:nvPr/>
        </p:nvSpPr>
        <p:spPr>
          <a:xfrm rot="0">
            <a:off x="554736" y="3029903"/>
            <a:ext cx="736663" cy="231839"/>
          </a:xfrm>
          <a:prstGeom prst="rect">
            <a:avLst/>
          </a:prstGeom>
          <a:ln/>
        </p:spPr>
        <p:txBody>
          <a:bodyPr anchor="t" rtlCol="false" lIns="25432" rIns="25432" tIns="25432" bIns="25432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100">
                <a:solidFill>
                  <a:srgbClr val="FFFFFF">
                    <a:alpha val="100000"/>
                  </a:srgbClr>
                </a:solidFill>
                <a:latin typeface="HarmonyOS Sans SC"/>
                <a:ea typeface="HarmonyOS Sans SC"/>
                <a:cs typeface="HarmonyOS Sans SC"/>
              </a:rPr>
              <a:t>技术团队成果</a:t>
            </a:r>
          </a:p>
        </p:txBody>
      </p:sp>
      <p:sp>
        <p:nvSpPr>
          <p:cNvPr name="Freeform 38" id="38"/>
          <p:cNvSpPr/>
          <p:nvPr/>
        </p:nvSpPr>
        <p:spPr>
          <a:xfrm rot="0">
            <a:off x="734949" y="3860959"/>
            <a:ext cx="395288" cy="400050"/>
          </a:xfrm>
          <a:custGeom>
            <a:avLst/>
            <a:gdLst/>
            <a:ahLst/>
            <a:cxnLst/>
            <a:rect r="r" b="b" t="t" l="l"/>
            <a:pathLst>
              <a:path h="304800" w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</a:path>
              <a:path h="304800" w="304800"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</a:path>
              <a:path h="304800" w="304800"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</a:path>
            </a:pathLst>
          </a:custGeom>
          <a:solidFill>
            <a:srgbClr val="FFFFFF">
              <a:alpha val="100000"/>
            </a:srgbClr>
          </a:solidFill>
          <a:ln/>
        </p:spPr>
      </p:sp>
      <p:sp>
        <p:nvSpPr>
          <p:cNvPr name="Freeform 39" id="39"/>
          <p:cNvSpPr/>
          <p:nvPr/>
        </p:nvSpPr>
        <p:spPr>
          <a:xfrm rot="5400000">
            <a:off x="4816030" y="2334292"/>
            <a:ext cx="2086737" cy="1351502"/>
          </a:xfrm>
          <a:custGeom>
            <a:avLst/>
            <a:gdLst/>
            <a:ahLst/>
            <a:cxnLst/>
            <a:rect r="r" b="b" t="t" l="l"/>
            <a:pathLst>
              <a:path h="1032301" w="1468316">
                <a:moveTo>
                  <a:pt x="0" y="1"/>
                </a:moveTo>
                <a:cubicBezTo>
                  <a:pt x="0" y="177265"/>
                  <a:pt x="328694" y="320965"/>
                  <a:pt x="734158" y="320965"/>
                </a:cubicBezTo>
                <a:cubicBezTo>
                  <a:pt x="1139622" y="320965"/>
                  <a:pt x="1468316" y="177265"/>
                  <a:pt x="1468316" y="1"/>
                </a:cubicBezTo>
                <a:lnTo>
                  <a:pt x="1468316" y="711337"/>
                </a:lnTo>
                <a:cubicBezTo>
                  <a:pt x="1468316" y="888601"/>
                  <a:pt x="1139622" y="1032301"/>
                  <a:pt x="734158" y="1032301"/>
                </a:cubicBezTo>
                <a:cubicBezTo>
                  <a:pt x="328694" y="1032301"/>
                  <a:pt x="0" y="888601"/>
                  <a:pt x="0" y="711337"/>
                </a:cubicBezTo>
                <a:close/>
              </a:path>
              <a:path h="1032301" w="1468316">
                <a:moveTo>
                  <a:pt x="1468316" y="0"/>
                </a:moveTo>
                <a:lnTo>
                  <a:pt x="1468316" y="0"/>
                </a:lnTo>
                <a:lnTo>
                  <a:pt x="1468316" y="1"/>
                </a:lnTo>
                <a:close/>
              </a:path>
              <a:path h="1032301" w="1468316">
                <a:moveTo>
                  <a:pt x="0" y="0"/>
                </a:moveTo>
                <a:lnTo>
                  <a:pt x="0" y="0"/>
                </a:lnTo>
                <a:lnTo>
                  <a:pt x="0" y="1"/>
                </a:lnTo>
              </a:path>
            </a:pathLst>
          </a:custGeom>
          <a:gradFill>
            <a:gsLst>
              <a:gs pos="0">
                <a:schemeClr val="accent1">
                  <a:alpha val="81302"/>
                </a:schemeClr>
              </a:gs>
              <a:gs pos="100000">
                <a:schemeClr val="accent1">
                  <a:alpha val="100000"/>
                </a:schemeClr>
              </a:gs>
            </a:gsLst>
            <a:lin ang="0"/>
          </a:gradFill>
          <a:ln/>
        </p:spPr>
      </p:sp>
      <p:sp>
        <p:nvSpPr>
          <p:cNvPr name="Freeform 40" id="40"/>
          <p:cNvSpPr/>
          <p:nvPr/>
        </p:nvSpPr>
        <p:spPr>
          <a:xfrm rot="5400000">
            <a:off x="6306121" y="2334292"/>
            <a:ext cx="2086737" cy="1351502"/>
          </a:xfrm>
          <a:custGeom>
            <a:avLst/>
            <a:gdLst/>
            <a:ahLst/>
            <a:cxnLst/>
            <a:rect r="r" b="b" t="t" l="l"/>
            <a:pathLst>
              <a:path h="1032301" w="1468316">
                <a:moveTo>
                  <a:pt x="0" y="1"/>
                </a:moveTo>
                <a:cubicBezTo>
                  <a:pt x="0" y="177265"/>
                  <a:pt x="328694" y="320965"/>
                  <a:pt x="734158" y="320965"/>
                </a:cubicBezTo>
                <a:cubicBezTo>
                  <a:pt x="1139622" y="320965"/>
                  <a:pt x="1468316" y="177265"/>
                  <a:pt x="1468316" y="1"/>
                </a:cubicBezTo>
                <a:lnTo>
                  <a:pt x="1468316" y="711337"/>
                </a:lnTo>
                <a:cubicBezTo>
                  <a:pt x="1468316" y="888601"/>
                  <a:pt x="1139622" y="1032301"/>
                  <a:pt x="734158" y="1032301"/>
                </a:cubicBezTo>
                <a:cubicBezTo>
                  <a:pt x="328694" y="1032301"/>
                  <a:pt x="0" y="888601"/>
                  <a:pt x="0" y="711337"/>
                </a:cubicBezTo>
                <a:close/>
              </a:path>
              <a:path h="1032301" w="1468316">
                <a:moveTo>
                  <a:pt x="1468316" y="0"/>
                </a:moveTo>
                <a:lnTo>
                  <a:pt x="1468316" y="0"/>
                </a:lnTo>
                <a:lnTo>
                  <a:pt x="1468316" y="1"/>
                </a:lnTo>
                <a:close/>
              </a:path>
              <a:path h="1032301" w="1468316">
                <a:moveTo>
                  <a:pt x="0" y="0"/>
                </a:moveTo>
                <a:lnTo>
                  <a:pt x="0" y="0"/>
                </a:lnTo>
                <a:lnTo>
                  <a:pt x="0" y="1"/>
                </a:lnTo>
              </a:path>
            </a:pathLst>
          </a:custGeom>
          <a:gradFill>
            <a:gsLst>
              <a:gs pos="0">
                <a:schemeClr val="accent1">
                  <a:alpha val="81302"/>
                </a:schemeClr>
              </a:gs>
              <a:gs pos="100000">
                <a:schemeClr val="accent1">
                  <a:alpha val="100000"/>
                </a:schemeClr>
              </a:gs>
            </a:gsLst>
            <a:lin ang="0"/>
          </a:gradFill>
          <a:ln/>
        </p:spPr>
      </p:sp>
      <p:sp>
        <p:nvSpPr>
          <p:cNvPr name="Freeform 41" id="41"/>
          <p:cNvSpPr/>
          <p:nvPr/>
        </p:nvSpPr>
        <p:spPr>
          <a:xfrm rot="0">
            <a:off x="735568" y="2625201"/>
            <a:ext cx="395288" cy="400050"/>
          </a:xfrm>
          <a:custGeom>
            <a:avLst/>
            <a:gdLst/>
            <a:ahLst/>
            <a:cxnLst/>
            <a:rect r="r" b="b" t="t" l="l"/>
            <a:pathLst>
              <a:path h="304800" w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</a:path>
              <a:path h="304800" w="304800"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</a:path>
              <a:path h="304800" w="304800"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</a:path>
            </a:pathLst>
          </a:custGeom>
          <a:solidFill>
            <a:srgbClr val="FFFFFF">
              <a:alpha val="100000"/>
            </a:srgbClr>
          </a:solidFill>
          <a:ln/>
        </p:spPr>
      </p:sp>
      <p:sp>
        <p:nvSpPr>
          <p:cNvPr name="TextBox 42" id="42"/>
          <p:cNvSpPr txBox="true"/>
          <p:nvPr/>
        </p:nvSpPr>
        <p:spPr>
          <a:xfrm rot="0">
            <a:off x="6693789" y="2747296"/>
            <a:ext cx="896588" cy="492443"/>
          </a:xfrm>
          <a:prstGeom prst="rect">
            <a:avLst/>
          </a:prstGeom>
          <a:noFill/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599">
                <a:solidFill>
                  <a:srgbClr val="FFFFFF">
                    <a:alpha val="100000"/>
                  </a:srgbClr>
                </a:solidFill>
                <a:latin typeface="OPPOSans R"/>
                <a:ea typeface="OPPOSans R"/>
                <a:cs typeface="OPPOSans R"/>
              </a:rPr>
              <a:t>改进建议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5203603" y="2747296"/>
            <a:ext cx="896588" cy="492443"/>
          </a:xfrm>
          <a:prstGeom prst="rect">
            <a:avLst/>
          </a:prstGeom>
          <a:noFill/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599">
                <a:solidFill>
                  <a:srgbClr val="FFFFFF">
                    <a:alpha val="100000"/>
                  </a:srgbClr>
                </a:solidFill>
                <a:latin typeface="OPPOSans R"/>
                <a:ea typeface="OPPOSans R"/>
                <a:cs typeface="OPPOSans R"/>
              </a:rPr>
              <a:t>综合评估</a:t>
            </a:r>
          </a:p>
        </p:txBody>
      </p:sp>
      <p:sp>
        <p:nvSpPr>
          <p:cNvPr name="Freeform 44" id="44"/>
          <p:cNvSpPr/>
          <p:nvPr/>
        </p:nvSpPr>
        <p:spPr>
          <a:xfrm rot="5400000">
            <a:off x="3325844" y="2334292"/>
            <a:ext cx="2086737" cy="1351502"/>
          </a:xfrm>
          <a:custGeom>
            <a:avLst/>
            <a:gdLst/>
            <a:ahLst/>
            <a:cxnLst/>
            <a:rect r="r" b="b" t="t" l="l"/>
            <a:pathLst>
              <a:path h="1032301" w="1468316">
                <a:moveTo>
                  <a:pt x="0" y="1"/>
                </a:moveTo>
                <a:cubicBezTo>
                  <a:pt x="0" y="177265"/>
                  <a:pt x="328694" y="320965"/>
                  <a:pt x="734158" y="320965"/>
                </a:cubicBezTo>
                <a:cubicBezTo>
                  <a:pt x="1139622" y="320965"/>
                  <a:pt x="1468316" y="177265"/>
                  <a:pt x="1468316" y="1"/>
                </a:cubicBezTo>
                <a:lnTo>
                  <a:pt x="1468316" y="711337"/>
                </a:lnTo>
                <a:cubicBezTo>
                  <a:pt x="1468316" y="888601"/>
                  <a:pt x="1139622" y="1032301"/>
                  <a:pt x="734158" y="1032301"/>
                </a:cubicBezTo>
                <a:cubicBezTo>
                  <a:pt x="328694" y="1032301"/>
                  <a:pt x="0" y="888601"/>
                  <a:pt x="0" y="711337"/>
                </a:cubicBezTo>
                <a:close/>
              </a:path>
              <a:path h="1032301" w="1468316">
                <a:moveTo>
                  <a:pt x="1468316" y="0"/>
                </a:moveTo>
                <a:lnTo>
                  <a:pt x="1468316" y="0"/>
                </a:lnTo>
                <a:lnTo>
                  <a:pt x="1468316" y="1"/>
                </a:lnTo>
                <a:close/>
              </a:path>
              <a:path h="1032301" w="1468316">
                <a:moveTo>
                  <a:pt x="0" y="0"/>
                </a:moveTo>
                <a:lnTo>
                  <a:pt x="0" y="0"/>
                </a:lnTo>
                <a:lnTo>
                  <a:pt x="0" y="1"/>
                </a:lnTo>
              </a:path>
            </a:pathLst>
          </a:custGeom>
          <a:gradFill>
            <a:gsLst>
              <a:gs pos="0">
                <a:schemeClr val="accent1">
                  <a:alpha val="81302"/>
                </a:schemeClr>
              </a:gs>
              <a:gs pos="100000">
                <a:schemeClr val="accent1">
                  <a:alpha val="100000"/>
                </a:schemeClr>
              </a:gs>
            </a:gsLst>
            <a:lin ang="0"/>
          </a:gradFill>
          <a:ln/>
        </p:spPr>
      </p:sp>
      <p:sp>
        <p:nvSpPr>
          <p:cNvPr name="TextBox 45" id="45"/>
          <p:cNvSpPr txBox="true"/>
          <p:nvPr/>
        </p:nvSpPr>
        <p:spPr>
          <a:xfrm rot="0">
            <a:off x="3729246" y="2763822"/>
            <a:ext cx="896588" cy="492443"/>
          </a:xfrm>
          <a:prstGeom prst="rect">
            <a:avLst/>
          </a:prstGeom>
          <a:noFill/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599">
                <a:solidFill>
                  <a:srgbClr val="FFFFFF">
                    <a:alpha val="100000"/>
                  </a:srgbClr>
                </a:solidFill>
                <a:latin typeface="OPPOSans R"/>
                <a:ea typeface="OPPOSans R"/>
                <a:cs typeface="OPPOSans R"/>
              </a:rPr>
              <a:t>实施效果</a:t>
            </a:r>
          </a:p>
        </p:txBody>
      </p:sp>
      <p:sp>
        <p:nvSpPr>
          <p:cNvPr name="Freeform 46" id="46"/>
          <p:cNvSpPr/>
          <p:nvPr/>
        </p:nvSpPr>
        <p:spPr>
          <a:xfrm rot="16200000" flipH="true">
            <a:off x="3677984" y="2334292"/>
            <a:ext cx="2086737" cy="1351502"/>
          </a:xfrm>
          <a:custGeom>
            <a:avLst/>
            <a:gdLst/>
            <a:ahLst/>
            <a:cxnLst/>
            <a:rect r="r" b="b" t="t" l="l"/>
            <a:pathLst>
              <a:path h="1032301" w="1468316">
                <a:moveTo>
                  <a:pt x="0" y="1"/>
                </a:moveTo>
                <a:cubicBezTo>
                  <a:pt x="0" y="177265"/>
                  <a:pt x="328694" y="320965"/>
                  <a:pt x="734158" y="320965"/>
                </a:cubicBezTo>
                <a:cubicBezTo>
                  <a:pt x="1139622" y="320965"/>
                  <a:pt x="1468316" y="177265"/>
                  <a:pt x="1468316" y="1"/>
                </a:cubicBezTo>
                <a:lnTo>
                  <a:pt x="1468316" y="711337"/>
                </a:lnTo>
                <a:cubicBezTo>
                  <a:pt x="1468316" y="888601"/>
                  <a:pt x="1139622" y="1032301"/>
                  <a:pt x="734158" y="1032301"/>
                </a:cubicBezTo>
                <a:cubicBezTo>
                  <a:pt x="328694" y="1032301"/>
                  <a:pt x="0" y="888601"/>
                  <a:pt x="0" y="711337"/>
                </a:cubicBezTo>
                <a:close/>
              </a:path>
              <a:path h="1032301" w="1468316">
                <a:moveTo>
                  <a:pt x="1468316" y="0"/>
                </a:moveTo>
                <a:lnTo>
                  <a:pt x="1468316" y="0"/>
                </a:lnTo>
                <a:lnTo>
                  <a:pt x="1468316" y="1"/>
                </a:lnTo>
                <a:close/>
              </a:path>
              <a:path h="1032301" w="1468316">
                <a:moveTo>
                  <a:pt x="0" y="0"/>
                </a:moveTo>
                <a:lnTo>
                  <a:pt x="0" y="0"/>
                </a:lnTo>
                <a:lnTo>
                  <a:pt x="0" y="1"/>
                </a:lnTo>
              </a:path>
            </a:pathLst>
          </a:custGeom>
          <a:solidFill>
            <a:schemeClr val="accent1">
              <a:alpha val="19062"/>
            </a:schemeClr>
          </a:solidFill>
          <a:ln/>
        </p:spPr>
      </p:sp>
      <p:sp>
        <p:nvSpPr>
          <p:cNvPr name="Freeform 47" id="47"/>
          <p:cNvSpPr/>
          <p:nvPr/>
        </p:nvSpPr>
        <p:spPr>
          <a:xfrm rot="5400000">
            <a:off x="1835753" y="2334292"/>
            <a:ext cx="2086737" cy="1351502"/>
          </a:xfrm>
          <a:custGeom>
            <a:avLst/>
            <a:gdLst/>
            <a:ahLst/>
            <a:cxnLst/>
            <a:rect r="r" b="b" t="t" l="l"/>
            <a:pathLst>
              <a:path h="1032301" w="1468316">
                <a:moveTo>
                  <a:pt x="0" y="1"/>
                </a:moveTo>
                <a:cubicBezTo>
                  <a:pt x="0" y="177265"/>
                  <a:pt x="328694" y="320965"/>
                  <a:pt x="734158" y="320965"/>
                </a:cubicBezTo>
                <a:cubicBezTo>
                  <a:pt x="1139622" y="320965"/>
                  <a:pt x="1468316" y="177265"/>
                  <a:pt x="1468316" y="1"/>
                </a:cubicBezTo>
                <a:lnTo>
                  <a:pt x="1468316" y="711337"/>
                </a:lnTo>
                <a:cubicBezTo>
                  <a:pt x="1468316" y="888601"/>
                  <a:pt x="1139622" y="1032301"/>
                  <a:pt x="734158" y="1032301"/>
                </a:cubicBezTo>
                <a:cubicBezTo>
                  <a:pt x="328694" y="1032301"/>
                  <a:pt x="0" y="888601"/>
                  <a:pt x="0" y="711337"/>
                </a:cubicBezTo>
                <a:close/>
              </a:path>
              <a:path h="1032301" w="1468316">
                <a:moveTo>
                  <a:pt x="1468316" y="0"/>
                </a:moveTo>
                <a:lnTo>
                  <a:pt x="1468316" y="0"/>
                </a:lnTo>
                <a:lnTo>
                  <a:pt x="1468316" y="1"/>
                </a:lnTo>
                <a:close/>
              </a:path>
              <a:path h="1032301" w="1468316">
                <a:moveTo>
                  <a:pt x="0" y="0"/>
                </a:moveTo>
                <a:lnTo>
                  <a:pt x="0" y="0"/>
                </a:lnTo>
                <a:lnTo>
                  <a:pt x="0" y="1"/>
                </a:lnTo>
              </a:path>
            </a:pathLst>
          </a:custGeom>
          <a:gradFill>
            <a:gsLst>
              <a:gs pos="0">
                <a:schemeClr val="accent1">
                  <a:alpha val="81302"/>
                </a:schemeClr>
              </a:gs>
              <a:gs pos="100000">
                <a:schemeClr val="accent1">
                  <a:alpha val="100000"/>
                </a:schemeClr>
              </a:gs>
            </a:gsLst>
            <a:lin ang="0"/>
          </a:gradFill>
          <a:ln/>
        </p:spPr>
      </p:sp>
      <p:sp>
        <p:nvSpPr>
          <p:cNvPr name="TextBox 48" id="48"/>
          <p:cNvSpPr txBox="true"/>
          <p:nvPr/>
        </p:nvSpPr>
        <p:spPr>
          <a:xfrm rot="0">
            <a:off x="2217134" y="2763822"/>
            <a:ext cx="896588" cy="492443"/>
          </a:xfrm>
          <a:prstGeom prst="rect">
            <a:avLst/>
          </a:prstGeom>
          <a:noFill/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599">
                <a:solidFill>
                  <a:srgbClr val="FFFFFF">
                    <a:alpha val="100000"/>
                  </a:srgbClr>
                </a:solidFill>
                <a:latin typeface="OPPOSans R"/>
                <a:ea typeface="OPPOSans R"/>
                <a:cs typeface="OPPOSans R"/>
              </a:rPr>
              <a:t>项目概述</a:t>
            </a:r>
          </a:p>
        </p:txBody>
      </p:sp>
      <p:sp>
        <p:nvSpPr>
          <p:cNvPr name="Freeform 49" id="49"/>
          <p:cNvSpPr/>
          <p:nvPr/>
        </p:nvSpPr>
        <p:spPr>
          <a:xfrm rot="16200000" flipH="true">
            <a:off x="2187892" y="2334292"/>
            <a:ext cx="2086737" cy="1351502"/>
          </a:xfrm>
          <a:custGeom>
            <a:avLst/>
            <a:gdLst/>
            <a:ahLst/>
            <a:cxnLst/>
            <a:rect r="r" b="b" t="t" l="l"/>
            <a:pathLst>
              <a:path h="1032301" w="1468316">
                <a:moveTo>
                  <a:pt x="0" y="1"/>
                </a:moveTo>
                <a:cubicBezTo>
                  <a:pt x="0" y="177265"/>
                  <a:pt x="328694" y="320965"/>
                  <a:pt x="734158" y="320965"/>
                </a:cubicBezTo>
                <a:cubicBezTo>
                  <a:pt x="1139622" y="320965"/>
                  <a:pt x="1468316" y="177265"/>
                  <a:pt x="1468316" y="1"/>
                </a:cubicBezTo>
                <a:lnTo>
                  <a:pt x="1468316" y="711337"/>
                </a:lnTo>
                <a:cubicBezTo>
                  <a:pt x="1468316" y="888601"/>
                  <a:pt x="1139622" y="1032301"/>
                  <a:pt x="734158" y="1032301"/>
                </a:cubicBezTo>
                <a:cubicBezTo>
                  <a:pt x="328694" y="1032301"/>
                  <a:pt x="0" y="888601"/>
                  <a:pt x="0" y="711337"/>
                </a:cubicBezTo>
                <a:close/>
              </a:path>
              <a:path h="1032301" w="1468316">
                <a:moveTo>
                  <a:pt x="1468316" y="0"/>
                </a:moveTo>
                <a:lnTo>
                  <a:pt x="1468316" y="0"/>
                </a:lnTo>
                <a:lnTo>
                  <a:pt x="1468316" y="1"/>
                </a:lnTo>
                <a:close/>
              </a:path>
              <a:path h="1032301" w="1468316">
                <a:moveTo>
                  <a:pt x="0" y="0"/>
                </a:moveTo>
                <a:lnTo>
                  <a:pt x="0" y="0"/>
                </a:lnTo>
                <a:lnTo>
                  <a:pt x="0" y="1"/>
                </a:lnTo>
              </a:path>
            </a:pathLst>
          </a:custGeom>
          <a:solidFill>
            <a:schemeClr val="accent1">
              <a:alpha val="19062"/>
            </a:schemeClr>
          </a:solidFill>
          <a:ln/>
        </p:spPr>
      </p:sp>
      <p:sp>
        <p:nvSpPr>
          <p:cNvPr name="Freeform 50" id="50"/>
          <p:cNvSpPr/>
          <p:nvPr/>
        </p:nvSpPr>
        <p:spPr>
          <a:xfrm rot="16200000" flipH="true">
            <a:off x="5168075" y="2334292"/>
            <a:ext cx="2086737" cy="1351502"/>
          </a:xfrm>
          <a:custGeom>
            <a:avLst/>
            <a:gdLst/>
            <a:ahLst/>
            <a:cxnLst/>
            <a:rect r="r" b="b" t="t" l="l"/>
            <a:pathLst>
              <a:path h="1032301" w="1468316">
                <a:moveTo>
                  <a:pt x="0" y="1"/>
                </a:moveTo>
                <a:cubicBezTo>
                  <a:pt x="0" y="177265"/>
                  <a:pt x="328694" y="320965"/>
                  <a:pt x="734158" y="320965"/>
                </a:cubicBezTo>
                <a:cubicBezTo>
                  <a:pt x="1139622" y="320965"/>
                  <a:pt x="1468316" y="177265"/>
                  <a:pt x="1468316" y="1"/>
                </a:cubicBezTo>
                <a:lnTo>
                  <a:pt x="1468316" y="711337"/>
                </a:lnTo>
                <a:cubicBezTo>
                  <a:pt x="1468316" y="888601"/>
                  <a:pt x="1139622" y="1032301"/>
                  <a:pt x="734158" y="1032301"/>
                </a:cubicBezTo>
                <a:cubicBezTo>
                  <a:pt x="328694" y="1032301"/>
                  <a:pt x="0" y="888601"/>
                  <a:pt x="0" y="711337"/>
                </a:cubicBezTo>
                <a:close/>
              </a:path>
              <a:path h="1032301" w="1468316">
                <a:moveTo>
                  <a:pt x="1468316" y="0"/>
                </a:moveTo>
                <a:lnTo>
                  <a:pt x="1468316" y="0"/>
                </a:lnTo>
                <a:lnTo>
                  <a:pt x="1468316" y="1"/>
                </a:lnTo>
                <a:close/>
              </a:path>
              <a:path h="1032301" w="1468316">
                <a:moveTo>
                  <a:pt x="0" y="0"/>
                </a:moveTo>
                <a:lnTo>
                  <a:pt x="0" y="0"/>
                </a:lnTo>
                <a:lnTo>
                  <a:pt x="0" y="1"/>
                </a:lnTo>
              </a:path>
            </a:pathLst>
          </a:custGeom>
          <a:solidFill>
            <a:schemeClr val="accent1">
              <a:alpha val="19062"/>
            </a:schemeClr>
          </a:solidFill>
          <a:ln/>
        </p:spPr>
      </p:sp>
      <p:sp>
        <p:nvSpPr>
          <p:cNvPr name="Freeform 51" id="51"/>
          <p:cNvSpPr/>
          <p:nvPr/>
        </p:nvSpPr>
        <p:spPr>
          <a:xfrm rot="16200000" flipH="true">
            <a:off x="6658261" y="2334292"/>
            <a:ext cx="2086737" cy="1351502"/>
          </a:xfrm>
          <a:custGeom>
            <a:avLst/>
            <a:gdLst/>
            <a:ahLst/>
            <a:cxnLst/>
            <a:rect r="r" b="b" t="t" l="l"/>
            <a:pathLst>
              <a:path h="1032301" w="1468316">
                <a:moveTo>
                  <a:pt x="0" y="1"/>
                </a:moveTo>
                <a:cubicBezTo>
                  <a:pt x="0" y="177265"/>
                  <a:pt x="328694" y="320965"/>
                  <a:pt x="734158" y="320965"/>
                </a:cubicBezTo>
                <a:cubicBezTo>
                  <a:pt x="1139622" y="320965"/>
                  <a:pt x="1468316" y="177265"/>
                  <a:pt x="1468316" y="1"/>
                </a:cubicBezTo>
                <a:lnTo>
                  <a:pt x="1468316" y="711337"/>
                </a:lnTo>
                <a:cubicBezTo>
                  <a:pt x="1468316" y="888601"/>
                  <a:pt x="1139622" y="1032301"/>
                  <a:pt x="734158" y="1032301"/>
                </a:cubicBezTo>
                <a:cubicBezTo>
                  <a:pt x="328694" y="1032301"/>
                  <a:pt x="0" y="888601"/>
                  <a:pt x="0" y="711337"/>
                </a:cubicBezTo>
                <a:close/>
              </a:path>
              <a:path h="1032301" w="1468316">
                <a:moveTo>
                  <a:pt x="1468316" y="0"/>
                </a:moveTo>
                <a:lnTo>
                  <a:pt x="1468316" y="0"/>
                </a:lnTo>
                <a:lnTo>
                  <a:pt x="1468316" y="1"/>
                </a:lnTo>
                <a:close/>
              </a:path>
              <a:path h="1032301" w="1468316">
                <a:moveTo>
                  <a:pt x="0" y="0"/>
                </a:moveTo>
                <a:lnTo>
                  <a:pt x="0" y="0"/>
                </a:lnTo>
                <a:lnTo>
                  <a:pt x="0" y="1"/>
                </a:lnTo>
              </a:path>
            </a:pathLst>
          </a:custGeom>
          <a:solidFill>
            <a:schemeClr val="accent1">
              <a:alpha val="19062"/>
            </a:schemeClr>
          </a:solidFill>
          <a:ln/>
        </p:spPr>
      </p:sp>
    </p:spTree>
  </p:cSld>
  <p:clrMapOvr>
    <a:masterClrMapping/>
  </p:clrMapOvr>
</p:sld>
</file>

<file path=ppt/slides/slide4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rot="5400000">
            <a:off x="4978772" y="2421551"/>
            <a:ext cx="2381250" cy="2857500"/>
          </a:xfrm>
          <a:custGeom>
            <a:avLst/>
            <a:gdLst/>
            <a:ahLst/>
            <a:cxnLst/>
            <a:rect r="r" b="b" t="t" l="l"/>
            <a:pathLst>
              <a:path h="1905000" w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</a:path>
            </a:pathLst>
          </a:cu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name="Freeform 3" id="3"/>
          <p:cNvSpPr/>
          <p:nvPr/>
        </p:nvSpPr>
        <p:spPr>
          <a:xfrm rot="5400000">
            <a:off x="6362772" y="2062242"/>
            <a:ext cx="1062105" cy="1194868"/>
          </a:xfrm>
          <a:custGeom>
            <a:avLst/>
            <a:gdLst/>
            <a:ahLst/>
            <a:cxnLst/>
            <a:rect r="r" b="b" t="t" l="l"/>
            <a:pathLst>
              <a:path h="1905000" w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</a:path>
            </a:pathLst>
          </a:custGeom>
          <a:solidFill>
            <a:schemeClr val="accent1">
              <a:alpha val="100000"/>
            </a:schemeClr>
          </a:solidFill>
          <a:ln/>
        </p:spPr>
      </p:sp>
      <p:sp>
        <p:nvSpPr>
          <p:cNvPr name="Freeform 4" id="4"/>
          <p:cNvSpPr/>
          <p:nvPr/>
        </p:nvSpPr>
        <p:spPr>
          <a:xfrm rot="5400000">
            <a:off x="7067094" y="3252867"/>
            <a:ext cx="1062105" cy="1194868"/>
          </a:xfrm>
          <a:custGeom>
            <a:avLst/>
            <a:gdLst/>
            <a:ahLst/>
            <a:cxnLst/>
            <a:rect r="r" b="b" t="t" l="l"/>
            <a:pathLst>
              <a:path h="1905000" w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</a:path>
            </a:pathLst>
          </a:custGeom>
          <a:solidFill>
            <a:schemeClr val="accent1">
              <a:alpha val="100000"/>
            </a:schemeClr>
          </a:solidFill>
          <a:ln/>
        </p:spPr>
      </p:sp>
      <p:sp>
        <p:nvSpPr>
          <p:cNvPr name="Freeform 5" id="5"/>
          <p:cNvSpPr/>
          <p:nvPr/>
        </p:nvSpPr>
        <p:spPr>
          <a:xfrm rot="5400000">
            <a:off x="6362772" y="4443492"/>
            <a:ext cx="1062105" cy="1194868"/>
          </a:xfrm>
          <a:custGeom>
            <a:avLst/>
            <a:gdLst/>
            <a:ahLst/>
            <a:cxnLst/>
            <a:rect r="r" b="b" t="t" l="l"/>
            <a:pathLst>
              <a:path h="1905000" w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</a:path>
            </a:pathLst>
          </a:custGeom>
          <a:solidFill>
            <a:schemeClr val="accent1">
              <a:alpha val="100000"/>
            </a:schemeClr>
          </a:solidFill>
          <a:ln/>
        </p:spPr>
      </p:sp>
      <p:sp>
        <p:nvSpPr>
          <p:cNvPr name="Freeform 6" id="6"/>
          <p:cNvSpPr/>
          <p:nvPr/>
        </p:nvSpPr>
        <p:spPr>
          <a:xfrm rot="5400000">
            <a:off x="4844523" y="2062242"/>
            <a:ext cx="1062105" cy="1194868"/>
          </a:xfrm>
          <a:custGeom>
            <a:avLst/>
            <a:gdLst/>
            <a:ahLst/>
            <a:cxnLst/>
            <a:rect r="r" b="b" t="t" l="l"/>
            <a:pathLst>
              <a:path h="1905000" w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</a:path>
            </a:pathLst>
          </a:custGeom>
          <a:solidFill>
            <a:schemeClr val="accent1">
              <a:alpha val="100000"/>
            </a:schemeClr>
          </a:solidFill>
          <a:ln/>
        </p:spPr>
      </p:sp>
      <p:sp>
        <p:nvSpPr>
          <p:cNvPr name="Freeform 7" id="7"/>
          <p:cNvSpPr/>
          <p:nvPr/>
        </p:nvSpPr>
        <p:spPr>
          <a:xfrm rot="5400000">
            <a:off x="4209594" y="3252867"/>
            <a:ext cx="1062105" cy="1194868"/>
          </a:xfrm>
          <a:custGeom>
            <a:avLst/>
            <a:gdLst/>
            <a:ahLst/>
            <a:cxnLst/>
            <a:rect r="r" b="b" t="t" l="l"/>
            <a:pathLst>
              <a:path h="1905000" w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</a:path>
            </a:pathLst>
          </a:custGeom>
          <a:solidFill>
            <a:schemeClr val="accent1">
              <a:alpha val="100000"/>
            </a:schemeClr>
          </a:solidFill>
          <a:ln/>
        </p:spPr>
      </p:sp>
      <p:sp>
        <p:nvSpPr>
          <p:cNvPr name="Freeform 8" id="8"/>
          <p:cNvSpPr/>
          <p:nvPr/>
        </p:nvSpPr>
        <p:spPr>
          <a:xfrm rot="5400000">
            <a:off x="4844523" y="4412533"/>
            <a:ext cx="1062105" cy="1194868"/>
          </a:xfrm>
          <a:custGeom>
            <a:avLst/>
            <a:gdLst/>
            <a:ahLst/>
            <a:cxnLst/>
            <a:rect r="r" b="b" t="t" l="l"/>
            <a:pathLst>
              <a:path h="1905000" w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</a:path>
            </a:pathLst>
          </a:custGeom>
          <a:solidFill>
            <a:schemeClr val="accent1">
              <a:alpha val="100000"/>
            </a:schemeClr>
          </a:solidFill>
          <a:ln/>
        </p:spPr>
      </p:sp>
      <p:sp>
        <p:nvSpPr>
          <p:cNvPr name="TextBox 9" id="9"/>
          <p:cNvSpPr txBox="true"/>
          <p:nvPr/>
        </p:nvSpPr>
        <p:spPr>
          <a:xfrm rot="0">
            <a:off x="7639789" y="1930331"/>
            <a:ext cx="3305175" cy="815807"/>
          </a:xfrm>
          <a:prstGeom prst="rect">
            <a:avLst/>
          </a:prstGeom>
          <a:ln/>
        </p:spPr>
        <p:txBody>
          <a:bodyPr anchor="b" rtlCol="false" lIns="47625" rIns="47625" tIns="47625" bIns="476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推广先进技术和管理经验，提高油库自动化和智能化水平。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8295258" y="3382394"/>
            <a:ext cx="3305175" cy="815807"/>
          </a:xfrm>
          <a:prstGeom prst="rect">
            <a:avLst/>
          </a:prstGeom>
          <a:ln/>
        </p:spPr>
        <p:txBody>
          <a:bodyPr anchor="ctr" rtlCol="false" lIns="47625" rIns="47625" tIns="47625" bIns="476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建立健全油库安全管理体系，加强安全生产和环境保护工作。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7639789" y="5229209"/>
            <a:ext cx="3305175" cy="814441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加强油库人员培训和技术交流，提升油库整体运营水平。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344671" y="1930331"/>
            <a:ext cx="3305175" cy="815807"/>
          </a:xfrm>
          <a:prstGeom prst="rect">
            <a:avLst/>
          </a:prstGeom>
          <a:ln/>
        </p:spPr>
        <p:txBody>
          <a:bodyPr anchor="b" rtlCol="false" lIns="47625" rIns="47625" tIns="47625" bIns="47625" anchorCtr="false" vert="horz" wrap="square">
            <a:noAutofit/>
          </a:bodyPr>
          <a:lstStyle/>
          <a:p>
            <a:pPr algn="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加强油库设备设施的更新改造，提升油库储存和运输能力。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704398" y="3382394"/>
            <a:ext cx="3305175" cy="815807"/>
          </a:xfrm>
          <a:prstGeom prst="rect">
            <a:avLst/>
          </a:prstGeom>
          <a:ln/>
        </p:spPr>
        <p:txBody>
          <a:bodyPr anchor="ctr" rtlCol="false" lIns="47625" rIns="47625" tIns="47625" bIns="47625" anchorCtr="false" vert="horz" wrap="square">
            <a:noAutofit/>
          </a:bodyPr>
          <a:lstStyle/>
          <a:p>
            <a:pPr algn="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加强油库信息化建设，实现信息共享和实时监控。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262117" y="5229209"/>
            <a:ext cx="3387729" cy="814441"/>
          </a:xfrm>
          <a:prstGeom prst="rect">
            <a:avLst/>
          </a:prstGeom>
          <a:ln/>
        </p:spPr>
        <p:txBody>
          <a:bodyPr anchor="t" rtlCol="false" lIns="47625" rIns="47625" tIns="47625" bIns="47625" anchorCtr="false" vert="horz" wrap="square">
            <a:noAutofit/>
          </a:bodyPr>
          <a:lstStyle/>
          <a:p>
            <a:pPr algn="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合理规划油库布局和建设规模，避免资源浪费和重复建设。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具体建议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4950761" y="2418693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6469009" y="2418693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4315831" y="3609318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7173331" y="3609318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4950761" y="4768984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6469009" y="4799943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</p:spTree>
  </p:cSld>
  <p:clrMapOvr>
    <a:masterClrMapping/>
  </p:clrMapOvr>
</p:sld>
</file>

<file path=ppt/slides/slide4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297192" y="1308287"/>
            <a:ext cx="4348638" cy="60579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感谢各位领导和专家的莅临指导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6865764" y="1271476"/>
            <a:ext cx="4493572" cy="60579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感谢观众的关注和关心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6878035" y="2989034"/>
            <a:ext cx="4493572" cy="60579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感谢PPT制作者的精心制作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6890305" y="4725206"/>
            <a:ext cx="4493572" cy="60579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期待未来的合作与交流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321733" y="4762018"/>
            <a:ext cx="4414526" cy="62484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感谢支持单位的鼎力支持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309463" y="3025846"/>
            <a:ext cx="4348638" cy="60579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感谢团队成员的辛勤付出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297192" y="1670999"/>
            <a:ext cx="4486656" cy="120396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感谢各位在百忙之中抽出时间参加本次现代化油库建设分析报告会。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309463" y="3410120"/>
            <a:ext cx="4486275" cy="1152525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现代化油库建设是一个复杂的系统工程，感谢所有团队成员的共同努力和付出。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321733" y="5149114"/>
            <a:ext cx="4486275" cy="1152525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在油库建设过程中，得到了许多单位的支持和帮助，表示感谢。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6865764" y="1634188"/>
            <a:ext cx="4486275" cy="1152525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感谢各位观众对现代化油库建设的关注和关心，我们将不断努力，为大家提供更好的服务。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6878035" y="3373308"/>
            <a:ext cx="4486275" cy="1152525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本次PPT制作得到了专业人士的精心制作，使得内容更加清晰、直观。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6890305" y="5112302"/>
            <a:ext cx="4486275" cy="1152525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期待与各位领导、专家、同仁在未来的合作与交流中，共同推动现代化油库建设事业的发展。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感谢观看</a:t>
            </a:r>
          </a:p>
        </p:txBody>
      </p:sp>
      <p:grpSp>
        <p:nvGrpSpPr>
          <p:cNvPr name="Group 15" id="15"/>
          <p:cNvGrpSpPr/>
          <p:nvPr/>
        </p:nvGrpSpPr>
        <p:grpSpPr>
          <a:xfrm rot="0">
            <a:off x="839115" y="1512589"/>
            <a:ext cx="197186" cy="5357334"/>
            <a:chOff x="839115" y="1512589"/>
            <a:chExt cx="197186" cy="5357334"/>
          </a:xfrm>
        </p:grpSpPr>
        <p:sp>
          <p:nvSpPr>
            <p:cNvPr name="AutoShape 16" id="16"/>
            <p:cNvSpPr/>
            <p:nvPr/>
          </p:nvSpPr>
          <p:spPr>
            <a:xfrm rot="0">
              <a:off x="839115" y="1512589"/>
              <a:ext cx="197186" cy="19718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name="AutoShape 17" id="17"/>
            <p:cNvSpPr/>
            <p:nvPr/>
          </p:nvSpPr>
          <p:spPr>
            <a:xfrm rot="0">
              <a:off x="839115" y="3230148"/>
              <a:ext cx="197186" cy="19718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name="AutoShape 18" id="18"/>
            <p:cNvSpPr/>
            <p:nvPr/>
          </p:nvSpPr>
          <p:spPr>
            <a:xfrm rot="0">
              <a:off x="839115" y="4975845"/>
              <a:ext cx="197186" cy="19718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cxnSp>
          <p:nvCxnSpPr>
            <p:cNvPr name="Connector 19" id="19"/>
            <p:cNvCxnSpPr/>
            <p:nvPr/>
          </p:nvCxnSpPr>
          <p:spPr>
            <a:xfrm>
              <a:off x="937708" y="1624780"/>
              <a:ext cx="0" cy="5245143"/>
            </a:xfrm>
            <a:prstGeom prst="line">
              <a:avLst/>
            </a:prstGeom>
            <a:ln w="19050">
              <a:solidFill>
                <a:schemeClr val="accent1"/>
              </a:solidFill>
              <a:prstDash val="dash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name="Group 20" id="20"/>
          <p:cNvGrpSpPr/>
          <p:nvPr/>
        </p:nvGrpSpPr>
        <p:grpSpPr>
          <a:xfrm rot="0">
            <a:off x="6455568" y="1512589"/>
            <a:ext cx="197186" cy="5357334"/>
            <a:chOff x="6455568" y="1512589"/>
            <a:chExt cx="197186" cy="5357334"/>
          </a:xfrm>
        </p:grpSpPr>
        <p:sp>
          <p:nvSpPr>
            <p:cNvPr name="AutoShape 21" id="21"/>
            <p:cNvSpPr/>
            <p:nvPr/>
          </p:nvSpPr>
          <p:spPr>
            <a:xfrm rot="0">
              <a:off x="6455568" y="1512589"/>
              <a:ext cx="197186" cy="19718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name="AutoShape 22" id="22"/>
            <p:cNvSpPr/>
            <p:nvPr/>
          </p:nvSpPr>
          <p:spPr>
            <a:xfrm rot="0">
              <a:off x="6455568" y="3230148"/>
              <a:ext cx="197186" cy="19718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name="AutoShape 23" id="23"/>
            <p:cNvSpPr/>
            <p:nvPr/>
          </p:nvSpPr>
          <p:spPr>
            <a:xfrm rot="0">
              <a:off x="6455568" y="4975845"/>
              <a:ext cx="197186" cy="19718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cxnSp>
          <p:nvCxnSpPr>
            <p:cNvPr name="Connector 24" id="24"/>
            <p:cNvCxnSpPr/>
            <p:nvPr/>
          </p:nvCxnSpPr>
          <p:spPr>
            <a:xfrm>
              <a:off x="6554162" y="1624780"/>
              <a:ext cx="0" cy="5245143"/>
            </a:xfrm>
            <a:prstGeom prst="line">
              <a:avLst/>
            </a:prstGeom>
            <a:ln w="19050">
              <a:solidFill>
                <a:schemeClr val="accent1"/>
              </a:solidFill>
              <a:prstDash val="dash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FFFFFF"/>
      </a:dk1>
      <a:lt1>
        <a:srgbClr val="000C1C"/>
      </a:lt1>
      <a:dk2>
        <a:srgbClr val="FFFFFF"/>
      </a:dk2>
      <a:lt2>
        <a:srgbClr val="152442"/>
      </a:lt2>
      <a:accent1>
        <a:srgbClr val="013BBE"/>
      </a:accent1>
      <a:accent2>
        <a:srgbClr val="013BBE"/>
      </a:accent2>
      <a:accent3>
        <a:srgbClr val="0463E2"/>
      </a:accent3>
      <a:accent4>
        <a:srgbClr val="0D3F86"/>
      </a:accent4>
      <a:accent5>
        <a:srgbClr val="0F5EBC"/>
      </a:accent5>
      <a:accent6>
        <a:srgbClr val="2878D7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terms:modified xsi:type="dcterms:W3CDTF">2011-08-01T06:04:30Z</dcterms:modified>
  <cp:revision>1</cp:revision>
</cp:coreProperties>
</file>