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9740" r:id="rId1"/>
    <p:sldMasterId id="2147519777" r:id="rId2"/>
  </p:sldMasterIdLst>
  <p:notesMasterIdLst>
    <p:notesMasterId r:id="rId3"/>
  </p:notesMasterIdLst>
  <p:sldIdLst>
    <p:sldId id="16225" r:id="rId4"/>
    <p:sldId id="16229" r:id="rId5"/>
    <p:sldId id="16232" r:id="rId6"/>
    <p:sldId id="16235" r:id="rId7"/>
    <p:sldId id="16238" r:id="rId8"/>
    <p:sldId id="16241" r:id="rId9"/>
    <p:sldId id="16244" r:id="rId10"/>
    <p:sldId id="16247" r:id="rId11"/>
    <p:sldId id="16250" r:id="rId12"/>
    <p:sldId id="16253" r:id="rId13"/>
    <p:sldId id="16256" r:id="rId14"/>
    <p:sldId id="16259" r:id="rId15"/>
    <p:sldId id="16262" r:id="rId16"/>
    <p:sldId id="16265" r:id="rId17"/>
    <p:sldId id="16268" r:id="rId18"/>
    <p:sldId id="16271" r:id="rId19"/>
    <p:sldId id="16274" r:id="rId20"/>
    <p:sldId id="16277" r:id="rId21"/>
    <p:sldId id="16280" r:id="rId22"/>
    <p:sldId id="16283" r:id="rId23"/>
    <p:sldId id="16286" r:id="rId24"/>
    <p:sldId id="16289" r:id="rId25"/>
    <p:sldId id="16292" r:id="rId26"/>
    <p:sldId id="16295" r:id="rId27"/>
    <p:sldId id="16298" r:id="rId28"/>
    <p:sldId id="16301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9741" r:id="rId1"/>
    <p:sldLayoutId id="2147519742" r:id="rId2"/>
    <p:sldLayoutId id="2147519743" r:id="rId3"/>
    <p:sldLayoutId id="2147519744" r:id="rId4"/>
    <p:sldLayoutId id="2147519745" r:id="rId5"/>
    <p:sldLayoutId id="2147519746" r:id="rId6"/>
    <p:sldLayoutId id="2147519747" r:id="rId7"/>
    <p:sldLayoutId id="2147519748" r:id="rId8"/>
    <p:sldLayoutId id="2147519749" r:id="rId9"/>
    <p:sldLayoutId id="2147519750" r:id="rId10"/>
    <p:sldLayoutId id="214751975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9778" r:id="rId1"/>
    <p:sldLayoutId id="2147519779" r:id="rId2"/>
    <p:sldLayoutId id="2147519780" r:id="rId3"/>
    <p:sldLayoutId id="2147519781" r:id="rId4"/>
    <p:sldLayoutId id="2147519782" r:id="rId5"/>
    <p:sldLayoutId id="2147519783" r:id="rId6"/>
    <p:sldLayoutId id="2147519784" r:id="rId7"/>
    <p:sldLayoutId id="2147519785" r:id="rId8"/>
    <p:sldLayoutId id="2147519786" r:id="rId9"/>
    <p:sldLayoutId id="2147519787" r:id="rId10"/>
    <p:sldLayoutId id="21475197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初中生数学思维培养与解题技巧训练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数学思维培养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解题技巧训练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数学思维与解题技巧的结合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实际应用案例分析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训练方法与建议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数学思维培养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逻辑思维</a:t>
            </a:r>
            <a:endParaRPr altLang="en-US" lang="zh-CN"/>
          </a:p>
        </p:txBody>
      </p:sp>
      <p:sp>
        <p:nvSpPr>
          <p:cNvPr id="10489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定义：按照逻辑规则进行推理和思考的能力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重要性：在数学和其他学科中，逻辑思维是解决问题的基础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培养方法：通过练习和解题，培养逻辑思维能力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实际应用：在日常生活中，逻辑思维有助于更好地理解和解决问题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空间思维</a:t>
            </a:r>
            <a:endParaRPr altLang="en-US" lang="zh-CN"/>
          </a:p>
        </p:txBody>
      </p:sp>
      <p:sp>
        <p:nvSpPr>
          <p:cNvPr id="10490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定义：空间思维是指通过想象和感知，对空间中的物体进行思维操作的能力。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培养方法：通过观察、想象、实践等方式，引导学生认识空间关系，培养空间感知和思维能力。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作用：空间思维在数学解题中具有重要作用，能够帮助学生更好地理解和解决几何问题。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实例：在几何证明题中，学生需要运用空间思维来理解图形的性质和关系，从而找到解题思路。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创新思维</a:t>
            </a:r>
            <a:endParaRPr altLang="en-US" lang="zh-CN"/>
          </a:p>
        </p:txBody>
      </p:sp>
      <p:sp>
        <p:nvSpPr>
          <p:cNvPr id="10490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创新思维在数学中的重要性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初中生数学思维培养的方法和途径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创新思维在解题中的应用和实例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培养创新思维对个人发展的影响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归纳思维</a:t>
            </a:r>
            <a:endParaRPr altLang="en-US" lang="zh-CN"/>
          </a:p>
        </p:txBody>
      </p:sp>
      <p:sp>
        <p:nvSpPr>
          <p:cNvPr id="10491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定义：从一系列具体事实中概括出一般原理的思维方式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作用：有助于理解和掌握数学概念、定理和公式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培养方法：通过例题解析、练习和反思来提高归纳思维能力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在解题中的应用：利用归纳思维对题目信息进行整理、归类和推断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解题技巧训练</a:t>
            </a:r>
            <a:endParaRPr altLang="en-US" lang="zh-CN"/>
          </a:p>
        </p:txBody>
      </p:sp>
      <p:sp>
        <p:nvSpPr>
          <p:cNvPr id="104917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代数解题技巧</a:t>
            </a:r>
            <a:endParaRPr altLang="en-US" lang="zh-CN"/>
          </a:p>
        </p:txBody>
      </p:sp>
      <p:sp>
        <p:nvSpPr>
          <p:cNvPr id="10492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函数与图像：理解函数的概念，掌握函数的图像表示方法，利用图像解决代数问题。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代数方程的解法：包括一元一次方程、一元二次方程、二元一次方程等。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代数式的化简与求值：通过合并同类项、提取公因式等方法简化代数式，并掌握代数式的求值技巧。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方程组与不等式：掌握方程组的解法、不等式的性质和解法，能够运用代数方法解决实际问题。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几何解题技巧</a:t>
            </a:r>
            <a:endParaRPr altLang="en-US" lang="zh-CN"/>
          </a:p>
        </p:txBody>
      </p:sp>
      <p:sp>
        <p:nvSpPr>
          <p:cNvPr id="10492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熟悉常见图形和性质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掌握基本概念和定理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善于运用辅助线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掌握常见解题方法和技巧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函数解题技巧</a:t>
            </a:r>
            <a:endParaRPr altLang="en-US" lang="zh-CN"/>
          </a:p>
        </p:txBody>
      </p:sp>
      <p:sp>
        <p:nvSpPr>
          <p:cNvPr id="10493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理解函数概念：掌握函数的定义、性质和图像。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掌握基本解题方法：如配方法、换元法等。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掌握常见题型：如求值问题、最值问题等。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总结解题思路：通过练习不断总结解题思路，提高解题能力。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概率解题技巧</a:t>
            </a:r>
            <a:endParaRPr altLang="en-US" lang="zh-CN"/>
          </a:p>
        </p:txBody>
      </p:sp>
      <p:sp>
        <p:nvSpPr>
          <p:cNvPr id="10494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理解概率定义与计算公式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掌握概率的基本性质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学会概率事件的独立性和互斥性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掌握概率的加法原理和乘法原理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数学思维与解题技巧的结合</a:t>
            </a:r>
            <a:endParaRPr altLang="en-US" lang="zh-CN"/>
          </a:p>
        </p:txBody>
      </p:sp>
      <p:sp>
        <p:nvSpPr>
          <p:cNvPr id="104947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数学思维在解题中的应用</a:t>
            </a:r>
            <a:endParaRPr altLang="en-US" lang="zh-CN"/>
          </a:p>
        </p:txBody>
      </p:sp>
      <p:sp>
        <p:nvSpPr>
          <p:cNvPr id="10495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发散思维：从多个角度思考问题，寻找不同的解题方法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归纳思维：通过观察和总结，发现规律和模式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逻辑思维：利用已知条件进行推理，找出解题思路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抽象思维：将具体问题抽象化，提取共性特征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解题技巧对数学思维的提升</a:t>
            </a:r>
            <a:endParaRPr altLang="en-US" lang="zh-CN"/>
          </a:p>
        </p:txBody>
      </p:sp>
      <p:sp>
        <p:nvSpPr>
          <p:cNvPr id="10495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解题技巧可以帮助初中生更好地理解和掌握数学知识，从而提升数学思维能力。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解题技巧的训练可以培养初中生的逻辑思维能力，使其能够更好地分析和解决问题。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通过解题技巧的训练，初中生可以逐渐形成自己的数学思维方式，从而更好地应对各种数学问题。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掌握解题技巧可以帮助初中生在数学学习中更加自信，从而更好地发挥自己的数学思维能力。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数学思维与解题技巧的相互促进</a:t>
            </a:r>
            <a:endParaRPr altLang="en-US" lang="zh-CN"/>
          </a:p>
        </p:txBody>
      </p:sp>
      <p:sp>
        <p:nvSpPr>
          <p:cNvPr id="10496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数学思维在解题中的重要性：能够帮助学生理解问题本质，发现解题思路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解题技巧在培养数学思维中的作用：通过解题技巧的训练，可以提高学生的思维灵活性和创造性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结合数学思维与解题技巧的方法：通过实际例题，让学生理解数学思维与解题技巧的相互关系，掌握结合方法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实践应用：通过练习和反思，让学生在实际解题中运用数学思维和解题技巧，提高解题能力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实际应用案例分析</a:t>
            </a:r>
            <a:endParaRPr altLang="en-US" lang="zh-CN"/>
          </a:p>
        </p:txBody>
      </p:sp>
      <p:sp>
        <p:nvSpPr>
          <p:cNvPr id="104971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经典数学题解析</a:t>
            </a:r>
            <a:endParaRPr altLang="en-US" lang="zh-CN"/>
          </a:p>
        </p:txBody>
      </p:sp>
      <p:sp>
        <p:nvSpPr>
          <p:cNvPr id="10497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鸡兔同笼问题：通过解析该问题，培养学生的逻辑思维和数学应用能力。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勾股定理应用：解析如何利用勾股定理解决实际问题，提高学生的解题技巧。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最大公约数和最小公倍数问题：通过解析该问题，培养学生的数学思维和实际应用能力。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概率问题：解析如何运用概率知识解决实际问题，提高学生的数学素养。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历年中考数学题解析</a:t>
            </a:r>
            <a:endParaRPr altLang="en-US" lang="zh-CN"/>
          </a:p>
        </p:txBody>
      </p:sp>
      <p:sp>
        <p:nvSpPr>
          <p:cNvPr id="10498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2020年中考数学题：概率统计题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2021年中考数学题：代数运算题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2018年中考数学题：几何证明题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2019年中考数学题：函数应用题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数学竞赛题解析</a:t>
            </a:r>
            <a:endParaRPr altLang="en-US" lang="zh-CN"/>
          </a:p>
        </p:txBody>
      </p:sp>
      <p:sp>
        <p:nvSpPr>
          <p:cNvPr id="1049890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92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94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10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题目：一个正整数，如果从左到右看和从右到左看都是一样的，那么称这个数为“回文数”。例如，1331，7，202都是“回文数”，而220则不是。求10000以内的“回文数”之和。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9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98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00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02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解析：这道题考察的是回文数的概念和数学计算能力。根据回文数的定义，我们需要编写一个程序来遍历10000以内的所有数字，检查它们是否为回文数，并将所有回文数相加。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0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906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08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10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0000"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解题思路：首先，我们可以编写一个函数来判断一个数是否为回文数。然后，我们可以使用这个函数来遍历1到10000的所有数字，将回文数加入到一个列表中。最后，我们将列表中的所有回文数相加即可得到答案。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1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914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16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18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总结：这道题考察了回文数的概念和数学计算能力。通过这道题，我们可以了解到数学在实际生活中的应用，并提高我们的数学思维能力。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2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训练方法与建议</a:t>
            </a:r>
            <a:endParaRPr altLang="en-US" lang="zh-CN"/>
          </a:p>
        </p:txBody>
      </p:sp>
      <p:sp>
        <p:nvSpPr>
          <p:cNvPr id="104996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日常训练方法</a:t>
            </a:r>
            <a:endParaRPr altLang="en-US" lang="zh-CN"/>
          </a:p>
        </p:txBody>
      </p:sp>
      <p:sp>
        <p:nvSpPr>
          <p:cNvPr id="10500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每日一题：每天解决一道数学题目，提高解题能力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建立错题本：记录错题，分析原因，避免重复犯错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小组讨论：与同学一起讨论数学问题，互相学习，共同进步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实践应用：将数学知识应用到实际生活中，增强数学思维能力和实际操作能力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学习资料推荐</a:t>
            </a:r>
            <a:endParaRPr altLang="en-US" lang="zh-CN"/>
          </a:p>
        </p:txBody>
      </p:sp>
      <p:sp>
        <p:nvSpPr>
          <p:cNvPr id="10500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数学练习册：多做习题，提高解题能力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数学教材：系统掌握数学知识，打好基础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数学辅导书：针对薄弱环节进行专项训练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数学网课与视频：名师指导，拓宽解题思路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教师指导建议</a:t>
            </a:r>
            <a:endParaRPr altLang="en-US" lang="zh-CN"/>
          </a:p>
        </p:txBody>
      </p:sp>
      <p:sp>
        <p:nvSpPr>
          <p:cNvPr id="10501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针对学生个体差异，制定个性化教学方案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强化基础知识训练，提高解题能力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及时反馈学生解题情况，调整教学策略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注重启发式教学，引导学生主动思考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家长参与建议</a:t>
            </a:r>
            <a:endParaRPr altLang="en-US" lang="zh-CN"/>
          </a:p>
        </p:txBody>
      </p:sp>
      <p:sp>
        <p:nvSpPr>
          <p:cNvPr id="10502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鼓励孩子主动思考，培养数学思维能力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督促孩子完成数学作业，提高解题技巧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关注孩子的数学学习进度，及时给予指导和帮助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积极参与数学课外活动，拓宽孩子的数学视野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8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6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0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7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71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2023-12-31T17:23:07Z</dcterms:created>
  <dcterms:modified xsi:type="dcterms:W3CDTF">2023-12-31T17:23:07Z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50a2a49dbbec4c7fade048fd12dab9e6_21</vt:lpwstr>
  </property>
</Properties>
</file>