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48" r:id="rId1"/>
    <p:sldMasterId id="2147484085" r:id="rId2"/>
  </p:sldMasterIdLst>
  <p:notesMasterIdLst>
    <p:notesMasterId r:id="rId3"/>
  </p:notesMasterIdLst>
  <p:sldIdLst>
    <p:sldId id="437" r:id="rId4"/>
    <p:sldId id="442" r:id="rId5"/>
    <p:sldId id="446" r:id="rId6"/>
    <p:sldId id="449" r:id="rId7"/>
    <p:sldId id="452" r:id="rId8"/>
    <p:sldId id="455" r:id="rId9"/>
    <p:sldId id="458" r:id="rId10"/>
    <p:sldId id="461" r:id="rId11"/>
    <p:sldId id="464" r:id="rId12"/>
    <p:sldId id="467" r:id="rId13"/>
    <p:sldId id="470" r:id="rId14"/>
    <p:sldId id="473" r:id="rId15"/>
    <p:sldId id="476" r:id="rId16"/>
    <p:sldId id="479" r:id="rId17"/>
    <p:sldId id="482" r:id="rId18"/>
    <p:sldId id="485" r:id="rId19"/>
    <p:sldId id="488" r:id="rId20"/>
    <p:sldId id="491" r:id="rId21"/>
    <p:sldId id="494" r:id="rId22"/>
    <p:sldId id="497" r:id="rId23"/>
    <p:sldId id="500" r:id="rId24"/>
    <p:sldId id="503" r:id="rId25"/>
    <p:sldId id="506" r:id="rId26"/>
    <p:sldId id="509" r:id="rId27"/>
    <p:sldId id="51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pn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image" Target="../media/image4.png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tags" Target="../tags/tag24.xml"/><Relationship Id="rId12" Type="http://schemas.openxmlformats.org/officeDocument/2006/relationships/tags" Target="../tags/tag25.xml"/><Relationship Id="rId13" Type="http://schemas.openxmlformats.org/officeDocument/2006/relationships/tags" Target="../tags/tag26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image" Target="../media/image5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2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image" Target="../media/image2.png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pn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2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1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-1270"/>
            <a:ext cx="12192635" cy="685927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1090295" y="4211955"/>
            <a:ext cx="8445500" cy="60960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2000" i="0" kern="1200" kumimoji="0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lt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1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000" i="0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0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48080" y="5031105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67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n-ea"/>
                <a:ea typeface="+mn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17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330" y="1393190"/>
            <a:ext cx="10968990" cy="485648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未标题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5482" b="6231"/>
          <a:stretch>
            <a:fillRect/>
          </a:stretch>
        </p:blipFill>
        <p:spPr>
          <a:xfrm>
            <a:off x="635" y="0"/>
            <a:ext cx="12191365" cy="6858000"/>
          </a:xfrm>
          <a:prstGeom prst="rect"/>
        </p:spPr>
      </p:pic>
      <p:sp>
        <p:nvSpPr>
          <p:cNvPr id="1048688" name="副标题"/>
          <p:cNvSpPr txBox="1">
            <a:spLocks noGrp="1"/>
          </p:cNvSpPr>
          <p:nvPr>
            <p:ph type="body" idx="7" hasCustomPrompt="1"/>
            <p:custDataLst>
              <p:tags r:id="rId3"/>
            </p:custDataLst>
          </p:nvPr>
        </p:nvSpPr>
        <p:spPr>
          <a:xfrm>
            <a:off x="4165600" y="1511300"/>
            <a:ext cx="3860800" cy="4603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n-lt"/>
                <a:ea typeface="宋体" pitchFamily="2" charset="-122"/>
                <a:cs typeface="+mn-lt"/>
                <a:sym typeface="思源宋体 CN Heavy" panose="02020900000000000000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/>
          <a:noFill/>
        </p:spPr>
        <p:txBody>
          <a:bodyPr anchor="b" anchorCtr="0" bIns="45720" lIns="91440" rIns="91440" rtlCol="0" tIns="45720" wrap="non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1" cap="none" dirty="0" sz="56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1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3145737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2097161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955415" y="5412740"/>
            <a:ext cx="920750" cy="920750"/>
          </a:xfrm>
          <a:prstGeom prst="rect"/>
        </p:spPr>
      </p:pic>
      <p:pic>
        <p:nvPicPr>
          <p:cNvPr id="2097163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8">
            <a:alphaModFix amt="78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/>
        </p:spPr>
      </p:pic>
      <p:pic>
        <p:nvPicPr>
          <p:cNvPr id="2097165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8">
            <a:alphaModFix amt="80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/>
        </p:spPr>
      </p:pic>
      <p:pic>
        <p:nvPicPr>
          <p:cNvPr id="2097169" name="图片 8" descr="0VCG41N1373297067 [转换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153025" y="1303655"/>
            <a:ext cx="5520055" cy="1845945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8800" i="0" kern="1200" kumimoji="0" lang="en-US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5153025" y="3149600"/>
            <a:ext cx="5520055" cy="185991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0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0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39" name="直接连接符 173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393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173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3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5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133665"/>
            <a:ext cx="10969200" cy="3384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/>
        </p:spPr>
      </p:pic>
      <p:cxnSp>
        <p:nvCxnSpPr>
          <p:cNvPr id="3145747" name="直接连接符 8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89318" y="3157538"/>
            <a:ext cx="0" cy="2527300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38250" y="2146935"/>
            <a:ext cx="7200265" cy="198247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54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文本占位符 6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38250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1.xml"/><Relationship Id="rId13" Type="http://schemas.openxmlformats.org/officeDocument/2006/relationships/image" Target="../media/image2.png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29" name="直接连接符 173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6"/>
            <a:ext cx="10515600" cy="558240"/>
          </a:xfrm>
          <a:prstGeom prst="rect"/>
          <a:noFill/>
        </p:spPr>
        <p:txBody>
          <a:bodyPr anchor="b" anchorCtr="0" bIns="45720" lIns="91440" rIns="91440" rtlCol="0" tIns="45720" vert="horz" wrap="square">
            <a:no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147482"/>
            <a:ext cx="10515600" cy="5029481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2800" i="0" kern="1200" kumimoji="0" lang="zh-CN" normalizeH="0" spc="300" strike="noStrike" u="none" smtClean="0">
          <a:ln>
            <a:noFill/>
          </a:ln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6060000" scaled="0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tags" Target="../tags/tag217.xml"/><Relationship Id="rId22" Type="http://schemas.openxmlformats.org/officeDocument/2006/relationships/tags" Target="../tags/tag218.xml"/><Relationship Id="rId23" Type="http://schemas.openxmlformats.org/officeDocument/2006/relationships/tags" Target="../tags/tag219.xml"/><Relationship Id="rId24" Type="http://schemas.openxmlformats.org/officeDocument/2006/relationships/tags" Target="../tags/tag220.xml"/><Relationship Id="rId25" Type="http://schemas.openxmlformats.org/officeDocument/2006/relationships/tags" Target="../tags/tag221.xml"/><Relationship Id="rId26" Type="http://schemas.openxmlformats.org/officeDocument/2006/relationships/tags" Target="../tags/tag222.xml"/><Relationship Id="rId27" Type="http://schemas.openxmlformats.org/officeDocument/2006/relationships/tags" Target="../tags/tag223.xml"/><Relationship Id="rId28" Type="http://schemas.openxmlformats.org/officeDocument/2006/relationships/tags" Target="../tags/tag224.xml"/><Relationship Id="rId29" Type="http://schemas.openxmlformats.org/officeDocument/2006/relationships/tags" Target="../tags/tag225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n-ea"/>
                <a:ea typeface="+mn-ea"/>
              </a:rPr>
              <a:t>XX,a click to unlimited possibilities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86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金融科技对投资管理的影响</a:t>
            </a:r>
            <a:endParaRPr altLang="en-US" dirty="0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3"/>
          <p:cNvSpPr>
            <a:spLocks noGrp="1"/>
          </p:cNvSpPr>
          <p:nvPr>
            <p:ph type="body" idx="7"/>
            <p:custDataLst>
              <p:tags r:id="rId1"/>
            </p:custDataLst>
          </p:nvPr>
        </p:nvSpPr>
        <p:spPr/>
        <p:txBody>
          <a:bodyPr>
            <a:normAutofit fontScale="100000"/>
          </a:bodyPr>
          <a:p>
            <a:r>
              <a:rPr altLang="en-US" lang="zh-CN">
                <a:latin typeface="+mj-ea"/>
                <a:ea typeface="+mj-ea"/>
              </a:rPr>
              <a:t>CONTENTS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792" name="标题 4"/>
          <p:cNvSpPr>
            <a:spLocks noGrp="1"/>
          </p:cNvSpPr>
          <p:nvPr>
            <p:ph type="title" idx="6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94" name="序号"/>
          <p:cNvSpPr/>
          <p:nvPr>
            <p:custDataLst>
              <p:tags r:id="rId3"/>
            </p:custDataLst>
          </p:nvPr>
        </p:nvSpPr>
        <p:spPr bwMode="auto">
          <a:xfrm>
            <a:off x="1587500" y="2395855"/>
            <a:ext cx="986790" cy="75184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6" name="标题"/>
          <p:cNvSpPr/>
          <p:nvPr>
            <p:custDataLst>
              <p:tags r:id="rId4"/>
            </p:custDataLst>
          </p:nvPr>
        </p:nvSpPr>
        <p:spPr>
          <a:xfrm>
            <a:off x="2574290" y="2348230"/>
            <a:ext cx="3925570" cy="87503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金融科技的发展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8" name="序号"/>
          <p:cNvSpPr/>
          <p:nvPr>
            <p:custDataLst>
              <p:tags r:id="rId5"/>
            </p:custDataLst>
          </p:nvPr>
        </p:nvSpPr>
        <p:spPr bwMode="auto">
          <a:xfrm>
            <a:off x="1587500" y="338772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0" name="标题"/>
          <p:cNvSpPr/>
          <p:nvPr>
            <p:custDataLst>
              <p:tags r:id="rId6"/>
            </p:custDataLst>
          </p:nvPr>
        </p:nvSpPr>
        <p:spPr>
          <a:xfrm>
            <a:off x="2574290" y="332041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 lnSpcReduction="10000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金融科技对投资管理的影响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2" name="序号"/>
          <p:cNvSpPr/>
          <p:nvPr>
            <p:custDataLst>
              <p:tags r:id="rId7"/>
            </p:custDataLst>
          </p:nvPr>
        </p:nvSpPr>
        <p:spPr bwMode="auto">
          <a:xfrm>
            <a:off x="6673850" y="237934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4" name="标题"/>
          <p:cNvSpPr/>
          <p:nvPr>
            <p:custDataLst>
              <p:tags r:id="rId8"/>
            </p:custDataLst>
          </p:nvPr>
        </p:nvSpPr>
        <p:spPr>
          <a:xfrm>
            <a:off x="7660640" y="231076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投资管理的概念和流程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6" name="序号"/>
          <p:cNvSpPr/>
          <p:nvPr>
            <p:custDataLst>
              <p:tags r:id="rId9"/>
            </p:custDataLst>
          </p:nvPr>
        </p:nvSpPr>
        <p:spPr bwMode="auto">
          <a:xfrm>
            <a:off x="6673850" y="33674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8" name="标题"/>
          <p:cNvSpPr/>
          <p:nvPr>
            <p:custDataLst>
              <p:tags r:id="rId10"/>
            </p:custDataLst>
          </p:nvPr>
        </p:nvSpPr>
        <p:spPr>
          <a:xfrm>
            <a:off x="7660640" y="330136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 lnSpcReduction="10000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金融科技在投资管理中的应用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0" name="序号"/>
          <p:cNvSpPr/>
          <p:nvPr>
            <p:custDataLst>
              <p:tags r:id="rId11"/>
            </p:custDataLst>
          </p:nvPr>
        </p:nvSpPr>
        <p:spPr bwMode="auto">
          <a:xfrm>
            <a:off x="1587500" y="43707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05.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2" name="标题"/>
          <p:cNvSpPr/>
          <p:nvPr>
            <p:custDataLst>
              <p:tags r:id="rId12"/>
            </p:custDataLst>
          </p:nvPr>
        </p:nvSpPr>
        <p:spPr>
          <a:xfrm>
            <a:off x="2574290" y="4296410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未来展望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01.</a:t>
            </a:r>
            <a:endParaRPr altLang="en-US" dirty="0" lang="zh-CN"/>
          </a:p>
        </p:txBody>
      </p:sp>
      <p:sp>
        <p:nvSpPr>
          <p:cNvPr id="104884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金融科技的发展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金融科技的定义</a:t>
            </a:r>
            <a:endParaRPr altLang="en-US" lang="zh-CN"/>
          </a:p>
        </p:txBody>
      </p:sp>
      <p:sp>
        <p:nvSpPr>
          <p:cNvPr id="1048884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金融科技是指利用互联网、大数据、人工智能等技术手段，对传统金融业务进行创新和升级的一种新型业态。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金融科技涵盖了在线支付、P2P网贷、众筹融资、互联网保险等多个领域，旨在提高金融服务效率和用户体验。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随着金融科技的不断发展，其应用场景和业务模式也在不断拓展和创新，为传统金融业带来了巨大的变革和机遇。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金融科技的发展对于投资管理也产生了深远的影响，为投资者提供了更加便捷、高效的投资渠道和工具。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金融科技的发展历程</a:t>
            </a:r>
            <a:endParaRPr altLang="en-US" lang="zh-CN"/>
          </a:p>
        </p:txBody>
      </p:sp>
      <p:sp>
        <p:nvSpPr>
          <p:cNvPr id="1048926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金融科技1.0时代：互联网支付的兴起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2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金融科技2.0时代：移动互联网和P2P网贷的崛起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8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金融科技3.0时代：大数据、人工智能和区块链技术的应用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4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金融科技4.0时代：数字化、开放化和智能化的金融生态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金融科技的主要应用领域</a:t>
            </a:r>
            <a:endParaRPr altLang="en-US" lang="zh-CN"/>
          </a:p>
        </p:txBody>
      </p:sp>
      <p:sp>
        <p:nvSpPr>
          <p:cNvPr id="1048984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大数据和人工智能：用于风险评估、投资决策和客户管理等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移动支付：通过手机等移动设备进行支付，方便快捷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区块链技术：提供去中心化的信任机制，保障交易安全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云计算：提供弹性可伸缩的计算资源，支持金融业务高效运行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02.</a:t>
            </a:r>
            <a:endParaRPr altLang="en-US" dirty="0" lang="zh-CN"/>
          </a:p>
        </p:txBody>
      </p:sp>
      <p:sp>
        <p:nvSpPr>
          <p:cNvPr id="104905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投资管理的概念和流程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投资管理的定义</a:t>
            </a:r>
            <a:endParaRPr altLang="en-US" lang="zh-CN"/>
          </a:p>
        </p:txBody>
      </p:sp>
      <p:sp>
        <p:nvSpPr>
          <p:cNvPr id="1049086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投资管理是指对投资者的资金进行规划、执行和监控的过程，旨在实现特定的财务目标。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投资管理涉及对各种资产类别的评估、选择和调整，以构建多元化的投资组合。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投资管理过程包括确定投资目标、制定投资策略、进行投资分析和决策、以及监控和调整投资组合。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投资管理的主要目标是降低风险、提高收益，同时确保投资者的资金安全。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投资管理的主要流程</a:t>
            </a:r>
            <a:endParaRPr altLang="en-US" lang="zh-CN"/>
          </a:p>
        </p:txBody>
      </p:sp>
      <p:sp>
        <p:nvSpPr>
          <p:cNvPr id="1049144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62330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42150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45372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62942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57818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61008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63537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投资组合监控与调整：定期对投资组合进行监控和评估，根据市场变化及时调整资产配置和投资品种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58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60347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交易执行：按照投资计划进行交易，确保投资指令得到准确执行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60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64182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资产配置：根据投资目标和市场研究结果，配置不同类型的资产，如股票、债券、现金等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62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57157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投资决策：根据资产配置方案，选择具体的投资品种和时机，制定投资计划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64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59091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确定投资目标：根据客户的投资需求和风险承受能力，确定投资组合的目标和策略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66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64859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市场研究：对宏观经济、行业和具体投资品种进行研究，以评估市场走势和风险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68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65676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61197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2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5861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6564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6180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6499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投资管理的主要策略</a:t>
            </a:r>
            <a:endParaRPr altLang="en-US" lang="zh-CN"/>
          </a:p>
        </p:txBody>
      </p:sp>
      <p:sp>
        <p:nvSpPr>
          <p:cNvPr id="1049214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交易策略：制定科学的交易计划，把握市场机会，及时买卖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资产配置：根据投资者的风险承受能力和投资目标，合理分配资产，分散风险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投资选择：深入研究市场和行业，选择具有潜力的投资标的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风险管理：对投资组合进行动态监控和调整，控制风险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03.</a:t>
            </a:r>
            <a:endParaRPr altLang="en-US" dirty="0" lang="zh-CN"/>
          </a:p>
        </p:txBody>
      </p:sp>
      <p:sp>
        <p:nvSpPr>
          <p:cNvPr id="10492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金融科技对投资管理的影响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提高投资管理的效率和精度</a:t>
            </a:r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金融科技通过大数据和人工智能技术，对投资数据进行深度分析和挖掘，提高投资决策的准确性和效率。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金融科技提供了智能投顾、自动化交易等工具，降低了人为干预和情绪影响，使投资管理更加客观和高效。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金融科技使得投资管理不再局限于传统的金融机构，投资者可以通过互联网和移动设备随时随地进行交易和资产配置，提高了投资管理的便捷性和实时性。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金融科技通过数据分析和风险管理等技术手段，提高了投资组合的优化和风险管理水平，降低了投资风险并提高了投资收益的稳定性。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改变投资管理的模式和策略</a:t>
            </a:r>
            <a:endParaRPr altLang="en-US" lang="zh-CN"/>
          </a:p>
        </p:txBody>
      </p:sp>
      <p:sp>
        <p:nvSpPr>
          <p:cNvPr id="1049358" name="椭圆 262"/>
          <p:cNvSpPr/>
          <p:nvPr>
            <p:custDataLst>
              <p:tags r:id="rId1"/>
            </p:custDataLst>
          </p:nvPr>
        </p:nvSpPr>
        <p:spPr>
          <a:xfrm>
            <a:off x="2414057" y="407369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3"/>
          <p:cNvSpPr/>
          <p:nvPr>
            <p:custDataLst>
              <p:tags r:id="rId2"/>
            </p:custDataLst>
          </p:nvPr>
        </p:nvSpPr>
        <p:spPr>
          <a:xfrm>
            <a:off x="3266271" y="415408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4"/>
          <p:cNvSpPr/>
          <p:nvPr>
            <p:custDataLst>
              <p:tags r:id="rId3"/>
            </p:custDataLst>
          </p:nvPr>
        </p:nvSpPr>
        <p:spPr>
          <a:xfrm>
            <a:off x="4064242" y="439066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5"/>
          <p:cNvSpPr/>
          <p:nvPr>
            <p:custDataLst>
              <p:tags r:id="rId4"/>
            </p:custDataLst>
          </p:nvPr>
        </p:nvSpPr>
        <p:spPr>
          <a:xfrm>
            <a:off x="4738693" y="459064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6"/>
          <p:cNvSpPr/>
          <p:nvPr>
            <p:custDataLst>
              <p:tags r:id="rId5"/>
            </p:custDataLst>
          </p:nvPr>
        </p:nvSpPr>
        <p:spPr>
          <a:xfrm>
            <a:off x="5430137" y="479520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2069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34440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76920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20131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3515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9465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1422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0183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1557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5805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7628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9130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1221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0499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2394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0300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图形 15"/>
          <p:cNvSpPr/>
          <p:nvPr>
            <p:custDataLst>
              <p:tags r:id="rId22"/>
            </p:custDataLst>
          </p:nvPr>
        </p:nvSpPr>
        <p:spPr>
          <a:xfrm>
            <a:off x="5016447" y="499387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19"/>
          <p:cNvSpPr/>
          <p:nvPr>
            <p:custDataLst>
              <p:tags r:id="rId23"/>
            </p:custDataLst>
          </p:nvPr>
        </p:nvSpPr>
        <p:spPr>
          <a:xfrm>
            <a:off x="8597185" y="468606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图形 27"/>
          <p:cNvSpPr/>
          <p:nvPr>
            <p:custDataLst>
              <p:tags r:id="rId24"/>
            </p:custDataLst>
          </p:nvPr>
        </p:nvSpPr>
        <p:spPr>
          <a:xfrm>
            <a:off x="4113257" y="371882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6784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26"/>
            </p:custDataLst>
          </p:nvPr>
        </p:nvSpPr>
        <p:spPr>
          <a:xfrm>
            <a:off x="608330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金融科技使得投资管理更加智能化和个性化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7"/>
            </p:custDataLst>
          </p:nvPr>
        </p:nvSpPr>
        <p:spPr>
          <a:xfrm>
            <a:off x="9419336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金融科技改变了投资者的行为和决策方式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8"/>
            </p:custDataLst>
          </p:nvPr>
        </p:nvSpPr>
        <p:spPr>
          <a:xfrm>
            <a:off x="7063330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金融科技提高了投资管理的透明度和可追溯性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9"/>
            </p:custDataLst>
          </p:nvPr>
        </p:nvSpPr>
        <p:spPr>
          <a:xfrm>
            <a:off x="2964336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金融科技推动投资组合的多元化和分散化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提升投资者的风险控制能力</a:t>
            </a:r>
            <a:endParaRPr altLang="en-US" lang="zh-CN"/>
          </a:p>
        </p:txBody>
      </p:sp>
      <p:sp>
        <p:nvSpPr>
          <p:cNvPr id="1049436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金融科技通过大数据和人工智能等技术，帮助投资者更准确地评估市场风险和机会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金融科技提供了更加便捷的风险管理工具，如风险评估、风险控制和风险监控等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8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金融科技通过智能投顾、算法交易等方式，帮助投资者制定更加科学和有效的投资策略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4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金融科技提高了信息透明度和可追溯性，降低了投资者的信息不对称风险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促进投资管理的创新和发展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金融科技通过大数据和人工智能等技术，提高了投资管理的效率和准确性，降低了投资风险。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金融科技使得投资管理更加个性化，能够根据投资者的风险偏好和投资目标，提供更加精准的投资策略。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金融科技促进了投资管理的数字化转型，使得投资者可以更加方便地获取投资信息和进行交易。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金融科技的发展也催生了一些新的投资管理工具和平台，为投资者提供了更多的选择和便利。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04.</a:t>
            </a:r>
            <a:endParaRPr altLang="en-US" dirty="0" lang="zh-CN"/>
          </a:p>
        </p:txBody>
      </p:sp>
      <p:sp>
        <p:nvSpPr>
          <p:cNvPr id="104953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金融科技在投资管理中的应用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大数据和人工智能在投资管理中的应用</a:t>
            </a:r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大数据技术：通过收集和分析大量数据，帮助投资者做出更准确的决策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人工智能技术：利用机器学习和深度学习算法，提高投资策略的效率和准确性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智能投顾：基于大数据和人工智能技术，提供个性化的投资建议和服务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风险控制：利用大数据和人工智能技术，对投资组合进行实时监控和调整，降低风险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区块链技术在投资管理中的应用</a:t>
            </a:r>
            <a:endParaRPr altLang="en-US" lang="zh-CN"/>
          </a:p>
        </p:txBody>
      </p:sp>
      <p:sp>
        <p:nvSpPr>
          <p:cNvPr id="10496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3306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271389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区块链技术可以提供去中心化的交易平台，降低交易成本和时间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2"/>
          <p:cNvSpPr/>
          <p:nvPr>
            <p:custDataLst>
              <p:tags r:id="rId3"/>
            </p:custDataLst>
          </p:nvPr>
        </p:nvSpPr>
        <p:spPr>
          <a:xfrm>
            <a:off x="1405611" y="2774427"/>
            <a:ext cx="1758249" cy="12451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72053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0971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区块链技术可以保障交易的安全性和透明度，减少欺诈和操纵行为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3"/>
          <p:cNvSpPr/>
          <p:nvPr>
            <p:custDataLst>
              <p:tags r:id="rId6"/>
            </p:custDataLst>
          </p:nvPr>
        </p:nvSpPr>
        <p:spPr>
          <a:xfrm>
            <a:off x="3944601" y="2774427"/>
            <a:ext cx="1758249" cy="12451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038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870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区块链技术可以用于数字货币和代币的发行和交易，为投资者提供更多元化的投资选择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4"/>
          <p:cNvSpPr/>
          <p:nvPr>
            <p:custDataLst>
              <p:tags r:id="rId9"/>
            </p:custDataLst>
          </p:nvPr>
        </p:nvSpPr>
        <p:spPr>
          <a:xfrm>
            <a:off x="6482269" y="2774427"/>
            <a:ext cx="1758249" cy="12451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48711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87037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区块链技术可以用于智能合约的执行，实现自动化的投资管理和交易操作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5"/>
          <p:cNvSpPr/>
          <p:nvPr>
            <p:custDataLst>
              <p:tags r:id="rId12"/>
            </p:custDataLst>
          </p:nvPr>
        </p:nvSpPr>
        <p:spPr>
          <a:xfrm>
            <a:off x="9021259" y="2774427"/>
            <a:ext cx="1758249" cy="12451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云计算在投资管理中的应用</a:t>
            </a:r>
            <a:endParaRPr altLang="en-US" lang="zh-CN"/>
          </a:p>
        </p:txBody>
      </p:sp>
      <p:sp>
        <p:nvSpPr>
          <p:cNvPr id="1049672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云计算技术提供高效数据处理能力，支持大规模投资分析和决策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云计算平台可实现实时数据同步，提高投资组合管理效率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云计算技术降低IT成本，减轻投资机构的运营负担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云计算支持全球范围内的投资管理，助力跨国资产配置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其他金融科技在投资管理中的应用</a:t>
            </a:r>
            <a:endParaRPr altLang="en-US" lang="zh-CN"/>
          </a:p>
        </p:txBody>
      </p:sp>
      <p:sp>
        <p:nvSpPr>
          <p:cNvPr id="1049714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区块链技术：保障交易安全和透明度，降低投资风险和成本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人工智能：用于数据分析和预测，提高投资决策的准确性和效率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大数据：提供更全面的市场信息和数据支持，帮助投资者做出更明智的决策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云计算：提供高效、灵活的数据存储和处理能力，支持大规模投资分析和运营管理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05.</a:t>
            </a:r>
            <a:endParaRPr altLang="en-US" dirty="0" lang="zh-CN"/>
          </a:p>
        </p:txBody>
      </p:sp>
      <p:sp>
        <p:nvSpPr>
          <p:cNvPr id="10497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金融科技的发展趋势和展望</a:t>
            </a:r>
            <a:endParaRPr altLang="en-US" lang="zh-CN"/>
          </a:p>
        </p:txBody>
      </p:sp>
      <p:sp>
        <p:nvSpPr>
          <p:cNvPr id="10498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3306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271389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人工智能和机器学习在投资决策中的应用将进一步深化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2"/>
          <p:cNvSpPr/>
          <p:nvPr>
            <p:custDataLst>
              <p:tags r:id="rId3"/>
            </p:custDataLst>
          </p:nvPr>
        </p:nvSpPr>
        <p:spPr>
          <a:xfrm>
            <a:off x="1405611" y="2774427"/>
            <a:ext cx="1758249" cy="12451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72053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0971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区块链技术将重塑金融体系和投资管理流程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3"/>
          <p:cNvSpPr/>
          <p:nvPr>
            <p:custDataLst>
              <p:tags r:id="rId6"/>
            </p:custDataLst>
          </p:nvPr>
        </p:nvSpPr>
        <p:spPr>
          <a:xfrm>
            <a:off x="3944601" y="2774427"/>
            <a:ext cx="1758249" cy="12451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038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870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金融科技将推动投资管理的数字化和个性化发展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4"/>
          <p:cNvSpPr/>
          <p:nvPr>
            <p:custDataLst>
              <p:tags r:id="rId9"/>
            </p:custDataLst>
          </p:nvPr>
        </p:nvSpPr>
        <p:spPr>
          <a:xfrm>
            <a:off x="6482269" y="2774427"/>
            <a:ext cx="1758249" cy="12451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48711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87037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监管科技将为金融科技在投资管理中的应用提供保障和支持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5"/>
          <p:cNvSpPr/>
          <p:nvPr>
            <p:custDataLst>
              <p:tags r:id="rId12"/>
            </p:custDataLst>
          </p:nvPr>
        </p:nvSpPr>
        <p:spPr>
          <a:xfrm>
            <a:off x="9021259" y="2774427"/>
            <a:ext cx="1758249" cy="12451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未来投资管理的发展方向和趋势</a:t>
            </a:r>
            <a:endParaRPr altLang="en-US" lang="zh-CN"/>
          </a:p>
        </p:txBody>
      </p:sp>
      <p:sp>
        <p:nvSpPr>
          <p:cNvPr id="1049874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金融科技将继续推动投资管理的数字化和智能化，提高投资效率和风险管理水平。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人工智能和机器学习将在投资策略、数据分析、市场预测等方面发挥越来越重要的作用。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区块链技术将为投资管理带来更安全、透明和高效的交易和清算体系。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投资者教育和专业培训将更加重要，以提高投资者的风险意识和投资技能。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如何应对金融科技对投资管理的挑战和机遇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加强风险管理：建立完善的风险管理体系，有效应对金融科技带来的风险挑战。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适应新技术：利用人工智能、大数据等技术提升投资决策的准确性和效率。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创新业务模式：开发新的投资产品和服务，满足客户不断变化的需求。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提升人才素质：培养和引进具备金融科技背景的专业人才，提高团队整体素质。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感谢您的观看！</a:t>
            </a:r>
            <a:endParaRPr altLang="en-US" dirty="0" lang="zh-CN"/>
          </a:p>
        </p:txBody>
      </p:sp>
      <p:sp>
        <p:nvSpPr>
          <p:cNvPr id="104998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 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1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898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898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1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文档 标题内容"/>
</p:tagLst>
</file>

<file path=ppt/tags/tag91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1.0"/>
  <p:tag name="KSO_WM_UNIT_PRESET_TEXT" val="汇报人：WPS"/>
</p:tagLst>
</file>

<file path=ppt/tags/tag92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5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5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5*l_h_i*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5*l_h_i*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5*l_h_i*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5*l_h_i*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898_5*l_h_i*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SLIDE_ID" val="custom2023089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1.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8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2.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3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3.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2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4.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5.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3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！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1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318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2024-01-06T13:03:19Z</dcterms:created>
  <dcterms:modified xsi:type="dcterms:W3CDTF">2024-01-06T13:03:19Z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f04708e209cf41ee8e1ed351ed9c2020_21</vt:lpwstr>
  </property>
</Properties>
</file>