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80" r:id="rId3"/>
    <p:sldId id="300" r:id="rId4"/>
    <p:sldId id="281" r:id="rId5"/>
    <p:sldId id="282" r:id="rId7"/>
    <p:sldId id="283" r:id="rId8"/>
    <p:sldId id="302" r:id="rId9"/>
    <p:sldId id="285" r:id="rId10"/>
    <p:sldId id="286" r:id="rId11"/>
    <p:sldId id="287" r:id="rId12"/>
    <p:sldId id="288" r:id="rId13"/>
    <p:sldId id="289" r:id="rId14"/>
    <p:sldId id="290" r:id="rId15"/>
    <p:sldId id="292" r:id="rId16"/>
    <p:sldId id="293" r:id="rId17"/>
    <p:sldId id="296" r:id="rId18"/>
    <p:sldId id="297" r:id="rId19"/>
    <p:sldId id="306" r:id="rId20"/>
    <p:sldId id="307" r:id="rId21"/>
  </p:sldIdLst>
  <p:sldSz cx="12195175" cy="6859905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72A8"/>
    <a:srgbClr val="E763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744" y="96"/>
      </p:cViewPr>
      <p:guideLst>
        <p:guide orient="horz" pos="2161"/>
        <p:guide pos="384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39CFACB-50A5-495B-92E2-B04AEC251F1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18AF23-1D73-4240-8C87-50A67C4B1EF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946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150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首页"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/>
        </p:nvSpPr>
        <p:spPr>
          <a:xfrm>
            <a:off x="0" y="2289175"/>
            <a:ext cx="12195175" cy="2252663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2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" y="7938"/>
            <a:ext cx="12192000" cy="68595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</a:ln>
        </p:spPr>
      </p:pic>
      <p:sp>
        <p:nvSpPr>
          <p:cNvPr id="2053" name="文本框 4"/>
          <p:cNvSpPr txBox="1"/>
          <p:nvPr/>
        </p:nvSpPr>
        <p:spPr>
          <a:xfrm>
            <a:off x="3743325" y="3776663"/>
            <a:ext cx="1416050" cy="7381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>
              <a:buNone/>
            </a:pPr>
            <a:r>
              <a:rPr lang="zh-CN" altLang="en-US" sz="2400" b="1" dirty="0">
                <a:solidFill>
                  <a:srgbClr val="E763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复习课件</a:t>
            </a:r>
            <a:endParaRPr lang="zh-CN" altLang="en-US" sz="2400" b="1" dirty="0">
              <a:solidFill>
                <a:srgbClr val="E763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0">
              <a:buNone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7278" y="2774134"/>
            <a:ext cx="6657176" cy="132587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E76357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937"/>
            <a:ext cx="12195175" cy="68595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075" name="组合 3"/>
          <p:cNvGrpSpPr/>
          <p:nvPr/>
        </p:nvGrpSpPr>
        <p:grpSpPr>
          <a:xfrm>
            <a:off x="6478588" y="-7937"/>
            <a:ext cx="2149475" cy="6859587"/>
            <a:chOff x="3190273" y="-21155"/>
            <a:chExt cx="2148509" cy="6858000"/>
          </a:xfrm>
        </p:grpSpPr>
        <p:sp>
          <p:nvSpPr>
            <p:cNvPr id="5" name="任意多边形 28"/>
            <p:cNvSpPr/>
            <p:nvPr/>
          </p:nvSpPr>
          <p:spPr bwMode="auto">
            <a:xfrm>
              <a:off x="3190273" y="-21155"/>
              <a:ext cx="2000874" cy="6858000"/>
            </a:xfrm>
            <a:custGeom>
              <a:avLst/>
              <a:gdLst/>
              <a:ahLst/>
              <a:cxnLst/>
              <a:rect l="l" t="t" r="r" b="b"/>
              <a:pathLst>
                <a:path w="2000984" h="6858000">
                  <a:moveTo>
                    <a:pt x="424500" y="0"/>
                  </a:moveTo>
                  <a:lnTo>
                    <a:pt x="1118271" y="0"/>
                  </a:lnTo>
                  <a:lnTo>
                    <a:pt x="1134341" y="14991"/>
                  </a:lnTo>
                  <a:cubicBezTo>
                    <a:pt x="1395601" y="319791"/>
                    <a:pt x="2087213" y="1094283"/>
                    <a:pt x="1992064" y="1828801"/>
                  </a:cubicBezTo>
                  <a:cubicBezTo>
                    <a:pt x="1896915" y="2563319"/>
                    <a:pt x="620701" y="3577653"/>
                    <a:pt x="563449" y="4422099"/>
                  </a:cubicBezTo>
                  <a:cubicBezTo>
                    <a:pt x="507882" y="5241712"/>
                    <a:pt x="1524362" y="6416713"/>
                    <a:pt x="1638502" y="6858000"/>
                  </a:cubicBezTo>
                  <a:lnTo>
                    <a:pt x="928309" y="6858000"/>
                  </a:lnTo>
                  <a:cubicBezTo>
                    <a:pt x="650691" y="6431575"/>
                    <a:pt x="-65106" y="5229042"/>
                    <a:pt x="4775" y="4377129"/>
                  </a:cubicBezTo>
                  <a:cubicBezTo>
                    <a:pt x="75068" y="3520191"/>
                    <a:pt x="1354884" y="2458387"/>
                    <a:pt x="1354884" y="1723869"/>
                  </a:cubicBezTo>
                  <a:cubicBezTo>
                    <a:pt x="1354884" y="989351"/>
                    <a:pt x="461257" y="284814"/>
                    <a:pt x="424500" y="1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25400" cap="flat" cmpd="sng" algn="ctr">
              <a:noFill/>
              <a:prstDash val="solid"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083" name="Group 37"/>
            <p:cNvGrpSpPr/>
            <p:nvPr/>
          </p:nvGrpSpPr>
          <p:grpSpPr>
            <a:xfrm>
              <a:off x="3340677" y="2890787"/>
              <a:ext cx="1157873" cy="1165685"/>
              <a:chOff x="6858430" y="1521713"/>
              <a:chExt cx="1158730" cy="1165437"/>
            </a:xfrm>
          </p:grpSpPr>
          <p:grpSp>
            <p:nvGrpSpPr>
              <p:cNvPr id="3099" name="组合 38"/>
              <p:cNvGrpSpPr/>
              <p:nvPr/>
            </p:nvGrpSpPr>
            <p:grpSpPr>
              <a:xfrm>
                <a:off x="6858430" y="1521713"/>
                <a:ext cx="1158730" cy="1165437"/>
                <a:chOff x="2902376" y="1636827"/>
                <a:chExt cx="2306759" cy="2320112"/>
              </a:xfrm>
            </p:grpSpPr>
            <p:sp>
              <p:nvSpPr>
                <p:cNvPr id="21" name="泪滴形 1"/>
                <p:cNvSpPr/>
                <p:nvPr/>
              </p:nvSpPr>
              <p:spPr>
                <a:xfrm rot="11194436">
                  <a:off x="2902376" y="1987529"/>
                  <a:ext cx="2032107" cy="1969410"/>
                </a:xfrm>
                <a:custGeom>
                  <a:avLst/>
                  <a:gdLst>
                    <a:gd name="connsiteX0" fmla="*/ 0 w 2232248"/>
                    <a:gd name="connsiteY0" fmla="*/ 1116124 h 2232248"/>
                    <a:gd name="connsiteX1" fmla="*/ 1116124 w 2232248"/>
                    <a:gd name="connsiteY1" fmla="*/ 0 h 2232248"/>
                    <a:gd name="connsiteX2" fmla="*/ 2232248 w 2232248"/>
                    <a:gd name="connsiteY2" fmla="*/ 0 h 2232248"/>
                    <a:gd name="connsiteX3" fmla="*/ 2232248 w 2232248"/>
                    <a:gd name="connsiteY3" fmla="*/ 1116124 h 2232248"/>
                    <a:gd name="connsiteX4" fmla="*/ 1116124 w 2232248"/>
                    <a:gd name="connsiteY4" fmla="*/ 2232248 h 2232248"/>
                    <a:gd name="connsiteX5" fmla="*/ 0 w 2232248"/>
                    <a:gd name="connsiteY5" fmla="*/ 1116124 h 2232248"/>
                    <a:gd name="connsiteX0-1" fmla="*/ 0 w 2232248"/>
                    <a:gd name="connsiteY0-2" fmla="*/ 1116124 h 2232248"/>
                    <a:gd name="connsiteX1-3" fmla="*/ 1116124 w 2232248"/>
                    <a:gd name="connsiteY1-4" fmla="*/ 0 h 2232248"/>
                    <a:gd name="connsiteX2-5" fmla="*/ 2232248 w 2232248"/>
                    <a:gd name="connsiteY2-6" fmla="*/ 0 h 2232248"/>
                    <a:gd name="connsiteX3-7" fmla="*/ 2232248 w 2232248"/>
                    <a:gd name="connsiteY3-8" fmla="*/ 1116124 h 2232248"/>
                    <a:gd name="connsiteX4-9" fmla="*/ 1116124 w 2232248"/>
                    <a:gd name="connsiteY4-10" fmla="*/ 2232248 h 2232248"/>
                    <a:gd name="connsiteX5-11" fmla="*/ 0 w 2232248"/>
                    <a:gd name="connsiteY5-12" fmla="*/ 1116124 h 2232248"/>
                    <a:gd name="connsiteX0-13" fmla="*/ 0 w 2232248"/>
                    <a:gd name="connsiteY0-14" fmla="*/ 1116124 h 2232248"/>
                    <a:gd name="connsiteX1-15" fmla="*/ 1116124 w 2232248"/>
                    <a:gd name="connsiteY1-16" fmla="*/ 0 h 2232248"/>
                    <a:gd name="connsiteX2-17" fmla="*/ 2215809 w 2232248"/>
                    <a:gd name="connsiteY2-18" fmla="*/ 74373 h 2232248"/>
                    <a:gd name="connsiteX3-19" fmla="*/ 2232248 w 2232248"/>
                    <a:gd name="connsiteY3-20" fmla="*/ 1116124 h 2232248"/>
                    <a:gd name="connsiteX4-21" fmla="*/ 1116124 w 2232248"/>
                    <a:gd name="connsiteY4-22" fmla="*/ 2232248 h 2232248"/>
                    <a:gd name="connsiteX5-23" fmla="*/ 0 w 2232248"/>
                    <a:gd name="connsiteY5-24" fmla="*/ 1116124 h 2232248"/>
                    <a:gd name="connsiteX0-25" fmla="*/ 0 w 2232248"/>
                    <a:gd name="connsiteY0-26" fmla="*/ 1116124 h 2232248"/>
                    <a:gd name="connsiteX1-27" fmla="*/ 1116124 w 2232248"/>
                    <a:gd name="connsiteY1-28" fmla="*/ 0 h 2232248"/>
                    <a:gd name="connsiteX2-29" fmla="*/ 2215809 w 2232248"/>
                    <a:gd name="connsiteY2-30" fmla="*/ 74373 h 2232248"/>
                    <a:gd name="connsiteX3-31" fmla="*/ 2232248 w 2232248"/>
                    <a:gd name="connsiteY3-32" fmla="*/ 1116124 h 2232248"/>
                    <a:gd name="connsiteX4-33" fmla="*/ 1116124 w 2232248"/>
                    <a:gd name="connsiteY4-34" fmla="*/ 2232248 h 2232248"/>
                    <a:gd name="connsiteX5-35" fmla="*/ 0 w 2232248"/>
                    <a:gd name="connsiteY5-36" fmla="*/ 1116124 h 223224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2232248" h="2232248">
                      <a:moveTo>
                        <a:pt x="0" y="1116124"/>
                      </a:moveTo>
                      <a:cubicBezTo>
                        <a:pt x="0" y="499706"/>
                        <a:pt x="499706" y="0"/>
                        <a:pt x="1116124" y="0"/>
                      </a:cubicBezTo>
                      <a:lnTo>
                        <a:pt x="2215809" y="74373"/>
                      </a:lnTo>
                      <a:cubicBezTo>
                        <a:pt x="1363299" y="358937"/>
                        <a:pt x="2232248" y="744083"/>
                        <a:pt x="2232248" y="1116124"/>
                      </a:cubicBezTo>
                      <a:cubicBezTo>
                        <a:pt x="2232248" y="1732542"/>
                        <a:pt x="1732542" y="2232248"/>
                        <a:pt x="1116124" y="2232248"/>
                      </a:cubicBezTo>
                      <a:cubicBezTo>
                        <a:pt x="499706" y="2232248"/>
                        <a:pt x="0" y="1732542"/>
                        <a:pt x="0" y="111612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ysClr val="windowText" lastClr="000000">
                        <a:lumMod val="65000"/>
                        <a:lumOff val="35000"/>
                        <a:shade val="30000"/>
                        <a:satMod val="115000"/>
                      </a:sysClr>
                    </a:gs>
                    <a:gs pos="77000">
                      <a:sysClr val="windowText" lastClr="000000">
                        <a:lumMod val="65000"/>
                        <a:lumOff val="35000"/>
                        <a:shade val="100000"/>
                        <a:satMod val="115000"/>
                        <a:alpha val="0"/>
                      </a:sysClr>
                    </a:gs>
                  </a:gsLst>
                  <a:lin ang="8400000" scaled="0"/>
                  <a:tileRect/>
                </a:gradFill>
                <a:ln w="25400" cap="flat" cmpd="sng" algn="ctr">
                  <a:noFill/>
                  <a:prstDash val="solid"/>
                </a:ln>
                <a:effectLst/>
                <a:scene3d>
                  <a:camera prst="isometricOffAxis1Top">
                    <a:rot lat="19138283" lon="19960832" rev="21342385"/>
                  </a:camera>
                  <a:lightRig rig="threePt" dir="t"/>
                </a:scene3d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2" name="泪滴形 1"/>
                <p:cNvSpPr/>
                <p:nvPr/>
              </p:nvSpPr>
              <p:spPr>
                <a:xfrm rot="2462236">
                  <a:off x="2972897" y="1636827"/>
                  <a:ext cx="2236238" cy="2245773"/>
                </a:xfrm>
                <a:custGeom>
                  <a:avLst/>
                  <a:gdLst>
                    <a:gd name="connsiteX0" fmla="*/ 0 w 2232248"/>
                    <a:gd name="connsiteY0" fmla="*/ 1116124 h 2232248"/>
                    <a:gd name="connsiteX1" fmla="*/ 1116124 w 2232248"/>
                    <a:gd name="connsiteY1" fmla="*/ 0 h 2232248"/>
                    <a:gd name="connsiteX2" fmla="*/ 2232248 w 2232248"/>
                    <a:gd name="connsiteY2" fmla="*/ 0 h 2232248"/>
                    <a:gd name="connsiteX3" fmla="*/ 2232248 w 2232248"/>
                    <a:gd name="connsiteY3" fmla="*/ 1116124 h 2232248"/>
                    <a:gd name="connsiteX4" fmla="*/ 1116124 w 2232248"/>
                    <a:gd name="connsiteY4" fmla="*/ 2232248 h 2232248"/>
                    <a:gd name="connsiteX5" fmla="*/ 0 w 2232248"/>
                    <a:gd name="connsiteY5" fmla="*/ 1116124 h 2232248"/>
                    <a:gd name="connsiteX0-1" fmla="*/ 0 w 2232248"/>
                    <a:gd name="connsiteY0-2" fmla="*/ 1116124 h 2232248"/>
                    <a:gd name="connsiteX1-3" fmla="*/ 1116124 w 2232248"/>
                    <a:gd name="connsiteY1-4" fmla="*/ 0 h 2232248"/>
                    <a:gd name="connsiteX2-5" fmla="*/ 2232248 w 2232248"/>
                    <a:gd name="connsiteY2-6" fmla="*/ 0 h 2232248"/>
                    <a:gd name="connsiteX3-7" fmla="*/ 2232248 w 2232248"/>
                    <a:gd name="connsiteY3-8" fmla="*/ 1116124 h 2232248"/>
                    <a:gd name="connsiteX4-9" fmla="*/ 1116124 w 2232248"/>
                    <a:gd name="connsiteY4-10" fmla="*/ 2232248 h 2232248"/>
                    <a:gd name="connsiteX5-11" fmla="*/ 0 w 2232248"/>
                    <a:gd name="connsiteY5-12" fmla="*/ 1116124 h 2232248"/>
                    <a:gd name="connsiteX0-13" fmla="*/ 0 w 2232248"/>
                    <a:gd name="connsiteY0-14" fmla="*/ 1116124 h 2232248"/>
                    <a:gd name="connsiteX1-15" fmla="*/ 1116124 w 2232248"/>
                    <a:gd name="connsiteY1-16" fmla="*/ 0 h 2232248"/>
                    <a:gd name="connsiteX2-17" fmla="*/ 2215809 w 2232248"/>
                    <a:gd name="connsiteY2-18" fmla="*/ 74373 h 2232248"/>
                    <a:gd name="connsiteX3-19" fmla="*/ 2232248 w 2232248"/>
                    <a:gd name="connsiteY3-20" fmla="*/ 1116124 h 2232248"/>
                    <a:gd name="connsiteX4-21" fmla="*/ 1116124 w 2232248"/>
                    <a:gd name="connsiteY4-22" fmla="*/ 2232248 h 2232248"/>
                    <a:gd name="connsiteX5-23" fmla="*/ 0 w 2232248"/>
                    <a:gd name="connsiteY5-24" fmla="*/ 1116124 h 2232248"/>
                    <a:gd name="connsiteX0-25" fmla="*/ 0 w 2232248"/>
                    <a:gd name="connsiteY0-26" fmla="*/ 1116124 h 2232248"/>
                    <a:gd name="connsiteX1-27" fmla="*/ 1116124 w 2232248"/>
                    <a:gd name="connsiteY1-28" fmla="*/ 0 h 2232248"/>
                    <a:gd name="connsiteX2-29" fmla="*/ 2215809 w 2232248"/>
                    <a:gd name="connsiteY2-30" fmla="*/ 74373 h 2232248"/>
                    <a:gd name="connsiteX3-31" fmla="*/ 2232248 w 2232248"/>
                    <a:gd name="connsiteY3-32" fmla="*/ 1116124 h 2232248"/>
                    <a:gd name="connsiteX4-33" fmla="*/ 1116124 w 2232248"/>
                    <a:gd name="connsiteY4-34" fmla="*/ 2232248 h 2232248"/>
                    <a:gd name="connsiteX5-35" fmla="*/ 0 w 2232248"/>
                    <a:gd name="connsiteY5-36" fmla="*/ 1116124 h 223224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2232248" h="2232248">
                      <a:moveTo>
                        <a:pt x="0" y="1116124"/>
                      </a:moveTo>
                      <a:cubicBezTo>
                        <a:pt x="0" y="499706"/>
                        <a:pt x="499706" y="0"/>
                        <a:pt x="1116124" y="0"/>
                      </a:cubicBezTo>
                      <a:lnTo>
                        <a:pt x="2215809" y="74373"/>
                      </a:lnTo>
                      <a:cubicBezTo>
                        <a:pt x="1363299" y="358937"/>
                        <a:pt x="2232248" y="744083"/>
                        <a:pt x="2232248" y="1116124"/>
                      </a:cubicBezTo>
                      <a:cubicBezTo>
                        <a:pt x="2232248" y="1732542"/>
                        <a:pt x="1732542" y="2232248"/>
                        <a:pt x="1116124" y="2232248"/>
                      </a:cubicBezTo>
                      <a:cubicBezTo>
                        <a:pt x="499706" y="2232248"/>
                        <a:pt x="0" y="1732542"/>
                        <a:pt x="0" y="1116124"/>
                      </a:cubicBezTo>
                      <a:close/>
                    </a:path>
                  </a:pathLst>
                </a:custGeom>
                <a:solidFill>
                  <a:srgbClr val="E07160"/>
                </a:solidFill>
                <a:ln w="254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outerShdw blurRad="241300" sx="104000" sy="104000" algn="ctr" rotWithShape="0">
                    <a:prstClr val="black">
                      <a:alpha val="17000"/>
                    </a:prstClr>
                  </a:outerShdw>
                </a:effectLst>
              </p:spPr>
              <p:txBody>
                <a:bodyPr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altLang="zh-CN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3" name="椭圆 41"/>
                <p:cNvSpPr/>
                <p:nvPr/>
              </p:nvSpPr>
              <p:spPr>
                <a:xfrm>
                  <a:off x="3154910" y="1809314"/>
                  <a:ext cx="1872208" cy="1872208"/>
                </a:xfrm>
                <a:prstGeom prst="ellipse">
                  <a:avLst/>
                </a:prstGeom>
                <a:solidFill>
                  <a:srgbClr val="40B1BF"/>
                </a:solidFill>
                <a:ln w="254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</p:spPr>
              <p:txBody>
                <a:bodyPr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zh-CN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100" name="TextBox 17"/>
              <p:cNvSpPr txBox="1"/>
              <p:nvPr/>
            </p:nvSpPr>
            <p:spPr>
              <a:xfrm rot="-1367745" flipH="1">
                <a:off x="7077313" y="1897945"/>
                <a:ext cx="781244" cy="3877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algn="ctr" eaLnBrk="1" hangingPunct="1">
                  <a:lnSpc>
                    <a:spcPct val="80000"/>
                  </a:lnSpc>
                  <a:buNone/>
                </a:pPr>
                <a:r>
                  <a:rPr lang="en-US" altLang="zh-CN" sz="24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  <a:endParaRPr lang="zh-CN" altLang="en-US" sz="24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084" name="Group 24"/>
            <p:cNvGrpSpPr/>
            <p:nvPr/>
          </p:nvGrpSpPr>
          <p:grpSpPr>
            <a:xfrm>
              <a:off x="4218006" y="94565"/>
              <a:ext cx="1120776" cy="1114221"/>
              <a:chOff x="8042240" y="-648717"/>
              <a:chExt cx="1121604" cy="1113983"/>
            </a:xfrm>
          </p:grpSpPr>
          <p:grpSp>
            <p:nvGrpSpPr>
              <p:cNvPr id="3093" name="组合 33"/>
              <p:cNvGrpSpPr/>
              <p:nvPr/>
            </p:nvGrpSpPr>
            <p:grpSpPr>
              <a:xfrm>
                <a:off x="8042240" y="-648717"/>
                <a:ext cx="1121604" cy="1113983"/>
                <a:chOff x="3173074" y="602718"/>
                <a:chExt cx="2232851" cy="2217682"/>
              </a:xfrm>
            </p:grpSpPr>
            <p:sp>
              <p:nvSpPr>
                <p:cNvPr id="17" name="泪滴形 1"/>
                <p:cNvSpPr/>
                <p:nvPr/>
              </p:nvSpPr>
              <p:spPr>
                <a:xfrm rot="12433511">
                  <a:off x="3173074" y="602718"/>
                  <a:ext cx="2232851" cy="2217682"/>
                </a:xfrm>
                <a:custGeom>
                  <a:avLst/>
                  <a:gdLst>
                    <a:gd name="connsiteX0" fmla="*/ 0 w 2232248"/>
                    <a:gd name="connsiteY0" fmla="*/ 1116124 h 2232248"/>
                    <a:gd name="connsiteX1" fmla="*/ 1116124 w 2232248"/>
                    <a:gd name="connsiteY1" fmla="*/ 0 h 2232248"/>
                    <a:gd name="connsiteX2" fmla="*/ 2232248 w 2232248"/>
                    <a:gd name="connsiteY2" fmla="*/ 0 h 2232248"/>
                    <a:gd name="connsiteX3" fmla="*/ 2232248 w 2232248"/>
                    <a:gd name="connsiteY3" fmla="*/ 1116124 h 2232248"/>
                    <a:gd name="connsiteX4" fmla="*/ 1116124 w 2232248"/>
                    <a:gd name="connsiteY4" fmla="*/ 2232248 h 2232248"/>
                    <a:gd name="connsiteX5" fmla="*/ 0 w 2232248"/>
                    <a:gd name="connsiteY5" fmla="*/ 1116124 h 2232248"/>
                    <a:gd name="connsiteX0-1" fmla="*/ 0 w 2232248"/>
                    <a:gd name="connsiteY0-2" fmla="*/ 1116124 h 2232248"/>
                    <a:gd name="connsiteX1-3" fmla="*/ 1116124 w 2232248"/>
                    <a:gd name="connsiteY1-4" fmla="*/ 0 h 2232248"/>
                    <a:gd name="connsiteX2-5" fmla="*/ 2232248 w 2232248"/>
                    <a:gd name="connsiteY2-6" fmla="*/ 0 h 2232248"/>
                    <a:gd name="connsiteX3-7" fmla="*/ 2232248 w 2232248"/>
                    <a:gd name="connsiteY3-8" fmla="*/ 1116124 h 2232248"/>
                    <a:gd name="connsiteX4-9" fmla="*/ 1116124 w 2232248"/>
                    <a:gd name="connsiteY4-10" fmla="*/ 2232248 h 2232248"/>
                    <a:gd name="connsiteX5-11" fmla="*/ 0 w 2232248"/>
                    <a:gd name="connsiteY5-12" fmla="*/ 1116124 h 2232248"/>
                    <a:gd name="connsiteX0-13" fmla="*/ 0 w 2232248"/>
                    <a:gd name="connsiteY0-14" fmla="*/ 1116124 h 2232248"/>
                    <a:gd name="connsiteX1-15" fmla="*/ 1116124 w 2232248"/>
                    <a:gd name="connsiteY1-16" fmla="*/ 0 h 2232248"/>
                    <a:gd name="connsiteX2-17" fmla="*/ 2215809 w 2232248"/>
                    <a:gd name="connsiteY2-18" fmla="*/ 74373 h 2232248"/>
                    <a:gd name="connsiteX3-19" fmla="*/ 2232248 w 2232248"/>
                    <a:gd name="connsiteY3-20" fmla="*/ 1116124 h 2232248"/>
                    <a:gd name="connsiteX4-21" fmla="*/ 1116124 w 2232248"/>
                    <a:gd name="connsiteY4-22" fmla="*/ 2232248 h 2232248"/>
                    <a:gd name="connsiteX5-23" fmla="*/ 0 w 2232248"/>
                    <a:gd name="connsiteY5-24" fmla="*/ 1116124 h 2232248"/>
                    <a:gd name="connsiteX0-25" fmla="*/ 0 w 2232248"/>
                    <a:gd name="connsiteY0-26" fmla="*/ 1116124 h 2232248"/>
                    <a:gd name="connsiteX1-27" fmla="*/ 1116124 w 2232248"/>
                    <a:gd name="connsiteY1-28" fmla="*/ 0 h 2232248"/>
                    <a:gd name="connsiteX2-29" fmla="*/ 2215809 w 2232248"/>
                    <a:gd name="connsiteY2-30" fmla="*/ 74373 h 2232248"/>
                    <a:gd name="connsiteX3-31" fmla="*/ 2232248 w 2232248"/>
                    <a:gd name="connsiteY3-32" fmla="*/ 1116124 h 2232248"/>
                    <a:gd name="connsiteX4-33" fmla="*/ 1116124 w 2232248"/>
                    <a:gd name="connsiteY4-34" fmla="*/ 2232248 h 2232248"/>
                    <a:gd name="connsiteX5-35" fmla="*/ 0 w 2232248"/>
                    <a:gd name="connsiteY5-36" fmla="*/ 1116124 h 223224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2232248" h="2232248">
                      <a:moveTo>
                        <a:pt x="0" y="1116124"/>
                      </a:moveTo>
                      <a:cubicBezTo>
                        <a:pt x="0" y="499706"/>
                        <a:pt x="499706" y="0"/>
                        <a:pt x="1116124" y="0"/>
                      </a:cubicBezTo>
                      <a:lnTo>
                        <a:pt x="2215809" y="74373"/>
                      </a:lnTo>
                      <a:cubicBezTo>
                        <a:pt x="1363299" y="358937"/>
                        <a:pt x="2232248" y="744083"/>
                        <a:pt x="2232248" y="1116124"/>
                      </a:cubicBezTo>
                      <a:cubicBezTo>
                        <a:pt x="2232248" y="1732542"/>
                        <a:pt x="1732542" y="2232248"/>
                        <a:pt x="1116124" y="2232248"/>
                      </a:cubicBezTo>
                      <a:cubicBezTo>
                        <a:pt x="499706" y="2232248"/>
                        <a:pt x="0" y="1732542"/>
                        <a:pt x="0" y="1116124"/>
                      </a:cubicBezTo>
                      <a:close/>
                    </a:path>
                  </a:pathLst>
                </a:custGeom>
                <a:solidFill>
                  <a:srgbClr val="3D72A8"/>
                </a:solidFill>
                <a:ln w="254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outerShdw blurRad="241300" sx="104000" sy="104000" algn="ctr" rotWithShape="0">
                    <a:prstClr val="black">
                      <a:alpha val="17000"/>
                    </a:prstClr>
                  </a:outerShdw>
                </a:effectLst>
              </p:spPr>
              <p:txBody>
                <a:bodyPr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altLang="zh-CN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8" name="椭圆 36"/>
                <p:cNvSpPr/>
                <p:nvPr/>
              </p:nvSpPr>
              <p:spPr>
                <a:xfrm>
                  <a:off x="3427459" y="775454"/>
                  <a:ext cx="1872208" cy="1872208"/>
                </a:xfrm>
                <a:prstGeom prst="ellipse">
                  <a:avLst/>
                </a:prstGeom>
                <a:solidFill>
                  <a:srgbClr val="E07160"/>
                </a:solidFill>
                <a:ln w="254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</p:spPr>
              <p:txBody>
                <a:bodyPr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094" name="TextBox 12"/>
              <p:cNvSpPr txBox="1"/>
              <p:nvPr/>
            </p:nvSpPr>
            <p:spPr>
              <a:xfrm rot="-585325" flipH="1">
                <a:off x="8182511" y="-250376"/>
                <a:ext cx="841065" cy="3877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algn="ctr" eaLnBrk="1" hangingPunct="1">
                  <a:lnSpc>
                    <a:spcPct val="80000"/>
                  </a:lnSpc>
                  <a:buNone/>
                </a:pPr>
                <a:r>
                  <a:rPr lang="en-US" altLang="zh-CN" sz="24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  <a:endParaRPr lang="zh-CN" altLang="en-US" sz="24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085" name="Group 24"/>
            <p:cNvGrpSpPr/>
            <p:nvPr/>
          </p:nvGrpSpPr>
          <p:grpSpPr>
            <a:xfrm>
              <a:off x="3630323" y="5482020"/>
              <a:ext cx="1353585" cy="1321228"/>
              <a:chOff x="7526307" y="385066"/>
              <a:chExt cx="1354585" cy="1320946"/>
            </a:xfrm>
          </p:grpSpPr>
          <p:grpSp>
            <p:nvGrpSpPr>
              <p:cNvPr id="3086" name="组合 33"/>
              <p:cNvGrpSpPr/>
              <p:nvPr/>
            </p:nvGrpSpPr>
            <p:grpSpPr>
              <a:xfrm>
                <a:off x="7526307" y="385066"/>
                <a:ext cx="1354585" cy="1320946"/>
                <a:chOff x="2145975" y="2660742"/>
                <a:chExt cx="2696664" cy="2629697"/>
              </a:xfrm>
            </p:grpSpPr>
            <p:sp>
              <p:nvSpPr>
                <p:cNvPr id="12" name="泪滴形 1"/>
                <p:cNvSpPr/>
                <p:nvPr/>
              </p:nvSpPr>
              <p:spPr>
                <a:xfrm rot="8194362">
                  <a:off x="2810532" y="3321029"/>
                  <a:ext cx="2032107" cy="1969410"/>
                </a:xfrm>
                <a:custGeom>
                  <a:avLst/>
                  <a:gdLst>
                    <a:gd name="connsiteX0" fmla="*/ 0 w 2232248"/>
                    <a:gd name="connsiteY0" fmla="*/ 1116124 h 2232248"/>
                    <a:gd name="connsiteX1" fmla="*/ 1116124 w 2232248"/>
                    <a:gd name="connsiteY1" fmla="*/ 0 h 2232248"/>
                    <a:gd name="connsiteX2" fmla="*/ 2232248 w 2232248"/>
                    <a:gd name="connsiteY2" fmla="*/ 0 h 2232248"/>
                    <a:gd name="connsiteX3" fmla="*/ 2232248 w 2232248"/>
                    <a:gd name="connsiteY3" fmla="*/ 1116124 h 2232248"/>
                    <a:gd name="connsiteX4" fmla="*/ 1116124 w 2232248"/>
                    <a:gd name="connsiteY4" fmla="*/ 2232248 h 2232248"/>
                    <a:gd name="connsiteX5" fmla="*/ 0 w 2232248"/>
                    <a:gd name="connsiteY5" fmla="*/ 1116124 h 2232248"/>
                    <a:gd name="connsiteX0-1" fmla="*/ 0 w 2232248"/>
                    <a:gd name="connsiteY0-2" fmla="*/ 1116124 h 2232248"/>
                    <a:gd name="connsiteX1-3" fmla="*/ 1116124 w 2232248"/>
                    <a:gd name="connsiteY1-4" fmla="*/ 0 h 2232248"/>
                    <a:gd name="connsiteX2-5" fmla="*/ 2232248 w 2232248"/>
                    <a:gd name="connsiteY2-6" fmla="*/ 0 h 2232248"/>
                    <a:gd name="connsiteX3-7" fmla="*/ 2232248 w 2232248"/>
                    <a:gd name="connsiteY3-8" fmla="*/ 1116124 h 2232248"/>
                    <a:gd name="connsiteX4-9" fmla="*/ 1116124 w 2232248"/>
                    <a:gd name="connsiteY4-10" fmla="*/ 2232248 h 2232248"/>
                    <a:gd name="connsiteX5-11" fmla="*/ 0 w 2232248"/>
                    <a:gd name="connsiteY5-12" fmla="*/ 1116124 h 2232248"/>
                    <a:gd name="connsiteX0-13" fmla="*/ 0 w 2232248"/>
                    <a:gd name="connsiteY0-14" fmla="*/ 1116124 h 2232248"/>
                    <a:gd name="connsiteX1-15" fmla="*/ 1116124 w 2232248"/>
                    <a:gd name="connsiteY1-16" fmla="*/ 0 h 2232248"/>
                    <a:gd name="connsiteX2-17" fmla="*/ 2215809 w 2232248"/>
                    <a:gd name="connsiteY2-18" fmla="*/ 74373 h 2232248"/>
                    <a:gd name="connsiteX3-19" fmla="*/ 2232248 w 2232248"/>
                    <a:gd name="connsiteY3-20" fmla="*/ 1116124 h 2232248"/>
                    <a:gd name="connsiteX4-21" fmla="*/ 1116124 w 2232248"/>
                    <a:gd name="connsiteY4-22" fmla="*/ 2232248 h 2232248"/>
                    <a:gd name="connsiteX5-23" fmla="*/ 0 w 2232248"/>
                    <a:gd name="connsiteY5-24" fmla="*/ 1116124 h 2232248"/>
                    <a:gd name="connsiteX0-25" fmla="*/ 0 w 2232248"/>
                    <a:gd name="connsiteY0-26" fmla="*/ 1116124 h 2232248"/>
                    <a:gd name="connsiteX1-27" fmla="*/ 1116124 w 2232248"/>
                    <a:gd name="connsiteY1-28" fmla="*/ 0 h 2232248"/>
                    <a:gd name="connsiteX2-29" fmla="*/ 2215809 w 2232248"/>
                    <a:gd name="connsiteY2-30" fmla="*/ 74373 h 2232248"/>
                    <a:gd name="connsiteX3-31" fmla="*/ 2232248 w 2232248"/>
                    <a:gd name="connsiteY3-32" fmla="*/ 1116124 h 2232248"/>
                    <a:gd name="connsiteX4-33" fmla="*/ 1116124 w 2232248"/>
                    <a:gd name="connsiteY4-34" fmla="*/ 2232248 h 2232248"/>
                    <a:gd name="connsiteX5-35" fmla="*/ 0 w 2232248"/>
                    <a:gd name="connsiteY5-36" fmla="*/ 1116124 h 223224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2232248" h="2232248">
                      <a:moveTo>
                        <a:pt x="0" y="1116124"/>
                      </a:moveTo>
                      <a:cubicBezTo>
                        <a:pt x="0" y="499706"/>
                        <a:pt x="499706" y="0"/>
                        <a:pt x="1116124" y="0"/>
                      </a:cubicBezTo>
                      <a:lnTo>
                        <a:pt x="2215809" y="74373"/>
                      </a:lnTo>
                      <a:cubicBezTo>
                        <a:pt x="1363299" y="358937"/>
                        <a:pt x="2232248" y="744083"/>
                        <a:pt x="2232248" y="1116124"/>
                      </a:cubicBezTo>
                      <a:cubicBezTo>
                        <a:pt x="2232248" y="1732542"/>
                        <a:pt x="1732542" y="2232248"/>
                        <a:pt x="1116124" y="2232248"/>
                      </a:cubicBezTo>
                      <a:cubicBezTo>
                        <a:pt x="499706" y="2232248"/>
                        <a:pt x="0" y="1732542"/>
                        <a:pt x="0" y="111612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ysClr val="windowText" lastClr="000000">
                        <a:lumMod val="65000"/>
                        <a:lumOff val="35000"/>
                        <a:shade val="30000"/>
                        <a:satMod val="115000"/>
                      </a:sysClr>
                    </a:gs>
                    <a:gs pos="77000">
                      <a:sysClr val="windowText" lastClr="000000">
                        <a:lumMod val="65000"/>
                        <a:lumOff val="35000"/>
                        <a:shade val="100000"/>
                        <a:satMod val="115000"/>
                        <a:alpha val="0"/>
                      </a:sysClr>
                    </a:gs>
                  </a:gsLst>
                  <a:lin ang="8400000" scaled="0"/>
                  <a:tileRect/>
                </a:gradFill>
                <a:ln w="25400" cap="flat" cmpd="sng" algn="ctr">
                  <a:noFill/>
                  <a:prstDash val="solid"/>
                </a:ln>
                <a:effectLst/>
                <a:scene3d>
                  <a:camera prst="isometricOffAxis1Top">
                    <a:rot lat="19138283" lon="19960832" rev="21342385"/>
                  </a:camera>
                  <a:lightRig rig="threePt" dir="t"/>
                </a:scene3d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3" name="泪滴形 1"/>
                <p:cNvSpPr/>
                <p:nvPr/>
              </p:nvSpPr>
              <p:spPr>
                <a:xfrm rot="14313896">
                  <a:off x="2147037" y="2659680"/>
                  <a:ext cx="2230727" cy="2232851"/>
                </a:xfrm>
                <a:custGeom>
                  <a:avLst/>
                  <a:gdLst>
                    <a:gd name="connsiteX0" fmla="*/ 0 w 2232248"/>
                    <a:gd name="connsiteY0" fmla="*/ 1116124 h 2232248"/>
                    <a:gd name="connsiteX1" fmla="*/ 1116124 w 2232248"/>
                    <a:gd name="connsiteY1" fmla="*/ 0 h 2232248"/>
                    <a:gd name="connsiteX2" fmla="*/ 2232248 w 2232248"/>
                    <a:gd name="connsiteY2" fmla="*/ 0 h 2232248"/>
                    <a:gd name="connsiteX3" fmla="*/ 2232248 w 2232248"/>
                    <a:gd name="connsiteY3" fmla="*/ 1116124 h 2232248"/>
                    <a:gd name="connsiteX4" fmla="*/ 1116124 w 2232248"/>
                    <a:gd name="connsiteY4" fmla="*/ 2232248 h 2232248"/>
                    <a:gd name="connsiteX5" fmla="*/ 0 w 2232248"/>
                    <a:gd name="connsiteY5" fmla="*/ 1116124 h 2232248"/>
                    <a:gd name="connsiteX0-1" fmla="*/ 0 w 2232248"/>
                    <a:gd name="connsiteY0-2" fmla="*/ 1116124 h 2232248"/>
                    <a:gd name="connsiteX1-3" fmla="*/ 1116124 w 2232248"/>
                    <a:gd name="connsiteY1-4" fmla="*/ 0 h 2232248"/>
                    <a:gd name="connsiteX2-5" fmla="*/ 2232248 w 2232248"/>
                    <a:gd name="connsiteY2-6" fmla="*/ 0 h 2232248"/>
                    <a:gd name="connsiteX3-7" fmla="*/ 2232248 w 2232248"/>
                    <a:gd name="connsiteY3-8" fmla="*/ 1116124 h 2232248"/>
                    <a:gd name="connsiteX4-9" fmla="*/ 1116124 w 2232248"/>
                    <a:gd name="connsiteY4-10" fmla="*/ 2232248 h 2232248"/>
                    <a:gd name="connsiteX5-11" fmla="*/ 0 w 2232248"/>
                    <a:gd name="connsiteY5-12" fmla="*/ 1116124 h 2232248"/>
                    <a:gd name="connsiteX0-13" fmla="*/ 0 w 2232248"/>
                    <a:gd name="connsiteY0-14" fmla="*/ 1116124 h 2232248"/>
                    <a:gd name="connsiteX1-15" fmla="*/ 1116124 w 2232248"/>
                    <a:gd name="connsiteY1-16" fmla="*/ 0 h 2232248"/>
                    <a:gd name="connsiteX2-17" fmla="*/ 2215809 w 2232248"/>
                    <a:gd name="connsiteY2-18" fmla="*/ 74373 h 2232248"/>
                    <a:gd name="connsiteX3-19" fmla="*/ 2232248 w 2232248"/>
                    <a:gd name="connsiteY3-20" fmla="*/ 1116124 h 2232248"/>
                    <a:gd name="connsiteX4-21" fmla="*/ 1116124 w 2232248"/>
                    <a:gd name="connsiteY4-22" fmla="*/ 2232248 h 2232248"/>
                    <a:gd name="connsiteX5-23" fmla="*/ 0 w 2232248"/>
                    <a:gd name="connsiteY5-24" fmla="*/ 1116124 h 2232248"/>
                    <a:gd name="connsiteX0-25" fmla="*/ 0 w 2232248"/>
                    <a:gd name="connsiteY0-26" fmla="*/ 1116124 h 2232248"/>
                    <a:gd name="connsiteX1-27" fmla="*/ 1116124 w 2232248"/>
                    <a:gd name="connsiteY1-28" fmla="*/ 0 h 2232248"/>
                    <a:gd name="connsiteX2-29" fmla="*/ 2215809 w 2232248"/>
                    <a:gd name="connsiteY2-30" fmla="*/ 74373 h 2232248"/>
                    <a:gd name="connsiteX3-31" fmla="*/ 2232248 w 2232248"/>
                    <a:gd name="connsiteY3-32" fmla="*/ 1116124 h 2232248"/>
                    <a:gd name="connsiteX4-33" fmla="*/ 1116124 w 2232248"/>
                    <a:gd name="connsiteY4-34" fmla="*/ 2232248 h 2232248"/>
                    <a:gd name="connsiteX5-35" fmla="*/ 0 w 2232248"/>
                    <a:gd name="connsiteY5-36" fmla="*/ 1116124 h 223224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2232248" h="2232248">
                      <a:moveTo>
                        <a:pt x="0" y="1116124"/>
                      </a:moveTo>
                      <a:cubicBezTo>
                        <a:pt x="0" y="499706"/>
                        <a:pt x="499706" y="0"/>
                        <a:pt x="1116124" y="0"/>
                      </a:cubicBezTo>
                      <a:lnTo>
                        <a:pt x="2215809" y="74373"/>
                      </a:lnTo>
                      <a:cubicBezTo>
                        <a:pt x="1363299" y="358937"/>
                        <a:pt x="2232248" y="744083"/>
                        <a:pt x="2232248" y="1116124"/>
                      </a:cubicBezTo>
                      <a:cubicBezTo>
                        <a:pt x="2232248" y="1732542"/>
                        <a:pt x="1732542" y="2232248"/>
                        <a:pt x="1116124" y="2232248"/>
                      </a:cubicBezTo>
                      <a:cubicBezTo>
                        <a:pt x="499706" y="2232248"/>
                        <a:pt x="0" y="1732542"/>
                        <a:pt x="0" y="1116124"/>
                      </a:cubicBezTo>
                      <a:close/>
                    </a:path>
                  </a:pathLst>
                </a:custGeom>
                <a:solidFill>
                  <a:srgbClr val="40B1BF"/>
                </a:solidFill>
                <a:ln w="254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outerShdw blurRad="241300" sx="104000" sy="104000" algn="ctr" rotWithShape="0">
                    <a:prstClr val="black">
                      <a:alpha val="17000"/>
                    </a:prstClr>
                  </a:outerShdw>
                </a:effectLst>
              </p:spPr>
              <p:txBody>
                <a:bodyPr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altLang="zh-CN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4" name="椭圆 36"/>
                <p:cNvSpPr/>
                <p:nvPr/>
              </p:nvSpPr>
              <p:spPr>
                <a:xfrm>
                  <a:off x="2362830" y="2883579"/>
                  <a:ext cx="1872208" cy="1872208"/>
                </a:xfrm>
                <a:prstGeom prst="ellipse">
                  <a:avLst/>
                </a:prstGeom>
                <a:solidFill>
                  <a:srgbClr val="3D72A8"/>
                </a:solidFill>
                <a:ln w="254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</p:spPr>
              <p:txBody>
                <a:bodyPr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087" name="TextBox 12"/>
              <p:cNvSpPr txBox="1"/>
              <p:nvPr/>
            </p:nvSpPr>
            <p:spPr>
              <a:xfrm flipH="1">
                <a:off x="7620967" y="798279"/>
                <a:ext cx="933404" cy="3877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algn="ctr" eaLnBrk="1" hangingPunct="1">
                  <a:lnSpc>
                    <a:spcPct val="80000"/>
                  </a:lnSpc>
                  <a:buNone/>
                </a:pPr>
                <a:r>
                  <a:rPr lang="en-US" altLang="zh-CN" sz="24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  <a:endParaRPr lang="zh-CN" altLang="en-US" sz="24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4" name="文本框 23"/>
          <p:cNvSpPr txBox="1"/>
          <p:nvPr/>
        </p:nvSpPr>
        <p:spPr>
          <a:xfrm>
            <a:off x="2111375" y="1854200"/>
            <a:ext cx="877888" cy="227647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071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      录</a:t>
            </a:r>
            <a:endParaRPr kumimoji="0" lang="zh-CN" altLang="en-US" sz="4500" b="1" i="0" u="none" strike="noStrike" kern="1200" cap="none" spc="0" normalizeH="0" baseline="0" noProof="0" dirty="0">
              <a:ln>
                <a:noFill/>
              </a:ln>
              <a:solidFill>
                <a:srgbClr val="E071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77" name="文本框 24"/>
          <p:cNvSpPr txBox="1"/>
          <p:nvPr/>
        </p:nvSpPr>
        <p:spPr>
          <a:xfrm>
            <a:off x="4624388" y="587375"/>
            <a:ext cx="2946400" cy="590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ctr" defTabSz="685800" eaLnBrk="1" hangingPunct="1">
              <a:lnSpc>
                <a:spcPct val="90000"/>
              </a:lnSpc>
              <a:spcBef>
                <a:spcPts val="750"/>
              </a:spcBef>
              <a:buNone/>
            </a:pPr>
            <a:r>
              <a:rPr lang="zh-CN" altLang="en-US" sz="3600" b="1" dirty="0">
                <a:solidFill>
                  <a:srgbClr val="40B1B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名师点睛</a:t>
            </a:r>
            <a:endParaRPr lang="zh-CN" altLang="en-US" sz="3600" b="1" dirty="0">
              <a:solidFill>
                <a:srgbClr val="40B1B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078" name="文本框 25"/>
          <p:cNvSpPr txBox="1"/>
          <p:nvPr/>
        </p:nvSpPr>
        <p:spPr>
          <a:xfrm>
            <a:off x="7707313" y="3244850"/>
            <a:ext cx="2946400" cy="592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ctr" defTabSz="685800" eaLnBrk="1" hangingPunct="1">
              <a:lnSpc>
                <a:spcPct val="90000"/>
              </a:lnSpc>
              <a:spcBef>
                <a:spcPts val="750"/>
              </a:spcBef>
              <a:buNone/>
            </a:pPr>
            <a:r>
              <a:rPr lang="zh-CN" altLang="en-US" sz="3600" b="1" dirty="0">
                <a:solidFill>
                  <a:srgbClr val="40B1B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基础过关</a:t>
            </a:r>
            <a:endParaRPr lang="zh-CN" altLang="en-US" sz="3600" b="1" dirty="0">
              <a:solidFill>
                <a:srgbClr val="40B1B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079" name="文本框 26"/>
          <p:cNvSpPr txBox="1"/>
          <p:nvPr/>
        </p:nvSpPr>
        <p:spPr>
          <a:xfrm>
            <a:off x="3965575" y="5608638"/>
            <a:ext cx="2946400" cy="590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ctr" defTabSz="685800" eaLnBrk="1" hangingPunct="1">
              <a:lnSpc>
                <a:spcPct val="90000"/>
              </a:lnSpc>
              <a:spcBef>
                <a:spcPts val="750"/>
              </a:spcBef>
              <a:buNone/>
            </a:pPr>
            <a:r>
              <a:rPr lang="zh-CN" altLang="en-US" sz="3600" b="1" dirty="0">
                <a:solidFill>
                  <a:srgbClr val="40B1B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能力提升</a:t>
            </a:r>
            <a:endParaRPr lang="zh-CN" altLang="en-US" sz="3600" b="1" dirty="0">
              <a:solidFill>
                <a:srgbClr val="40B1B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名师点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4"/>
          <p:cNvGrpSpPr/>
          <p:nvPr/>
        </p:nvGrpSpPr>
        <p:grpSpPr>
          <a:xfrm>
            <a:off x="3389313" y="2171700"/>
            <a:ext cx="1604962" cy="1747838"/>
            <a:chOff x="7638550" y="315659"/>
            <a:chExt cx="1242342" cy="1390354"/>
          </a:xfrm>
        </p:grpSpPr>
        <p:grpSp>
          <p:nvGrpSpPr>
            <p:cNvPr id="4102" name="组合 33"/>
            <p:cNvGrpSpPr/>
            <p:nvPr/>
          </p:nvGrpSpPr>
          <p:grpSpPr>
            <a:xfrm>
              <a:off x="7638550" y="315659"/>
              <a:ext cx="1242342" cy="1390354"/>
              <a:chOff x="2369425" y="2522568"/>
              <a:chExt cx="2473214" cy="2767871"/>
            </a:xfrm>
          </p:grpSpPr>
          <p:sp>
            <p:nvSpPr>
              <p:cNvPr id="7" name="泪滴形 1"/>
              <p:cNvSpPr/>
              <p:nvPr/>
            </p:nvSpPr>
            <p:spPr>
              <a:xfrm rot="8194362">
                <a:off x="2810532" y="3321029"/>
                <a:ext cx="2032107" cy="1969410"/>
              </a:xfrm>
              <a:custGeom>
                <a:avLst/>
                <a:gdLst>
                  <a:gd name="connsiteX0" fmla="*/ 0 w 2232248"/>
                  <a:gd name="connsiteY0" fmla="*/ 1116124 h 2232248"/>
                  <a:gd name="connsiteX1" fmla="*/ 1116124 w 2232248"/>
                  <a:gd name="connsiteY1" fmla="*/ 0 h 2232248"/>
                  <a:gd name="connsiteX2" fmla="*/ 2232248 w 2232248"/>
                  <a:gd name="connsiteY2" fmla="*/ 0 h 2232248"/>
                  <a:gd name="connsiteX3" fmla="*/ 2232248 w 2232248"/>
                  <a:gd name="connsiteY3" fmla="*/ 1116124 h 2232248"/>
                  <a:gd name="connsiteX4" fmla="*/ 1116124 w 2232248"/>
                  <a:gd name="connsiteY4" fmla="*/ 2232248 h 2232248"/>
                  <a:gd name="connsiteX5" fmla="*/ 0 w 2232248"/>
                  <a:gd name="connsiteY5" fmla="*/ 1116124 h 2232248"/>
                  <a:gd name="connsiteX0-1" fmla="*/ 0 w 2232248"/>
                  <a:gd name="connsiteY0-2" fmla="*/ 1116124 h 2232248"/>
                  <a:gd name="connsiteX1-3" fmla="*/ 1116124 w 2232248"/>
                  <a:gd name="connsiteY1-4" fmla="*/ 0 h 2232248"/>
                  <a:gd name="connsiteX2-5" fmla="*/ 2232248 w 2232248"/>
                  <a:gd name="connsiteY2-6" fmla="*/ 0 h 2232248"/>
                  <a:gd name="connsiteX3-7" fmla="*/ 2232248 w 2232248"/>
                  <a:gd name="connsiteY3-8" fmla="*/ 1116124 h 2232248"/>
                  <a:gd name="connsiteX4-9" fmla="*/ 1116124 w 2232248"/>
                  <a:gd name="connsiteY4-10" fmla="*/ 2232248 h 2232248"/>
                  <a:gd name="connsiteX5-11" fmla="*/ 0 w 2232248"/>
                  <a:gd name="connsiteY5-12" fmla="*/ 1116124 h 2232248"/>
                  <a:gd name="connsiteX0-13" fmla="*/ 0 w 2232248"/>
                  <a:gd name="connsiteY0-14" fmla="*/ 1116124 h 2232248"/>
                  <a:gd name="connsiteX1-15" fmla="*/ 1116124 w 2232248"/>
                  <a:gd name="connsiteY1-16" fmla="*/ 0 h 2232248"/>
                  <a:gd name="connsiteX2-17" fmla="*/ 2215809 w 2232248"/>
                  <a:gd name="connsiteY2-18" fmla="*/ 74373 h 2232248"/>
                  <a:gd name="connsiteX3-19" fmla="*/ 2232248 w 2232248"/>
                  <a:gd name="connsiteY3-20" fmla="*/ 1116124 h 2232248"/>
                  <a:gd name="connsiteX4-21" fmla="*/ 1116124 w 2232248"/>
                  <a:gd name="connsiteY4-22" fmla="*/ 2232248 h 2232248"/>
                  <a:gd name="connsiteX5-23" fmla="*/ 0 w 2232248"/>
                  <a:gd name="connsiteY5-24" fmla="*/ 1116124 h 2232248"/>
                  <a:gd name="connsiteX0-25" fmla="*/ 0 w 2232248"/>
                  <a:gd name="connsiteY0-26" fmla="*/ 1116124 h 2232248"/>
                  <a:gd name="connsiteX1-27" fmla="*/ 1116124 w 2232248"/>
                  <a:gd name="connsiteY1-28" fmla="*/ 0 h 2232248"/>
                  <a:gd name="connsiteX2-29" fmla="*/ 2215809 w 2232248"/>
                  <a:gd name="connsiteY2-30" fmla="*/ 74373 h 2232248"/>
                  <a:gd name="connsiteX3-31" fmla="*/ 2232248 w 2232248"/>
                  <a:gd name="connsiteY3-32" fmla="*/ 1116124 h 2232248"/>
                  <a:gd name="connsiteX4-33" fmla="*/ 1116124 w 2232248"/>
                  <a:gd name="connsiteY4-34" fmla="*/ 2232248 h 2232248"/>
                  <a:gd name="connsiteX5-35" fmla="*/ 0 w 2232248"/>
                  <a:gd name="connsiteY5-36" fmla="*/ 1116124 h 22322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2232248" h="2232248">
                    <a:moveTo>
                      <a:pt x="0" y="1116124"/>
                    </a:moveTo>
                    <a:cubicBezTo>
                      <a:pt x="0" y="499706"/>
                      <a:pt x="499706" y="0"/>
                      <a:pt x="1116124" y="0"/>
                    </a:cubicBezTo>
                    <a:lnTo>
                      <a:pt x="2215809" y="74373"/>
                    </a:lnTo>
                    <a:cubicBezTo>
                      <a:pt x="1363299" y="358937"/>
                      <a:pt x="2232248" y="744083"/>
                      <a:pt x="2232248" y="1116124"/>
                    </a:cubicBezTo>
                    <a:cubicBezTo>
                      <a:pt x="2232248" y="1732542"/>
                      <a:pt x="1732542" y="2232248"/>
                      <a:pt x="1116124" y="2232248"/>
                    </a:cubicBezTo>
                    <a:cubicBezTo>
                      <a:pt x="499706" y="2232248"/>
                      <a:pt x="0" y="1732542"/>
                      <a:pt x="0" y="111612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ysClr val="windowText" lastClr="000000">
                      <a:lumMod val="65000"/>
                      <a:lumOff val="35000"/>
                      <a:shade val="30000"/>
                      <a:satMod val="115000"/>
                    </a:sysClr>
                  </a:gs>
                  <a:gs pos="77000">
                    <a:sysClr val="windowText" lastClr="000000">
                      <a:lumMod val="65000"/>
                      <a:lumOff val="35000"/>
                      <a:shade val="100000"/>
                      <a:satMod val="115000"/>
                      <a:alpha val="0"/>
                    </a:sysClr>
                  </a:gs>
                </a:gsLst>
                <a:lin ang="8400000" scaled="0"/>
                <a:tileRect/>
              </a:gradFill>
              <a:ln w="25400" cap="flat" cmpd="sng" algn="ctr">
                <a:noFill/>
                <a:prstDash val="solid"/>
              </a:ln>
              <a:effectLst/>
              <a:scene3d>
                <a:camera prst="isometricOffAxis1Top">
                  <a:rot lat="19138283" lon="19960832" rev="21342385"/>
                </a:camera>
                <a:lightRig rig="threePt" dir="t"/>
              </a:scene3d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泪滴形 1"/>
              <p:cNvSpPr/>
              <p:nvPr/>
            </p:nvSpPr>
            <p:spPr>
              <a:xfrm rot="8194362">
                <a:off x="2369425" y="2522568"/>
                <a:ext cx="2232850" cy="2230727"/>
              </a:xfrm>
              <a:custGeom>
                <a:avLst/>
                <a:gdLst>
                  <a:gd name="connsiteX0" fmla="*/ 0 w 2232248"/>
                  <a:gd name="connsiteY0" fmla="*/ 1116124 h 2232248"/>
                  <a:gd name="connsiteX1" fmla="*/ 1116124 w 2232248"/>
                  <a:gd name="connsiteY1" fmla="*/ 0 h 2232248"/>
                  <a:gd name="connsiteX2" fmla="*/ 2232248 w 2232248"/>
                  <a:gd name="connsiteY2" fmla="*/ 0 h 2232248"/>
                  <a:gd name="connsiteX3" fmla="*/ 2232248 w 2232248"/>
                  <a:gd name="connsiteY3" fmla="*/ 1116124 h 2232248"/>
                  <a:gd name="connsiteX4" fmla="*/ 1116124 w 2232248"/>
                  <a:gd name="connsiteY4" fmla="*/ 2232248 h 2232248"/>
                  <a:gd name="connsiteX5" fmla="*/ 0 w 2232248"/>
                  <a:gd name="connsiteY5" fmla="*/ 1116124 h 2232248"/>
                  <a:gd name="connsiteX0-1" fmla="*/ 0 w 2232248"/>
                  <a:gd name="connsiteY0-2" fmla="*/ 1116124 h 2232248"/>
                  <a:gd name="connsiteX1-3" fmla="*/ 1116124 w 2232248"/>
                  <a:gd name="connsiteY1-4" fmla="*/ 0 h 2232248"/>
                  <a:gd name="connsiteX2-5" fmla="*/ 2232248 w 2232248"/>
                  <a:gd name="connsiteY2-6" fmla="*/ 0 h 2232248"/>
                  <a:gd name="connsiteX3-7" fmla="*/ 2232248 w 2232248"/>
                  <a:gd name="connsiteY3-8" fmla="*/ 1116124 h 2232248"/>
                  <a:gd name="connsiteX4-9" fmla="*/ 1116124 w 2232248"/>
                  <a:gd name="connsiteY4-10" fmla="*/ 2232248 h 2232248"/>
                  <a:gd name="connsiteX5-11" fmla="*/ 0 w 2232248"/>
                  <a:gd name="connsiteY5-12" fmla="*/ 1116124 h 2232248"/>
                  <a:gd name="connsiteX0-13" fmla="*/ 0 w 2232248"/>
                  <a:gd name="connsiteY0-14" fmla="*/ 1116124 h 2232248"/>
                  <a:gd name="connsiteX1-15" fmla="*/ 1116124 w 2232248"/>
                  <a:gd name="connsiteY1-16" fmla="*/ 0 h 2232248"/>
                  <a:gd name="connsiteX2-17" fmla="*/ 2215809 w 2232248"/>
                  <a:gd name="connsiteY2-18" fmla="*/ 74373 h 2232248"/>
                  <a:gd name="connsiteX3-19" fmla="*/ 2232248 w 2232248"/>
                  <a:gd name="connsiteY3-20" fmla="*/ 1116124 h 2232248"/>
                  <a:gd name="connsiteX4-21" fmla="*/ 1116124 w 2232248"/>
                  <a:gd name="connsiteY4-22" fmla="*/ 2232248 h 2232248"/>
                  <a:gd name="connsiteX5-23" fmla="*/ 0 w 2232248"/>
                  <a:gd name="connsiteY5-24" fmla="*/ 1116124 h 2232248"/>
                  <a:gd name="connsiteX0-25" fmla="*/ 0 w 2232248"/>
                  <a:gd name="connsiteY0-26" fmla="*/ 1116124 h 2232248"/>
                  <a:gd name="connsiteX1-27" fmla="*/ 1116124 w 2232248"/>
                  <a:gd name="connsiteY1-28" fmla="*/ 0 h 2232248"/>
                  <a:gd name="connsiteX2-29" fmla="*/ 2215809 w 2232248"/>
                  <a:gd name="connsiteY2-30" fmla="*/ 74373 h 2232248"/>
                  <a:gd name="connsiteX3-31" fmla="*/ 2232248 w 2232248"/>
                  <a:gd name="connsiteY3-32" fmla="*/ 1116124 h 2232248"/>
                  <a:gd name="connsiteX4-33" fmla="*/ 1116124 w 2232248"/>
                  <a:gd name="connsiteY4-34" fmla="*/ 2232248 h 2232248"/>
                  <a:gd name="connsiteX5-35" fmla="*/ 0 w 2232248"/>
                  <a:gd name="connsiteY5-36" fmla="*/ 1116124 h 22322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2232248" h="2232248">
                    <a:moveTo>
                      <a:pt x="0" y="1116124"/>
                    </a:moveTo>
                    <a:cubicBezTo>
                      <a:pt x="0" y="499706"/>
                      <a:pt x="499706" y="0"/>
                      <a:pt x="1116124" y="0"/>
                    </a:cubicBezTo>
                    <a:lnTo>
                      <a:pt x="2215809" y="74373"/>
                    </a:lnTo>
                    <a:cubicBezTo>
                      <a:pt x="1363299" y="358937"/>
                      <a:pt x="2232248" y="744083"/>
                      <a:pt x="2232248" y="1116124"/>
                    </a:cubicBezTo>
                    <a:cubicBezTo>
                      <a:pt x="2232248" y="1732542"/>
                      <a:pt x="1732542" y="2232248"/>
                      <a:pt x="1116124" y="2232248"/>
                    </a:cubicBezTo>
                    <a:cubicBezTo>
                      <a:pt x="499706" y="2232248"/>
                      <a:pt x="0" y="1732542"/>
                      <a:pt x="0" y="1116124"/>
                    </a:cubicBezTo>
                    <a:close/>
                  </a:path>
                </a:pathLst>
              </a:custGeom>
              <a:solidFill>
                <a:srgbClr val="3D72A8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241300" sx="104000" sy="104000" algn="ctr" rotWithShape="0">
                  <a:prstClr val="black">
                    <a:alpha val="17000"/>
                  </a:prstClr>
                </a:outerShdw>
              </a:effectLst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椭圆 36"/>
              <p:cNvSpPr/>
              <p:nvPr/>
            </p:nvSpPr>
            <p:spPr>
              <a:xfrm>
                <a:off x="2549444" y="2636912"/>
                <a:ext cx="1872208" cy="1872208"/>
              </a:xfrm>
              <a:prstGeom prst="ellipse">
                <a:avLst/>
              </a:prstGeom>
              <a:solidFill>
                <a:srgbClr val="E07160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0716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103" name="TextBox 12"/>
            <p:cNvSpPr txBox="1"/>
            <p:nvPr/>
          </p:nvSpPr>
          <p:spPr>
            <a:xfrm flipH="1">
              <a:off x="7856199" y="685830"/>
              <a:ext cx="664065" cy="33796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ctr" eaLnBrk="1" hangingPunct="1">
                <a:lnSpc>
                  <a:spcPct val="80000"/>
                </a:lnSpc>
                <a:buNone/>
              </a:pPr>
              <a:r>
                <a:rPr lang="en-US" altLang="zh-CN" sz="27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7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4046538" y="3843338"/>
            <a:ext cx="4584700" cy="41275"/>
          </a:xfrm>
          <a:prstGeom prst="line">
            <a:avLst/>
          </a:prstGeom>
          <a:ln w="571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5124450" y="2636838"/>
            <a:ext cx="3313113" cy="10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B1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名师点睛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40B1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  <p:pic>
        <p:nvPicPr>
          <p:cNvPr id="4098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95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95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带形: 前凸弯 8"/>
          <p:cNvSpPr/>
          <p:nvPr/>
        </p:nvSpPr>
        <p:spPr>
          <a:xfrm>
            <a:off x="4295775" y="995363"/>
            <a:ext cx="1020763" cy="623888"/>
          </a:xfrm>
          <a:prstGeom prst="ellipseRibbon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21313" y="995363"/>
            <a:ext cx="2032000" cy="6461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B1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名师点睛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40B1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001413" y="2056517"/>
            <a:ext cx="9124754" cy="4185054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457200" algn="just">
              <a:lnSpc>
                <a:spcPct val="150000"/>
              </a:lnSpc>
              <a:spcBef>
                <a:spcPts val="0"/>
              </a:spcBef>
              <a:buNone/>
              <a:defRPr sz="24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基础过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7"/>
          <p:cNvGrpSpPr/>
          <p:nvPr/>
        </p:nvGrpSpPr>
        <p:grpSpPr>
          <a:xfrm>
            <a:off x="3379788" y="2092325"/>
            <a:ext cx="1647825" cy="1846263"/>
            <a:chOff x="6590717" y="1966637"/>
            <a:chExt cx="1242343" cy="1390355"/>
          </a:xfrm>
        </p:grpSpPr>
        <p:grpSp>
          <p:nvGrpSpPr>
            <p:cNvPr id="6150" name="组合 38"/>
            <p:cNvGrpSpPr/>
            <p:nvPr/>
          </p:nvGrpSpPr>
          <p:grpSpPr>
            <a:xfrm>
              <a:off x="6590717" y="1966637"/>
              <a:ext cx="1242343" cy="1390355"/>
              <a:chOff x="2369424" y="2522567"/>
              <a:chExt cx="2473215" cy="2767872"/>
            </a:xfrm>
          </p:grpSpPr>
          <p:sp>
            <p:nvSpPr>
              <p:cNvPr id="8" name="泪滴形 1"/>
              <p:cNvSpPr/>
              <p:nvPr/>
            </p:nvSpPr>
            <p:spPr>
              <a:xfrm rot="8194362">
                <a:off x="2810532" y="3321029"/>
                <a:ext cx="2032107" cy="1969410"/>
              </a:xfrm>
              <a:custGeom>
                <a:avLst/>
                <a:gdLst>
                  <a:gd name="connsiteX0" fmla="*/ 0 w 2232248"/>
                  <a:gd name="connsiteY0" fmla="*/ 1116124 h 2232248"/>
                  <a:gd name="connsiteX1" fmla="*/ 1116124 w 2232248"/>
                  <a:gd name="connsiteY1" fmla="*/ 0 h 2232248"/>
                  <a:gd name="connsiteX2" fmla="*/ 2232248 w 2232248"/>
                  <a:gd name="connsiteY2" fmla="*/ 0 h 2232248"/>
                  <a:gd name="connsiteX3" fmla="*/ 2232248 w 2232248"/>
                  <a:gd name="connsiteY3" fmla="*/ 1116124 h 2232248"/>
                  <a:gd name="connsiteX4" fmla="*/ 1116124 w 2232248"/>
                  <a:gd name="connsiteY4" fmla="*/ 2232248 h 2232248"/>
                  <a:gd name="connsiteX5" fmla="*/ 0 w 2232248"/>
                  <a:gd name="connsiteY5" fmla="*/ 1116124 h 2232248"/>
                  <a:gd name="connsiteX0-1" fmla="*/ 0 w 2232248"/>
                  <a:gd name="connsiteY0-2" fmla="*/ 1116124 h 2232248"/>
                  <a:gd name="connsiteX1-3" fmla="*/ 1116124 w 2232248"/>
                  <a:gd name="connsiteY1-4" fmla="*/ 0 h 2232248"/>
                  <a:gd name="connsiteX2-5" fmla="*/ 2232248 w 2232248"/>
                  <a:gd name="connsiteY2-6" fmla="*/ 0 h 2232248"/>
                  <a:gd name="connsiteX3-7" fmla="*/ 2232248 w 2232248"/>
                  <a:gd name="connsiteY3-8" fmla="*/ 1116124 h 2232248"/>
                  <a:gd name="connsiteX4-9" fmla="*/ 1116124 w 2232248"/>
                  <a:gd name="connsiteY4-10" fmla="*/ 2232248 h 2232248"/>
                  <a:gd name="connsiteX5-11" fmla="*/ 0 w 2232248"/>
                  <a:gd name="connsiteY5-12" fmla="*/ 1116124 h 2232248"/>
                  <a:gd name="connsiteX0-13" fmla="*/ 0 w 2232248"/>
                  <a:gd name="connsiteY0-14" fmla="*/ 1116124 h 2232248"/>
                  <a:gd name="connsiteX1-15" fmla="*/ 1116124 w 2232248"/>
                  <a:gd name="connsiteY1-16" fmla="*/ 0 h 2232248"/>
                  <a:gd name="connsiteX2-17" fmla="*/ 2215809 w 2232248"/>
                  <a:gd name="connsiteY2-18" fmla="*/ 74373 h 2232248"/>
                  <a:gd name="connsiteX3-19" fmla="*/ 2232248 w 2232248"/>
                  <a:gd name="connsiteY3-20" fmla="*/ 1116124 h 2232248"/>
                  <a:gd name="connsiteX4-21" fmla="*/ 1116124 w 2232248"/>
                  <a:gd name="connsiteY4-22" fmla="*/ 2232248 h 2232248"/>
                  <a:gd name="connsiteX5-23" fmla="*/ 0 w 2232248"/>
                  <a:gd name="connsiteY5-24" fmla="*/ 1116124 h 2232248"/>
                  <a:gd name="connsiteX0-25" fmla="*/ 0 w 2232248"/>
                  <a:gd name="connsiteY0-26" fmla="*/ 1116124 h 2232248"/>
                  <a:gd name="connsiteX1-27" fmla="*/ 1116124 w 2232248"/>
                  <a:gd name="connsiteY1-28" fmla="*/ 0 h 2232248"/>
                  <a:gd name="connsiteX2-29" fmla="*/ 2215809 w 2232248"/>
                  <a:gd name="connsiteY2-30" fmla="*/ 74373 h 2232248"/>
                  <a:gd name="connsiteX3-31" fmla="*/ 2232248 w 2232248"/>
                  <a:gd name="connsiteY3-32" fmla="*/ 1116124 h 2232248"/>
                  <a:gd name="connsiteX4-33" fmla="*/ 1116124 w 2232248"/>
                  <a:gd name="connsiteY4-34" fmla="*/ 2232248 h 2232248"/>
                  <a:gd name="connsiteX5-35" fmla="*/ 0 w 2232248"/>
                  <a:gd name="connsiteY5-36" fmla="*/ 1116124 h 22322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2232248" h="2232248">
                    <a:moveTo>
                      <a:pt x="0" y="1116124"/>
                    </a:moveTo>
                    <a:cubicBezTo>
                      <a:pt x="0" y="499706"/>
                      <a:pt x="499706" y="0"/>
                      <a:pt x="1116124" y="0"/>
                    </a:cubicBezTo>
                    <a:lnTo>
                      <a:pt x="2215809" y="74373"/>
                    </a:lnTo>
                    <a:cubicBezTo>
                      <a:pt x="1363299" y="358937"/>
                      <a:pt x="2232248" y="744083"/>
                      <a:pt x="2232248" y="1116124"/>
                    </a:cubicBezTo>
                    <a:cubicBezTo>
                      <a:pt x="2232248" y="1732542"/>
                      <a:pt x="1732542" y="2232248"/>
                      <a:pt x="1116124" y="2232248"/>
                    </a:cubicBezTo>
                    <a:cubicBezTo>
                      <a:pt x="499706" y="2232248"/>
                      <a:pt x="0" y="1732542"/>
                      <a:pt x="0" y="111612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ysClr val="windowText" lastClr="000000">
                      <a:lumMod val="65000"/>
                      <a:lumOff val="35000"/>
                      <a:shade val="30000"/>
                      <a:satMod val="115000"/>
                    </a:sysClr>
                  </a:gs>
                  <a:gs pos="77000">
                    <a:sysClr val="windowText" lastClr="000000">
                      <a:lumMod val="65000"/>
                      <a:lumOff val="35000"/>
                      <a:shade val="100000"/>
                      <a:satMod val="115000"/>
                      <a:alpha val="0"/>
                    </a:sysClr>
                  </a:gs>
                </a:gsLst>
                <a:lin ang="8400000" scaled="0"/>
                <a:tileRect/>
              </a:gradFill>
              <a:ln w="25400" cap="flat" cmpd="sng" algn="ctr">
                <a:noFill/>
                <a:prstDash val="solid"/>
              </a:ln>
              <a:effectLst/>
              <a:scene3d>
                <a:camera prst="isometricOffAxis1Top">
                  <a:rot lat="19138283" lon="19960832" rev="21342385"/>
                </a:camera>
                <a:lightRig rig="threePt" dir="t"/>
              </a:scene3d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泪滴形 1"/>
              <p:cNvSpPr/>
              <p:nvPr/>
            </p:nvSpPr>
            <p:spPr>
              <a:xfrm rot="8194362">
                <a:off x="2369424" y="2522567"/>
                <a:ext cx="2232851" cy="2230728"/>
              </a:xfrm>
              <a:custGeom>
                <a:avLst/>
                <a:gdLst>
                  <a:gd name="connsiteX0" fmla="*/ 0 w 2232248"/>
                  <a:gd name="connsiteY0" fmla="*/ 1116124 h 2232248"/>
                  <a:gd name="connsiteX1" fmla="*/ 1116124 w 2232248"/>
                  <a:gd name="connsiteY1" fmla="*/ 0 h 2232248"/>
                  <a:gd name="connsiteX2" fmla="*/ 2232248 w 2232248"/>
                  <a:gd name="connsiteY2" fmla="*/ 0 h 2232248"/>
                  <a:gd name="connsiteX3" fmla="*/ 2232248 w 2232248"/>
                  <a:gd name="connsiteY3" fmla="*/ 1116124 h 2232248"/>
                  <a:gd name="connsiteX4" fmla="*/ 1116124 w 2232248"/>
                  <a:gd name="connsiteY4" fmla="*/ 2232248 h 2232248"/>
                  <a:gd name="connsiteX5" fmla="*/ 0 w 2232248"/>
                  <a:gd name="connsiteY5" fmla="*/ 1116124 h 2232248"/>
                  <a:gd name="connsiteX0-1" fmla="*/ 0 w 2232248"/>
                  <a:gd name="connsiteY0-2" fmla="*/ 1116124 h 2232248"/>
                  <a:gd name="connsiteX1-3" fmla="*/ 1116124 w 2232248"/>
                  <a:gd name="connsiteY1-4" fmla="*/ 0 h 2232248"/>
                  <a:gd name="connsiteX2-5" fmla="*/ 2232248 w 2232248"/>
                  <a:gd name="connsiteY2-6" fmla="*/ 0 h 2232248"/>
                  <a:gd name="connsiteX3-7" fmla="*/ 2232248 w 2232248"/>
                  <a:gd name="connsiteY3-8" fmla="*/ 1116124 h 2232248"/>
                  <a:gd name="connsiteX4-9" fmla="*/ 1116124 w 2232248"/>
                  <a:gd name="connsiteY4-10" fmla="*/ 2232248 h 2232248"/>
                  <a:gd name="connsiteX5-11" fmla="*/ 0 w 2232248"/>
                  <a:gd name="connsiteY5-12" fmla="*/ 1116124 h 2232248"/>
                  <a:gd name="connsiteX0-13" fmla="*/ 0 w 2232248"/>
                  <a:gd name="connsiteY0-14" fmla="*/ 1116124 h 2232248"/>
                  <a:gd name="connsiteX1-15" fmla="*/ 1116124 w 2232248"/>
                  <a:gd name="connsiteY1-16" fmla="*/ 0 h 2232248"/>
                  <a:gd name="connsiteX2-17" fmla="*/ 2215809 w 2232248"/>
                  <a:gd name="connsiteY2-18" fmla="*/ 74373 h 2232248"/>
                  <a:gd name="connsiteX3-19" fmla="*/ 2232248 w 2232248"/>
                  <a:gd name="connsiteY3-20" fmla="*/ 1116124 h 2232248"/>
                  <a:gd name="connsiteX4-21" fmla="*/ 1116124 w 2232248"/>
                  <a:gd name="connsiteY4-22" fmla="*/ 2232248 h 2232248"/>
                  <a:gd name="connsiteX5-23" fmla="*/ 0 w 2232248"/>
                  <a:gd name="connsiteY5-24" fmla="*/ 1116124 h 2232248"/>
                  <a:gd name="connsiteX0-25" fmla="*/ 0 w 2232248"/>
                  <a:gd name="connsiteY0-26" fmla="*/ 1116124 h 2232248"/>
                  <a:gd name="connsiteX1-27" fmla="*/ 1116124 w 2232248"/>
                  <a:gd name="connsiteY1-28" fmla="*/ 0 h 2232248"/>
                  <a:gd name="connsiteX2-29" fmla="*/ 2215809 w 2232248"/>
                  <a:gd name="connsiteY2-30" fmla="*/ 74373 h 2232248"/>
                  <a:gd name="connsiteX3-31" fmla="*/ 2232248 w 2232248"/>
                  <a:gd name="connsiteY3-32" fmla="*/ 1116124 h 2232248"/>
                  <a:gd name="connsiteX4-33" fmla="*/ 1116124 w 2232248"/>
                  <a:gd name="connsiteY4-34" fmla="*/ 2232248 h 2232248"/>
                  <a:gd name="connsiteX5-35" fmla="*/ 0 w 2232248"/>
                  <a:gd name="connsiteY5-36" fmla="*/ 1116124 h 22322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2232248" h="2232248">
                    <a:moveTo>
                      <a:pt x="0" y="1116124"/>
                    </a:moveTo>
                    <a:cubicBezTo>
                      <a:pt x="0" y="499706"/>
                      <a:pt x="499706" y="0"/>
                      <a:pt x="1116124" y="0"/>
                    </a:cubicBezTo>
                    <a:lnTo>
                      <a:pt x="2215809" y="74373"/>
                    </a:lnTo>
                    <a:cubicBezTo>
                      <a:pt x="1363299" y="358937"/>
                      <a:pt x="2232248" y="744083"/>
                      <a:pt x="2232248" y="1116124"/>
                    </a:cubicBezTo>
                    <a:cubicBezTo>
                      <a:pt x="2232248" y="1732542"/>
                      <a:pt x="1732542" y="2232248"/>
                      <a:pt x="1116124" y="2232248"/>
                    </a:cubicBezTo>
                    <a:cubicBezTo>
                      <a:pt x="499706" y="2232248"/>
                      <a:pt x="0" y="1732542"/>
                      <a:pt x="0" y="1116124"/>
                    </a:cubicBezTo>
                    <a:close/>
                  </a:path>
                </a:pathLst>
              </a:custGeom>
              <a:solidFill>
                <a:srgbClr val="E07160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241300" sx="104000" sy="104000" algn="ctr" rotWithShape="0">
                  <a:prstClr val="black">
                    <a:alpha val="17000"/>
                  </a:prstClr>
                </a:outerShdw>
              </a:effectLst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" name="椭圆 41"/>
              <p:cNvSpPr/>
              <p:nvPr/>
            </p:nvSpPr>
            <p:spPr>
              <a:xfrm>
                <a:off x="2549444" y="2636912"/>
                <a:ext cx="1872208" cy="1872208"/>
              </a:xfrm>
              <a:prstGeom prst="ellipse">
                <a:avLst/>
              </a:prstGeom>
              <a:solidFill>
                <a:srgbClr val="40B1B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6151" name="TextBox 17"/>
            <p:cNvSpPr txBox="1"/>
            <p:nvPr/>
          </p:nvSpPr>
          <p:spPr>
            <a:xfrm flipH="1">
              <a:off x="6822663" y="2329967"/>
              <a:ext cx="662478" cy="3198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ctr" defTabSz="685800" eaLnBrk="1" hangingPunct="1">
                <a:lnSpc>
                  <a:spcPct val="80000"/>
                </a:lnSpc>
                <a:buNone/>
              </a:pPr>
              <a:r>
                <a:rPr lang="en-US" altLang="zh-CN" sz="2700" b="1" dirty="0">
                  <a:solidFill>
                    <a:srgbClr val="FFFFFF"/>
                  </a:solidFill>
                  <a:latin typeface="Verdana" panose="020B060403050404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700" b="1" dirty="0">
                <a:solidFill>
                  <a:srgbClr val="FFFFFF"/>
                </a:solidFill>
                <a:latin typeface="Verdana" panose="020B060403050404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5124450" y="2636838"/>
            <a:ext cx="3313113" cy="10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B1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基础过关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40B1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  <p:pic>
        <p:nvPicPr>
          <p:cNvPr id="6146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9588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4" name="直接连接符 3"/>
          <p:cNvCxnSpPr/>
          <p:nvPr/>
        </p:nvCxnSpPr>
        <p:spPr>
          <a:xfrm>
            <a:off x="4046538" y="3843338"/>
            <a:ext cx="4584700" cy="41275"/>
          </a:xfrm>
          <a:prstGeom prst="line">
            <a:avLst/>
          </a:prstGeom>
          <a:ln w="571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典例精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95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3"/>
          <p:cNvGrpSpPr/>
          <p:nvPr/>
        </p:nvGrpSpPr>
        <p:grpSpPr>
          <a:xfrm>
            <a:off x="4803775" y="668338"/>
            <a:ext cx="2627313" cy="777875"/>
            <a:chOff x="925030" y="668309"/>
            <a:chExt cx="2626244" cy="777719"/>
          </a:xfrm>
        </p:grpSpPr>
        <p:grpSp>
          <p:nvGrpSpPr>
            <p:cNvPr id="7173" name="组合 4"/>
            <p:cNvGrpSpPr/>
            <p:nvPr/>
          </p:nvGrpSpPr>
          <p:grpSpPr>
            <a:xfrm>
              <a:off x="925030" y="668309"/>
              <a:ext cx="2626244" cy="777719"/>
              <a:chOff x="923090" y="663293"/>
              <a:chExt cx="3105358" cy="919601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946133" y="706271"/>
                <a:ext cx="851478" cy="851478"/>
              </a:xfrm>
              <a:prstGeom prst="ellipse">
                <a:avLst/>
              </a:prstGeom>
              <a:solidFill>
                <a:srgbClr val="17B6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" name="流程图: 终止 7"/>
              <p:cNvSpPr/>
              <p:nvPr/>
            </p:nvSpPr>
            <p:spPr>
              <a:xfrm>
                <a:off x="923090" y="663293"/>
                <a:ext cx="3105358" cy="919601"/>
              </a:xfrm>
              <a:prstGeom prst="flowChartTerminator">
                <a:avLst/>
              </a:prstGeom>
              <a:noFill/>
              <a:ln w="28575">
                <a:solidFill>
                  <a:srgbClr val="17B6F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pic>
          <p:nvPicPr>
            <p:cNvPr id="7174" name="图形 9" descr="打开的书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8384" y="776175"/>
              <a:ext cx="564088" cy="564088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172" name="文本框 8"/>
          <p:cNvSpPr txBox="1"/>
          <p:nvPr/>
        </p:nvSpPr>
        <p:spPr>
          <a:xfrm>
            <a:off x="5562600" y="817563"/>
            <a:ext cx="1620838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>
              <a:buNone/>
            </a:pPr>
            <a:r>
              <a:rPr lang="zh-CN" altLang="en-US" sz="2800" b="1" dirty="0">
                <a:solidFill>
                  <a:srgbClr val="3D72A8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典例精析</a:t>
            </a:r>
            <a:endParaRPr lang="zh-CN" altLang="en-US" sz="2800" b="1" dirty="0">
              <a:solidFill>
                <a:srgbClr val="3D72A8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15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1680987" y="1905520"/>
            <a:ext cx="9044387" cy="3995029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>
              <a:defRPr sz="1800"/>
            </a:lvl1pPr>
            <a:lvl2pPr marL="0" indent="457200" algn="just">
              <a:lnSpc>
                <a:spcPct val="150000"/>
              </a:lnSpc>
              <a:spcBef>
                <a:spcPts val="0"/>
              </a:spcBef>
              <a:defRPr sz="24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sz="2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单击此处编辑母版文本样式</a:t>
            </a:r>
            <a:endParaRPr lang="zh-CN" altLang="en-US" sz="20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解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95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195" name="组合 3"/>
          <p:cNvGrpSpPr/>
          <p:nvPr/>
        </p:nvGrpSpPr>
        <p:grpSpPr>
          <a:xfrm>
            <a:off x="5029200" y="874713"/>
            <a:ext cx="1876425" cy="595312"/>
            <a:chOff x="1413221" y="1015586"/>
            <a:chExt cx="1875769" cy="595409"/>
          </a:xfrm>
        </p:grpSpPr>
        <p:pic>
          <p:nvPicPr>
            <p:cNvPr id="8197" name="图形 5" descr="奖牌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13221" y="1026220"/>
              <a:ext cx="584775" cy="58477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198" name="图形 6" descr="奖牌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04215" y="1015586"/>
              <a:ext cx="584775" cy="584775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7" name="直接连接符 6"/>
            <p:cNvCxnSpPr/>
            <p:nvPr/>
          </p:nvCxnSpPr>
          <p:spPr>
            <a:xfrm flipV="1">
              <a:off x="1690115" y="1536563"/>
              <a:ext cx="1321982" cy="1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8196" name="文本框 7"/>
          <p:cNvSpPr txBox="1"/>
          <p:nvPr/>
        </p:nvSpPr>
        <p:spPr>
          <a:xfrm>
            <a:off x="5516563" y="884238"/>
            <a:ext cx="903287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>
              <a:buNone/>
            </a:pPr>
            <a:r>
              <a:rPr lang="zh-CN" altLang="en-US" sz="2800" b="1" dirty="0">
                <a:solidFill>
                  <a:srgbClr val="3D72A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解析</a:t>
            </a:r>
            <a:endParaRPr lang="zh-CN" altLang="en-US" sz="2800" b="1" dirty="0">
              <a:solidFill>
                <a:srgbClr val="3D72A8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1680987" y="1905520"/>
            <a:ext cx="9044387" cy="3995029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>
              <a:defRPr sz="1800"/>
            </a:lvl1pPr>
            <a:lvl2pPr marL="0" indent="457200" algn="just">
              <a:lnSpc>
                <a:spcPct val="150000"/>
              </a:lnSpc>
              <a:spcBef>
                <a:spcPts val="0"/>
              </a:spcBef>
              <a:defRPr sz="24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sz="2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单击此处编辑母版文本样式</a:t>
            </a:r>
            <a:endParaRPr lang="zh-CN" altLang="en-US" sz="20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能力提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4"/>
          <p:cNvGrpSpPr/>
          <p:nvPr/>
        </p:nvGrpSpPr>
        <p:grpSpPr>
          <a:xfrm>
            <a:off x="3392488" y="2027238"/>
            <a:ext cx="1584325" cy="1884362"/>
            <a:chOff x="7638550" y="315659"/>
            <a:chExt cx="1242342" cy="1390354"/>
          </a:xfrm>
        </p:grpSpPr>
        <p:grpSp>
          <p:nvGrpSpPr>
            <p:cNvPr id="9222" name="组合 33"/>
            <p:cNvGrpSpPr/>
            <p:nvPr/>
          </p:nvGrpSpPr>
          <p:grpSpPr>
            <a:xfrm>
              <a:off x="7638550" y="315659"/>
              <a:ext cx="1242342" cy="1390354"/>
              <a:chOff x="2369425" y="2522568"/>
              <a:chExt cx="2473214" cy="2767871"/>
            </a:xfrm>
          </p:grpSpPr>
          <p:sp>
            <p:nvSpPr>
              <p:cNvPr id="7" name="泪滴形 1"/>
              <p:cNvSpPr/>
              <p:nvPr/>
            </p:nvSpPr>
            <p:spPr>
              <a:xfrm rot="8194362">
                <a:off x="2810532" y="3321029"/>
                <a:ext cx="2032107" cy="1969410"/>
              </a:xfrm>
              <a:custGeom>
                <a:avLst/>
                <a:gdLst>
                  <a:gd name="connsiteX0" fmla="*/ 0 w 2232248"/>
                  <a:gd name="connsiteY0" fmla="*/ 1116124 h 2232248"/>
                  <a:gd name="connsiteX1" fmla="*/ 1116124 w 2232248"/>
                  <a:gd name="connsiteY1" fmla="*/ 0 h 2232248"/>
                  <a:gd name="connsiteX2" fmla="*/ 2232248 w 2232248"/>
                  <a:gd name="connsiteY2" fmla="*/ 0 h 2232248"/>
                  <a:gd name="connsiteX3" fmla="*/ 2232248 w 2232248"/>
                  <a:gd name="connsiteY3" fmla="*/ 1116124 h 2232248"/>
                  <a:gd name="connsiteX4" fmla="*/ 1116124 w 2232248"/>
                  <a:gd name="connsiteY4" fmla="*/ 2232248 h 2232248"/>
                  <a:gd name="connsiteX5" fmla="*/ 0 w 2232248"/>
                  <a:gd name="connsiteY5" fmla="*/ 1116124 h 2232248"/>
                  <a:gd name="connsiteX0-1" fmla="*/ 0 w 2232248"/>
                  <a:gd name="connsiteY0-2" fmla="*/ 1116124 h 2232248"/>
                  <a:gd name="connsiteX1-3" fmla="*/ 1116124 w 2232248"/>
                  <a:gd name="connsiteY1-4" fmla="*/ 0 h 2232248"/>
                  <a:gd name="connsiteX2-5" fmla="*/ 2232248 w 2232248"/>
                  <a:gd name="connsiteY2-6" fmla="*/ 0 h 2232248"/>
                  <a:gd name="connsiteX3-7" fmla="*/ 2232248 w 2232248"/>
                  <a:gd name="connsiteY3-8" fmla="*/ 1116124 h 2232248"/>
                  <a:gd name="connsiteX4-9" fmla="*/ 1116124 w 2232248"/>
                  <a:gd name="connsiteY4-10" fmla="*/ 2232248 h 2232248"/>
                  <a:gd name="connsiteX5-11" fmla="*/ 0 w 2232248"/>
                  <a:gd name="connsiteY5-12" fmla="*/ 1116124 h 2232248"/>
                  <a:gd name="connsiteX0-13" fmla="*/ 0 w 2232248"/>
                  <a:gd name="connsiteY0-14" fmla="*/ 1116124 h 2232248"/>
                  <a:gd name="connsiteX1-15" fmla="*/ 1116124 w 2232248"/>
                  <a:gd name="connsiteY1-16" fmla="*/ 0 h 2232248"/>
                  <a:gd name="connsiteX2-17" fmla="*/ 2215809 w 2232248"/>
                  <a:gd name="connsiteY2-18" fmla="*/ 74373 h 2232248"/>
                  <a:gd name="connsiteX3-19" fmla="*/ 2232248 w 2232248"/>
                  <a:gd name="connsiteY3-20" fmla="*/ 1116124 h 2232248"/>
                  <a:gd name="connsiteX4-21" fmla="*/ 1116124 w 2232248"/>
                  <a:gd name="connsiteY4-22" fmla="*/ 2232248 h 2232248"/>
                  <a:gd name="connsiteX5-23" fmla="*/ 0 w 2232248"/>
                  <a:gd name="connsiteY5-24" fmla="*/ 1116124 h 2232248"/>
                  <a:gd name="connsiteX0-25" fmla="*/ 0 w 2232248"/>
                  <a:gd name="connsiteY0-26" fmla="*/ 1116124 h 2232248"/>
                  <a:gd name="connsiteX1-27" fmla="*/ 1116124 w 2232248"/>
                  <a:gd name="connsiteY1-28" fmla="*/ 0 h 2232248"/>
                  <a:gd name="connsiteX2-29" fmla="*/ 2215809 w 2232248"/>
                  <a:gd name="connsiteY2-30" fmla="*/ 74373 h 2232248"/>
                  <a:gd name="connsiteX3-31" fmla="*/ 2232248 w 2232248"/>
                  <a:gd name="connsiteY3-32" fmla="*/ 1116124 h 2232248"/>
                  <a:gd name="connsiteX4-33" fmla="*/ 1116124 w 2232248"/>
                  <a:gd name="connsiteY4-34" fmla="*/ 2232248 h 2232248"/>
                  <a:gd name="connsiteX5-35" fmla="*/ 0 w 2232248"/>
                  <a:gd name="connsiteY5-36" fmla="*/ 1116124 h 22322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2232248" h="2232248">
                    <a:moveTo>
                      <a:pt x="0" y="1116124"/>
                    </a:moveTo>
                    <a:cubicBezTo>
                      <a:pt x="0" y="499706"/>
                      <a:pt x="499706" y="0"/>
                      <a:pt x="1116124" y="0"/>
                    </a:cubicBezTo>
                    <a:lnTo>
                      <a:pt x="2215809" y="74373"/>
                    </a:lnTo>
                    <a:cubicBezTo>
                      <a:pt x="1363299" y="358937"/>
                      <a:pt x="2232248" y="744083"/>
                      <a:pt x="2232248" y="1116124"/>
                    </a:cubicBezTo>
                    <a:cubicBezTo>
                      <a:pt x="2232248" y="1732542"/>
                      <a:pt x="1732542" y="2232248"/>
                      <a:pt x="1116124" y="2232248"/>
                    </a:cubicBezTo>
                    <a:cubicBezTo>
                      <a:pt x="499706" y="2232248"/>
                      <a:pt x="0" y="1732542"/>
                      <a:pt x="0" y="111612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ysClr val="windowText" lastClr="000000">
                      <a:lumMod val="65000"/>
                      <a:lumOff val="35000"/>
                      <a:shade val="30000"/>
                      <a:satMod val="115000"/>
                    </a:sysClr>
                  </a:gs>
                  <a:gs pos="77000">
                    <a:sysClr val="windowText" lastClr="000000">
                      <a:lumMod val="65000"/>
                      <a:lumOff val="35000"/>
                      <a:shade val="100000"/>
                      <a:satMod val="115000"/>
                      <a:alpha val="0"/>
                    </a:sysClr>
                  </a:gs>
                </a:gsLst>
                <a:lin ang="8400000" scaled="0"/>
                <a:tileRect/>
              </a:gradFill>
              <a:ln w="25400" cap="flat" cmpd="sng" algn="ctr">
                <a:noFill/>
                <a:prstDash val="solid"/>
              </a:ln>
              <a:effectLst/>
              <a:scene3d>
                <a:camera prst="isometricOffAxis1Top">
                  <a:rot lat="19138283" lon="19960832" rev="21342385"/>
                </a:camera>
                <a:lightRig rig="threePt" dir="t"/>
              </a:scene3d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泪滴形 1"/>
              <p:cNvSpPr/>
              <p:nvPr/>
            </p:nvSpPr>
            <p:spPr>
              <a:xfrm rot="8194362">
                <a:off x="2369425" y="2522568"/>
                <a:ext cx="2232850" cy="2230727"/>
              </a:xfrm>
              <a:custGeom>
                <a:avLst/>
                <a:gdLst>
                  <a:gd name="connsiteX0" fmla="*/ 0 w 2232248"/>
                  <a:gd name="connsiteY0" fmla="*/ 1116124 h 2232248"/>
                  <a:gd name="connsiteX1" fmla="*/ 1116124 w 2232248"/>
                  <a:gd name="connsiteY1" fmla="*/ 0 h 2232248"/>
                  <a:gd name="connsiteX2" fmla="*/ 2232248 w 2232248"/>
                  <a:gd name="connsiteY2" fmla="*/ 0 h 2232248"/>
                  <a:gd name="connsiteX3" fmla="*/ 2232248 w 2232248"/>
                  <a:gd name="connsiteY3" fmla="*/ 1116124 h 2232248"/>
                  <a:gd name="connsiteX4" fmla="*/ 1116124 w 2232248"/>
                  <a:gd name="connsiteY4" fmla="*/ 2232248 h 2232248"/>
                  <a:gd name="connsiteX5" fmla="*/ 0 w 2232248"/>
                  <a:gd name="connsiteY5" fmla="*/ 1116124 h 2232248"/>
                  <a:gd name="connsiteX0-1" fmla="*/ 0 w 2232248"/>
                  <a:gd name="connsiteY0-2" fmla="*/ 1116124 h 2232248"/>
                  <a:gd name="connsiteX1-3" fmla="*/ 1116124 w 2232248"/>
                  <a:gd name="connsiteY1-4" fmla="*/ 0 h 2232248"/>
                  <a:gd name="connsiteX2-5" fmla="*/ 2232248 w 2232248"/>
                  <a:gd name="connsiteY2-6" fmla="*/ 0 h 2232248"/>
                  <a:gd name="connsiteX3-7" fmla="*/ 2232248 w 2232248"/>
                  <a:gd name="connsiteY3-8" fmla="*/ 1116124 h 2232248"/>
                  <a:gd name="connsiteX4-9" fmla="*/ 1116124 w 2232248"/>
                  <a:gd name="connsiteY4-10" fmla="*/ 2232248 h 2232248"/>
                  <a:gd name="connsiteX5-11" fmla="*/ 0 w 2232248"/>
                  <a:gd name="connsiteY5-12" fmla="*/ 1116124 h 2232248"/>
                  <a:gd name="connsiteX0-13" fmla="*/ 0 w 2232248"/>
                  <a:gd name="connsiteY0-14" fmla="*/ 1116124 h 2232248"/>
                  <a:gd name="connsiteX1-15" fmla="*/ 1116124 w 2232248"/>
                  <a:gd name="connsiteY1-16" fmla="*/ 0 h 2232248"/>
                  <a:gd name="connsiteX2-17" fmla="*/ 2215809 w 2232248"/>
                  <a:gd name="connsiteY2-18" fmla="*/ 74373 h 2232248"/>
                  <a:gd name="connsiteX3-19" fmla="*/ 2232248 w 2232248"/>
                  <a:gd name="connsiteY3-20" fmla="*/ 1116124 h 2232248"/>
                  <a:gd name="connsiteX4-21" fmla="*/ 1116124 w 2232248"/>
                  <a:gd name="connsiteY4-22" fmla="*/ 2232248 h 2232248"/>
                  <a:gd name="connsiteX5-23" fmla="*/ 0 w 2232248"/>
                  <a:gd name="connsiteY5-24" fmla="*/ 1116124 h 2232248"/>
                  <a:gd name="connsiteX0-25" fmla="*/ 0 w 2232248"/>
                  <a:gd name="connsiteY0-26" fmla="*/ 1116124 h 2232248"/>
                  <a:gd name="connsiteX1-27" fmla="*/ 1116124 w 2232248"/>
                  <a:gd name="connsiteY1-28" fmla="*/ 0 h 2232248"/>
                  <a:gd name="connsiteX2-29" fmla="*/ 2215809 w 2232248"/>
                  <a:gd name="connsiteY2-30" fmla="*/ 74373 h 2232248"/>
                  <a:gd name="connsiteX3-31" fmla="*/ 2232248 w 2232248"/>
                  <a:gd name="connsiteY3-32" fmla="*/ 1116124 h 2232248"/>
                  <a:gd name="connsiteX4-33" fmla="*/ 1116124 w 2232248"/>
                  <a:gd name="connsiteY4-34" fmla="*/ 2232248 h 2232248"/>
                  <a:gd name="connsiteX5-35" fmla="*/ 0 w 2232248"/>
                  <a:gd name="connsiteY5-36" fmla="*/ 1116124 h 22322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2232248" h="2232248">
                    <a:moveTo>
                      <a:pt x="0" y="1116124"/>
                    </a:moveTo>
                    <a:cubicBezTo>
                      <a:pt x="0" y="499706"/>
                      <a:pt x="499706" y="0"/>
                      <a:pt x="1116124" y="0"/>
                    </a:cubicBezTo>
                    <a:lnTo>
                      <a:pt x="2215809" y="74373"/>
                    </a:lnTo>
                    <a:cubicBezTo>
                      <a:pt x="1363299" y="358937"/>
                      <a:pt x="2232248" y="744083"/>
                      <a:pt x="2232248" y="1116124"/>
                    </a:cubicBezTo>
                    <a:cubicBezTo>
                      <a:pt x="2232248" y="1732542"/>
                      <a:pt x="1732542" y="2232248"/>
                      <a:pt x="1116124" y="2232248"/>
                    </a:cubicBezTo>
                    <a:cubicBezTo>
                      <a:pt x="499706" y="2232248"/>
                      <a:pt x="0" y="1732542"/>
                      <a:pt x="0" y="1116124"/>
                    </a:cubicBezTo>
                    <a:close/>
                  </a:path>
                </a:pathLst>
              </a:custGeom>
              <a:solidFill>
                <a:srgbClr val="40B1B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241300" sx="104000" sy="104000" algn="ctr" rotWithShape="0">
                  <a:prstClr val="black">
                    <a:alpha val="17000"/>
                  </a:prstClr>
                </a:outerShdw>
              </a:effectLst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椭圆 36"/>
              <p:cNvSpPr/>
              <p:nvPr/>
            </p:nvSpPr>
            <p:spPr>
              <a:xfrm>
                <a:off x="2549444" y="2636912"/>
                <a:ext cx="1872208" cy="1872208"/>
              </a:xfrm>
              <a:prstGeom prst="ellipse">
                <a:avLst/>
              </a:prstGeom>
              <a:solidFill>
                <a:srgbClr val="3D72A8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9223" name="TextBox 12"/>
            <p:cNvSpPr txBox="1"/>
            <p:nvPr/>
          </p:nvSpPr>
          <p:spPr>
            <a:xfrm flipH="1">
              <a:off x="7856199" y="705415"/>
              <a:ext cx="664065" cy="31337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ctr" eaLnBrk="1" hangingPunct="1">
                <a:lnSpc>
                  <a:spcPct val="80000"/>
                </a:lnSpc>
                <a:buNone/>
              </a:pPr>
              <a:r>
                <a:rPr lang="en-US" altLang="zh-CN" sz="27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7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4046538" y="3843338"/>
            <a:ext cx="4584700" cy="41275"/>
          </a:xfrm>
          <a:prstGeom prst="line">
            <a:avLst/>
          </a:prstGeom>
          <a:ln w="571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5124450" y="2636838"/>
            <a:ext cx="3313113" cy="10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smtClean="0">
                <a:ln>
                  <a:noFill/>
                </a:ln>
                <a:solidFill>
                  <a:srgbClr val="40B1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能力提升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40B1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  <p:pic>
        <p:nvPicPr>
          <p:cNvPr id="9218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95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1_典例精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95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0243" name="组合 3"/>
          <p:cNvGrpSpPr/>
          <p:nvPr/>
        </p:nvGrpSpPr>
        <p:grpSpPr>
          <a:xfrm>
            <a:off x="4803775" y="668338"/>
            <a:ext cx="2627313" cy="777875"/>
            <a:chOff x="925030" y="668309"/>
            <a:chExt cx="2626244" cy="777719"/>
          </a:xfrm>
        </p:grpSpPr>
        <p:grpSp>
          <p:nvGrpSpPr>
            <p:cNvPr id="10245" name="组合 4"/>
            <p:cNvGrpSpPr/>
            <p:nvPr/>
          </p:nvGrpSpPr>
          <p:grpSpPr>
            <a:xfrm>
              <a:off x="925030" y="668309"/>
              <a:ext cx="2626244" cy="777719"/>
              <a:chOff x="923090" y="663293"/>
              <a:chExt cx="3105358" cy="919601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946133" y="706271"/>
                <a:ext cx="851478" cy="851478"/>
              </a:xfrm>
              <a:prstGeom prst="ellipse">
                <a:avLst/>
              </a:prstGeom>
              <a:solidFill>
                <a:srgbClr val="17B6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" name="流程图: 终止 7"/>
              <p:cNvSpPr/>
              <p:nvPr/>
            </p:nvSpPr>
            <p:spPr>
              <a:xfrm>
                <a:off x="923090" y="663293"/>
                <a:ext cx="3105358" cy="919601"/>
              </a:xfrm>
              <a:prstGeom prst="flowChartTerminator">
                <a:avLst/>
              </a:prstGeom>
              <a:noFill/>
              <a:ln w="28575">
                <a:solidFill>
                  <a:srgbClr val="17B6F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pic>
          <p:nvPicPr>
            <p:cNvPr id="10246" name="图形 9" descr="打开的书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8384" y="776175"/>
              <a:ext cx="564088" cy="564088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0244" name="文本框 8"/>
          <p:cNvSpPr txBox="1"/>
          <p:nvPr/>
        </p:nvSpPr>
        <p:spPr>
          <a:xfrm>
            <a:off x="5562600" y="817563"/>
            <a:ext cx="1620838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>
              <a:buNone/>
            </a:pPr>
            <a:r>
              <a:rPr lang="zh-CN" altLang="en-US" sz="2800" b="1" dirty="0">
                <a:solidFill>
                  <a:srgbClr val="3D72A8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典例精析</a:t>
            </a:r>
            <a:endParaRPr lang="zh-CN" altLang="en-US" sz="2800" b="1" dirty="0">
              <a:solidFill>
                <a:srgbClr val="3D72A8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15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1680987" y="1905520"/>
            <a:ext cx="9044387" cy="3995029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>
              <a:defRPr sz="1800"/>
            </a:lvl1pPr>
            <a:lvl2pPr marL="0" indent="457200" algn="just">
              <a:lnSpc>
                <a:spcPct val="150000"/>
              </a:lnSpc>
              <a:spcBef>
                <a:spcPts val="0"/>
              </a:spcBef>
              <a:defRPr sz="24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sz="2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单击此处编辑母版文本样式</a:t>
            </a:r>
            <a:endParaRPr lang="zh-CN" altLang="en-US" sz="20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1_解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95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267" name="组合 3"/>
          <p:cNvGrpSpPr/>
          <p:nvPr/>
        </p:nvGrpSpPr>
        <p:grpSpPr>
          <a:xfrm>
            <a:off x="5029200" y="874713"/>
            <a:ext cx="1876425" cy="595312"/>
            <a:chOff x="1413221" y="1015586"/>
            <a:chExt cx="1875769" cy="595409"/>
          </a:xfrm>
        </p:grpSpPr>
        <p:pic>
          <p:nvPicPr>
            <p:cNvPr id="11269" name="图形 5" descr="奖牌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13221" y="1026220"/>
              <a:ext cx="584775" cy="58477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270" name="图形 6" descr="奖牌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04215" y="1015586"/>
              <a:ext cx="584775" cy="584775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7" name="直接连接符 6"/>
            <p:cNvCxnSpPr/>
            <p:nvPr/>
          </p:nvCxnSpPr>
          <p:spPr>
            <a:xfrm flipV="1">
              <a:off x="1690115" y="1536563"/>
              <a:ext cx="1321982" cy="1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1268" name="文本框 7"/>
          <p:cNvSpPr txBox="1"/>
          <p:nvPr/>
        </p:nvSpPr>
        <p:spPr>
          <a:xfrm>
            <a:off x="5516563" y="884238"/>
            <a:ext cx="903287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>
              <a:buNone/>
            </a:pPr>
            <a:r>
              <a:rPr lang="zh-CN" altLang="en-US" sz="2800" b="1" dirty="0">
                <a:solidFill>
                  <a:srgbClr val="3D72A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解析</a:t>
            </a:r>
            <a:endParaRPr lang="zh-CN" altLang="en-US" sz="2800" b="1" dirty="0">
              <a:solidFill>
                <a:srgbClr val="3D72A8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1680987" y="1905520"/>
            <a:ext cx="9044387" cy="3995029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>
              <a:defRPr sz="1800"/>
            </a:lvl1pPr>
            <a:lvl2pPr marL="0" indent="457200" algn="just">
              <a:lnSpc>
                <a:spcPct val="150000"/>
              </a:lnSpc>
              <a:spcBef>
                <a:spcPts val="0"/>
              </a:spcBef>
              <a:defRPr sz="24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sz="2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单击此处编辑母版文本样式</a:t>
            </a:r>
            <a:endParaRPr lang="zh-CN" altLang="en-US" sz="20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新知要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4"/>
          <p:cNvGrpSpPr/>
          <p:nvPr/>
        </p:nvGrpSpPr>
        <p:grpSpPr>
          <a:xfrm>
            <a:off x="3389313" y="2171700"/>
            <a:ext cx="1604962" cy="1747838"/>
            <a:chOff x="7638550" y="315659"/>
            <a:chExt cx="1242342" cy="1390354"/>
          </a:xfrm>
        </p:grpSpPr>
        <p:grpSp>
          <p:nvGrpSpPr>
            <p:cNvPr id="13318" name="组合 33"/>
            <p:cNvGrpSpPr/>
            <p:nvPr/>
          </p:nvGrpSpPr>
          <p:grpSpPr>
            <a:xfrm>
              <a:off x="7638550" y="315659"/>
              <a:ext cx="1242342" cy="1390354"/>
              <a:chOff x="2369425" y="2522568"/>
              <a:chExt cx="2473214" cy="2767871"/>
            </a:xfrm>
          </p:grpSpPr>
          <p:sp>
            <p:nvSpPr>
              <p:cNvPr id="7" name="泪滴形 1"/>
              <p:cNvSpPr/>
              <p:nvPr/>
            </p:nvSpPr>
            <p:spPr>
              <a:xfrm rot="8194362">
                <a:off x="2810532" y="3321029"/>
                <a:ext cx="2032107" cy="1969410"/>
              </a:xfrm>
              <a:custGeom>
                <a:avLst/>
                <a:gdLst>
                  <a:gd name="connsiteX0" fmla="*/ 0 w 2232248"/>
                  <a:gd name="connsiteY0" fmla="*/ 1116124 h 2232248"/>
                  <a:gd name="connsiteX1" fmla="*/ 1116124 w 2232248"/>
                  <a:gd name="connsiteY1" fmla="*/ 0 h 2232248"/>
                  <a:gd name="connsiteX2" fmla="*/ 2232248 w 2232248"/>
                  <a:gd name="connsiteY2" fmla="*/ 0 h 2232248"/>
                  <a:gd name="connsiteX3" fmla="*/ 2232248 w 2232248"/>
                  <a:gd name="connsiteY3" fmla="*/ 1116124 h 2232248"/>
                  <a:gd name="connsiteX4" fmla="*/ 1116124 w 2232248"/>
                  <a:gd name="connsiteY4" fmla="*/ 2232248 h 2232248"/>
                  <a:gd name="connsiteX5" fmla="*/ 0 w 2232248"/>
                  <a:gd name="connsiteY5" fmla="*/ 1116124 h 2232248"/>
                  <a:gd name="connsiteX0-1" fmla="*/ 0 w 2232248"/>
                  <a:gd name="connsiteY0-2" fmla="*/ 1116124 h 2232248"/>
                  <a:gd name="connsiteX1-3" fmla="*/ 1116124 w 2232248"/>
                  <a:gd name="connsiteY1-4" fmla="*/ 0 h 2232248"/>
                  <a:gd name="connsiteX2-5" fmla="*/ 2232248 w 2232248"/>
                  <a:gd name="connsiteY2-6" fmla="*/ 0 h 2232248"/>
                  <a:gd name="connsiteX3-7" fmla="*/ 2232248 w 2232248"/>
                  <a:gd name="connsiteY3-8" fmla="*/ 1116124 h 2232248"/>
                  <a:gd name="connsiteX4-9" fmla="*/ 1116124 w 2232248"/>
                  <a:gd name="connsiteY4-10" fmla="*/ 2232248 h 2232248"/>
                  <a:gd name="connsiteX5-11" fmla="*/ 0 w 2232248"/>
                  <a:gd name="connsiteY5-12" fmla="*/ 1116124 h 2232248"/>
                  <a:gd name="connsiteX0-13" fmla="*/ 0 w 2232248"/>
                  <a:gd name="connsiteY0-14" fmla="*/ 1116124 h 2232248"/>
                  <a:gd name="connsiteX1-15" fmla="*/ 1116124 w 2232248"/>
                  <a:gd name="connsiteY1-16" fmla="*/ 0 h 2232248"/>
                  <a:gd name="connsiteX2-17" fmla="*/ 2215809 w 2232248"/>
                  <a:gd name="connsiteY2-18" fmla="*/ 74373 h 2232248"/>
                  <a:gd name="connsiteX3-19" fmla="*/ 2232248 w 2232248"/>
                  <a:gd name="connsiteY3-20" fmla="*/ 1116124 h 2232248"/>
                  <a:gd name="connsiteX4-21" fmla="*/ 1116124 w 2232248"/>
                  <a:gd name="connsiteY4-22" fmla="*/ 2232248 h 2232248"/>
                  <a:gd name="connsiteX5-23" fmla="*/ 0 w 2232248"/>
                  <a:gd name="connsiteY5-24" fmla="*/ 1116124 h 2232248"/>
                  <a:gd name="connsiteX0-25" fmla="*/ 0 w 2232248"/>
                  <a:gd name="connsiteY0-26" fmla="*/ 1116124 h 2232248"/>
                  <a:gd name="connsiteX1-27" fmla="*/ 1116124 w 2232248"/>
                  <a:gd name="connsiteY1-28" fmla="*/ 0 h 2232248"/>
                  <a:gd name="connsiteX2-29" fmla="*/ 2215809 w 2232248"/>
                  <a:gd name="connsiteY2-30" fmla="*/ 74373 h 2232248"/>
                  <a:gd name="connsiteX3-31" fmla="*/ 2232248 w 2232248"/>
                  <a:gd name="connsiteY3-32" fmla="*/ 1116124 h 2232248"/>
                  <a:gd name="connsiteX4-33" fmla="*/ 1116124 w 2232248"/>
                  <a:gd name="connsiteY4-34" fmla="*/ 2232248 h 2232248"/>
                  <a:gd name="connsiteX5-35" fmla="*/ 0 w 2232248"/>
                  <a:gd name="connsiteY5-36" fmla="*/ 1116124 h 22322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2232248" h="2232248">
                    <a:moveTo>
                      <a:pt x="0" y="1116124"/>
                    </a:moveTo>
                    <a:cubicBezTo>
                      <a:pt x="0" y="499706"/>
                      <a:pt x="499706" y="0"/>
                      <a:pt x="1116124" y="0"/>
                    </a:cubicBezTo>
                    <a:lnTo>
                      <a:pt x="2215809" y="74373"/>
                    </a:lnTo>
                    <a:cubicBezTo>
                      <a:pt x="1363299" y="358937"/>
                      <a:pt x="2232248" y="744083"/>
                      <a:pt x="2232248" y="1116124"/>
                    </a:cubicBezTo>
                    <a:cubicBezTo>
                      <a:pt x="2232248" y="1732542"/>
                      <a:pt x="1732542" y="2232248"/>
                      <a:pt x="1116124" y="2232248"/>
                    </a:cubicBezTo>
                    <a:cubicBezTo>
                      <a:pt x="499706" y="2232248"/>
                      <a:pt x="0" y="1732542"/>
                      <a:pt x="0" y="111612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ysClr val="windowText" lastClr="000000">
                      <a:lumMod val="65000"/>
                      <a:lumOff val="35000"/>
                      <a:shade val="30000"/>
                      <a:satMod val="115000"/>
                    </a:sysClr>
                  </a:gs>
                  <a:gs pos="77000">
                    <a:sysClr val="windowText" lastClr="000000">
                      <a:lumMod val="65000"/>
                      <a:lumOff val="35000"/>
                      <a:shade val="100000"/>
                      <a:satMod val="115000"/>
                      <a:alpha val="0"/>
                    </a:sysClr>
                  </a:gs>
                </a:gsLst>
                <a:lin ang="8400000" scaled="0"/>
                <a:tileRect/>
              </a:gradFill>
              <a:ln w="25400" cap="flat" cmpd="sng" algn="ctr">
                <a:noFill/>
                <a:prstDash val="solid"/>
              </a:ln>
              <a:effectLst/>
              <a:scene3d>
                <a:camera prst="isometricOffAxis1Top">
                  <a:rot lat="19138283" lon="19960832" rev="21342385"/>
                </a:camera>
                <a:lightRig rig="threePt" dir="t"/>
              </a:scene3d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泪滴形 1"/>
              <p:cNvSpPr/>
              <p:nvPr/>
            </p:nvSpPr>
            <p:spPr>
              <a:xfrm rot="8194362">
                <a:off x="2369425" y="2522568"/>
                <a:ext cx="2232850" cy="2230727"/>
              </a:xfrm>
              <a:custGeom>
                <a:avLst/>
                <a:gdLst>
                  <a:gd name="connsiteX0" fmla="*/ 0 w 2232248"/>
                  <a:gd name="connsiteY0" fmla="*/ 1116124 h 2232248"/>
                  <a:gd name="connsiteX1" fmla="*/ 1116124 w 2232248"/>
                  <a:gd name="connsiteY1" fmla="*/ 0 h 2232248"/>
                  <a:gd name="connsiteX2" fmla="*/ 2232248 w 2232248"/>
                  <a:gd name="connsiteY2" fmla="*/ 0 h 2232248"/>
                  <a:gd name="connsiteX3" fmla="*/ 2232248 w 2232248"/>
                  <a:gd name="connsiteY3" fmla="*/ 1116124 h 2232248"/>
                  <a:gd name="connsiteX4" fmla="*/ 1116124 w 2232248"/>
                  <a:gd name="connsiteY4" fmla="*/ 2232248 h 2232248"/>
                  <a:gd name="connsiteX5" fmla="*/ 0 w 2232248"/>
                  <a:gd name="connsiteY5" fmla="*/ 1116124 h 2232248"/>
                  <a:gd name="connsiteX0-1" fmla="*/ 0 w 2232248"/>
                  <a:gd name="connsiteY0-2" fmla="*/ 1116124 h 2232248"/>
                  <a:gd name="connsiteX1-3" fmla="*/ 1116124 w 2232248"/>
                  <a:gd name="connsiteY1-4" fmla="*/ 0 h 2232248"/>
                  <a:gd name="connsiteX2-5" fmla="*/ 2232248 w 2232248"/>
                  <a:gd name="connsiteY2-6" fmla="*/ 0 h 2232248"/>
                  <a:gd name="connsiteX3-7" fmla="*/ 2232248 w 2232248"/>
                  <a:gd name="connsiteY3-8" fmla="*/ 1116124 h 2232248"/>
                  <a:gd name="connsiteX4-9" fmla="*/ 1116124 w 2232248"/>
                  <a:gd name="connsiteY4-10" fmla="*/ 2232248 h 2232248"/>
                  <a:gd name="connsiteX5-11" fmla="*/ 0 w 2232248"/>
                  <a:gd name="connsiteY5-12" fmla="*/ 1116124 h 2232248"/>
                  <a:gd name="connsiteX0-13" fmla="*/ 0 w 2232248"/>
                  <a:gd name="connsiteY0-14" fmla="*/ 1116124 h 2232248"/>
                  <a:gd name="connsiteX1-15" fmla="*/ 1116124 w 2232248"/>
                  <a:gd name="connsiteY1-16" fmla="*/ 0 h 2232248"/>
                  <a:gd name="connsiteX2-17" fmla="*/ 2215809 w 2232248"/>
                  <a:gd name="connsiteY2-18" fmla="*/ 74373 h 2232248"/>
                  <a:gd name="connsiteX3-19" fmla="*/ 2232248 w 2232248"/>
                  <a:gd name="connsiteY3-20" fmla="*/ 1116124 h 2232248"/>
                  <a:gd name="connsiteX4-21" fmla="*/ 1116124 w 2232248"/>
                  <a:gd name="connsiteY4-22" fmla="*/ 2232248 h 2232248"/>
                  <a:gd name="connsiteX5-23" fmla="*/ 0 w 2232248"/>
                  <a:gd name="connsiteY5-24" fmla="*/ 1116124 h 2232248"/>
                  <a:gd name="connsiteX0-25" fmla="*/ 0 w 2232248"/>
                  <a:gd name="connsiteY0-26" fmla="*/ 1116124 h 2232248"/>
                  <a:gd name="connsiteX1-27" fmla="*/ 1116124 w 2232248"/>
                  <a:gd name="connsiteY1-28" fmla="*/ 0 h 2232248"/>
                  <a:gd name="connsiteX2-29" fmla="*/ 2215809 w 2232248"/>
                  <a:gd name="connsiteY2-30" fmla="*/ 74373 h 2232248"/>
                  <a:gd name="connsiteX3-31" fmla="*/ 2232248 w 2232248"/>
                  <a:gd name="connsiteY3-32" fmla="*/ 1116124 h 2232248"/>
                  <a:gd name="connsiteX4-33" fmla="*/ 1116124 w 2232248"/>
                  <a:gd name="connsiteY4-34" fmla="*/ 2232248 h 2232248"/>
                  <a:gd name="connsiteX5-35" fmla="*/ 0 w 2232248"/>
                  <a:gd name="connsiteY5-36" fmla="*/ 1116124 h 22322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2232248" h="2232248">
                    <a:moveTo>
                      <a:pt x="0" y="1116124"/>
                    </a:moveTo>
                    <a:cubicBezTo>
                      <a:pt x="0" y="499706"/>
                      <a:pt x="499706" y="0"/>
                      <a:pt x="1116124" y="0"/>
                    </a:cubicBezTo>
                    <a:lnTo>
                      <a:pt x="2215809" y="74373"/>
                    </a:lnTo>
                    <a:cubicBezTo>
                      <a:pt x="1363299" y="358937"/>
                      <a:pt x="2232248" y="744083"/>
                      <a:pt x="2232248" y="1116124"/>
                    </a:cubicBezTo>
                    <a:cubicBezTo>
                      <a:pt x="2232248" y="1732542"/>
                      <a:pt x="1732542" y="2232248"/>
                      <a:pt x="1116124" y="2232248"/>
                    </a:cubicBezTo>
                    <a:cubicBezTo>
                      <a:pt x="499706" y="2232248"/>
                      <a:pt x="0" y="1732542"/>
                      <a:pt x="0" y="1116124"/>
                    </a:cubicBezTo>
                    <a:close/>
                  </a:path>
                </a:pathLst>
              </a:custGeom>
              <a:solidFill>
                <a:srgbClr val="3D72A8"/>
              </a:solidFill>
              <a:ln w="25400" cap="flat" cmpd="sng" algn="ctr">
                <a:solidFill>
                  <a:srgbClr val="4475AA"/>
                </a:solidFill>
                <a:prstDash val="solid"/>
              </a:ln>
              <a:effectLst>
                <a:outerShdw blurRad="241300" sx="104000" sy="104000" algn="ctr" rotWithShape="0">
                  <a:prstClr val="black">
                    <a:alpha val="17000"/>
                  </a:prstClr>
                </a:outerShdw>
              </a:effectLst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椭圆 36"/>
              <p:cNvSpPr/>
              <p:nvPr/>
            </p:nvSpPr>
            <p:spPr>
              <a:xfrm>
                <a:off x="2549444" y="2636912"/>
                <a:ext cx="1872208" cy="1872208"/>
              </a:xfrm>
              <a:prstGeom prst="ellipse">
                <a:avLst/>
              </a:prstGeom>
              <a:solidFill>
                <a:srgbClr val="C34664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0716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3319" name="TextBox 12"/>
            <p:cNvSpPr txBox="1"/>
            <p:nvPr/>
          </p:nvSpPr>
          <p:spPr>
            <a:xfrm flipH="1">
              <a:off x="7856199" y="685830"/>
              <a:ext cx="664065" cy="33796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ctr" eaLnBrk="1" hangingPunct="1">
                <a:lnSpc>
                  <a:spcPct val="80000"/>
                </a:lnSpc>
                <a:buNone/>
              </a:pPr>
              <a:r>
                <a:rPr lang="en-US" altLang="zh-CN" sz="27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7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4046538" y="3843338"/>
            <a:ext cx="4584700" cy="41275"/>
          </a:xfrm>
          <a:prstGeom prst="line">
            <a:avLst/>
          </a:prstGeom>
          <a:ln w="571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5124450" y="2636838"/>
            <a:ext cx="3313113" cy="10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B1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新知要点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40B1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  <p:pic>
        <p:nvPicPr>
          <p:cNvPr id="13314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95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95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带形: 前凸弯 8"/>
          <p:cNvSpPr/>
          <p:nvPr/>
        </p:nvSpPr>
        <p:spPr>
          <a:xfrm>
            <a:off x="3865563" y="998538"/>
            <a:ext cx="1020763" cy="623888"/>
          </a:xfrm>
          <a:prstGeom prst="ellipseRibbon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65424" y="570345"/>
            <a:ext cx="4169499" cy="111348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700">
                <a:solidFill>
                  <a:srgbClr val="40B1BF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001413" y="2056517"/>
            <a:ext cx="9124754" cy="4185054"/>
          </a:xfrm>
          <a:prstGeom prst="rect">
            <a:avLst/>
          </a:prstGeom>
          <a:noFill/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937"/>
            <a:ext cx="12195175" cy="68595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5363" name="组合 3"/>
          <p:cNvGrpSpPr/>
          <p:nvPr/>
        </p:nvGrpSpPr>
        <p:grpSpPr>
          <a:xfrm>
            <a:off x="6375400" y="-7937"/>
            <a:ext cx="2252663" cy="6859587"/>
            <a:chOff x="3086831" y="-21155"/>
            <a:chExt cx="2251951" cy="6858000"/>
          </a:xfrm>
        </p:grpSpPr>
        <p:grpSp>
          <p:nvGrpSpPr>
            <p:cNvPr id="15370" name="Group 23"/>
            <p:cNvGrpSpPr/>
            <p:nvPr/>
          </p:nvGrpSpPr>
          <p:grpSpPr>
            <a:xfrm>
              <a:off x="3190273" y="-21155"/>
              <a:ext cx="2000874" cy="6858000"/>
              <a:chOff x="6522214" y="-532"/>
              <a:chExt cx="2000984" cy="6858000"/>
            </a:xfrm>
          </p:grpSpPr>
          <p:sp>
            <p:nvSpPr>
              <p:cNvPr id="24" name="任意多边形 28"/>
              <p:cNvSpPr/>
              <p:nvPr/>
            </p:nvSpPr>
            <p:spPr>
              <a:xfrm>
                <a:off x="6522214" y="-532"/>
                <a:ext cx="2000984" cy="6858000"/>
              </a:xfrm>
              <a:custGeom>
                <a:avLst/>
                <a:gdLst/>
                <a:ahLst/>
                <a:cxnLst/>
                <a:rect l="l" t="t" r="r" b="b"/>
                <a:pathLst>
                  <a:path w="2000984" h="6858000">
                    <a:moveTo>
                      <a:pt x="424500" y="0"/>
                    </a:moveTo>
                    <a:lnTo>
                      <a:pt x="1118271" y="0"/>
                    </a:lnTo>
                    <a:lnTo>
                      <a:pt x="1134341" y="14991"/>
                    </a:lnTo>
                    <a:cubicBezTo>
                      <a:pt x="1395601" y="319791"/>
                      <a:pt x="2087213" y="1094283"/>
                      <a:pt x="1992064" y="1828801"/>
                    </a:cubicBezTo>
                    <a:cubicBezTo>
                      <a:pt x="1896915" y="2563319"/>
                      <a:pt x="620701" y="3577653"/>
                      <a:pt x="563449" y="4422099"/>
                    </a:cubicBezTo>
                    <a:cubicBezTo>
                      <a:pt x="507882" y="5241712"/>
                      <a:pt x="1524362" y="6416713"/>
                      <a:pt x="1638502" y="6858000"/>
                    </a:cubicBezTo>
                    <a:lnTo>
                      <a:pt x="928309" y="6858000"/>
                    </a:lnTo>
                    <a:cubicBezTo>
                      <a:pt x="650691" y="6431575"/>
                      <a:pt x="-65106" y="5229042"/>
                      <a:pt x="4775" y="4377129"/>
                    </a:cubicBezTo>
                    <a:cubicBezTo>
                      <a:pt x="75068" y="3520191"/>
                      <a:pt x="1354884" y="2458387"/>
                      <a:pt x="1354884" y="1723869"/>
                    </a:cubicBezTo>
                    <a:cubicBezTo>
                      <a:pt x="1354884" y="989351"/>
                      <a:pt x="461257" y="284814"/>
                      <a:pt x="424500" y="1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25400" cap="flat" cmpd="sng" algn="ctr">
                <a:noFill/>
                <a:prstDash val="solid"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cxnSp>
            <p:nvCxnSpPr>
              <p:cNvPr id="25" name="曲线连接符 29"/>
              <p:cNvCxnSpPr/>
              <p:nvPr/>
            </p:nvCxnSpPr>
            <p:spPr>
              <a:xfrm rot="16200000" flipH="1">
                <a:off x="7127539" y="226222"/>
                <a:ext cx="1127338" cy="758450"/>
              </a:xfrm>
              <a:prstGeom prst="curvedConnector3">
                <a:avLst>
                  <a:gd name="adj1" fmla="val 50000"/>
                </a:avLst>
              </a:prstGeom>
              <a:noFill/>
              <a:ln w="38100" cap="flat" cmpd="sng" algn="ctr">
                <a:solidFill>
                  <a:schemeClr val="bg1">
                    <a:lumMod val="95000"/>
                    <a:alpha val="60000"/>
                  </a:schemeClr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26" name="曲线连接符 31"/>
              <p:cNvCxnSpPr/>
              <p:nvPr/>
            </p:nvCxnSpPr>
            <p:spPr>
              <a:xfrm rot="5400000">
                <a:off x="7048496" y="2651040"/>
                <a:ext cx="853810" cy="573231"/>
              </a:xfrm>
              <a:prstGeom prst="curvedConnector3">
                <a:avLst>
                  <a:gd name="adj1" fmla="val 50000"/>
                </a:avLst>
              </a:prstGeom>
              <a:noFill/>
              <a:ln w="38100" cap="flat" cmpd="sng" algn="ctr">
                <a:solidFill>
                  <a:schemeClr val="bg1">
                    <a:lumMod val="95000"/>
                    <a:alpha val="60000"/>
                  </a:schemeClr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27" name="曲线连接符 32"/>
              <p:cNvCxnSpPr/>
              <p:nvPr/>
            </p:nvCxnSpPr>
            <p:spPr>
              <a:xfrm rot="16200000" flipH="1">
                <a:off x="6589341" y="5056253"/>
                <a:ext cx="903593" cy="252763"/>
              </a:xfrm>
              <a:prstGeom prst="curvedConnector3">
                <a:avLst>
                  <a:gd name="adj1" fmla="val 50000"/>
                </a:avLst>
              </a:prstGeom>
              <a:noFill/>
              <a:ln w="38100" cap="flat" cmpd="sng" algn="ctr">
                <a:solidFill>
                  <a:schemeClr val="bg1">
                    <a:lumMod val="95000"/>
                    <a:alpha val="60000"/>
                  </a:schemeClr>
                </a:solidFill>
                <a:prstDash val="solid"/>
                <a:tailEnd type="arrow"/>
              </a:ln>
              <a:effectLst/>
            </p:spPr>
          </p:cxnSp>
        </p:grpSp>
        <p:grpSp>
          <p:nvGrpSpPr>
            <p:cNvPr id="15371" name="Group 37"/>
            <p:cNvGrpSpPr/>
            <p:nvPr/>
          </p:nvGrpSpPr>
          <p:grpSpPr>
            <a:xfrm>
              <a:off x="3086831" y="3736974"/>
              <a:ext cx="1227760" cy="1158306"/>
              <a:chOff x="6604392" y="2367720"/>
              <a:chExt cx="1228668" cy="1158060"/>
            </a:xfrm>
          </p:grpSpPr>
          <p:grpSp>
            <p:nvGrpSpPr>
              <p:cNvPr id="15387" name="组合 38"/>
              <p:cNvGrpSpPr/>
              <p:nvPr/>
            </p:nvGrpSpPr>
            <p:grpSpPr>
              <a:xfrm>
                <a:off x="6604392" y="2367720"/>
                <a:ext cx="1228668" cy="1158060"/>
                <a:chOff x="2396648" y="3321029"/>
                <a:chExt cx="2445991" cy="2305426"/>
              </a:xfrm>
            </p:grpSpPr>
            <p:sp>
              <p:nvSpPr>
                <p:cNvPr id="21" name="泪滴形 1"/>
                <p:cNvSpPr/>
                <p:nvPr/>
              </p:nvSpPr>
              <p:spPr>
                <a:xfrm rot="8194362">
                  <a:off x="2810532" y="3321029"/>
                  <a:ext cx="2032107" cy="1969410"/>
                </a:xfrm>
                <a:custGeom>
                  <a:avLst/>
                  <a:gdLst>
                    <a:gd name="connsiteX0" fmla="*/ 0 w 2232248"/>
                    <a:gd name="connsiteY0" fmla="*/ 1116124 h 2232248"/>
                    <a:gd name="connsiteX1" fmla="*/ 1116124 w 2232248"/>
                    <a:gd name="connsiteY1" fmla="*/ 0 h 2232248"/>
                    <a:gd name="connsiteX2" fmla="*/ 2232248 w 2232248"/>
                    <a:gd name="connsiteY2" fmla="*/ 0 h 2232248"/>
                    <a:gd name="connsiteX3" fmla="*/ 2232248 w 2232248"/>
                    <a:gd name="connsiteY3" fmla="*/ 1116124 h 2232248"/>
                    <a:gd name="connsiteX4" fmla="*/ 1116124 w 2232248"/>
                    <a:gd name="connsiteY4" fmla="*/ 2232248 h 2232248"/>
                    <a:gd name="connsiteX5" fmla="*/ 0 w 2232248"/>
                    <a:gd name="connsiteY5" fmla="*/ 1116124 h 2232248"/>
                    <a:gd name="connsiteX0-1" fmla="*/ 0 w 2232248"/>
                    <a:gd name="connsiteY0-2" fmla="*/ 1116124 h 2232248"/>
                    <a:gd name="connsiteX1-3" fmla="*/ 1116124 w 2232248"/>
                    <a:gd name="connsiteY1-4" fmla="*/ 0 h 2232248"/>
                    <a:gd name="connsiteX2-5" fmla="*/ 2232248 w 2232248"/>
                    <a:gd name="connsiteY2-6" fmla="*/ 0 h 2232248"/>
                    <a:gd name="connsiteX3-7" fmla="*/ 2232248 w 2232248"/>
                    <a:gd name="connsiteY3-8" fmla="*/ 1116124 h 2232248"/>
                    <a:gd name="connsiteX4-9" fmla="*/ 1116124 w 2232248"/>
                    <a:gd name="connsiteY4-10" fmla="*/ 2232248 h 2232248"/>
                    <a:gd name="connsiteX5-11" fmla="*/ 0 w 2232248"/>
                    <a:gd name="connsiteY5-12" fmla="*/ 1116124 h 2232248"/>
                    <a:gd name="connsiteX0-13" fmla="*/ 0 w 2232248"/>
                    <a:gd name="connsiteY0-14" fmla="*/ 1116124 h 2232248"/>
                    <a:gd name="connsiteX1-15" fmla="*/ 1116124 w 2232248"/>
                    <a:gd name="connsiteY1-16" fmla="*/ 0 h 2232248"/>
                    <a:gd name="connsiteX2-17" fmla="*/ 2215809 w 2232248"/>
                    <a:gd name="connsiteY2-18" fmla="*/ 74373 h 2232248"/>
                    <a:gd name="connsiteX3-19" fmla="*/ 2232248 w 2232248"/>
                    <a:gd name="connsiteY3-20" fmla="*/ 1116124 h 2232248"/>
                    <a:gd name="connsiteX4-21" fmla="*/ 1116124 w 2232248"/>
                    <a:gd name="connsiteY4-22" fmla="*/ 2232248 h 2232248"/>
                    <a:gd name="connsiteX5-23" fmla="*/ 0 w 2232248"/>
                    <a:gd name="connsiteY5-24" fmla="*/ 1116124 h 2232248"/>
                    <a:gd name="connsiteX0-25" fmla="*/ 0 w 2232248"/>
                    <a:gd name="connsiteY0-26" fmla="*/ 1116124 h 2232248"/>
                    <a:gd name="connsiteX1-27" fmla="*/ 1116124 w 2232248"/>
                    <a:gd name="connsiteY1-28" fmla="*/ 0 h 2232248"/>
                    <a:gd name="connsiteX2-29" fmla="*/ 2215809 w 2232248"/>
                    <a:gd name="connsiteY2-30" fmla="*/ 74373 h 2232248"/>
                    <a:gd name="connsiteX3-31" fmla="*/ 2232248 w 2232248"/>
                    <a:gd name="connsiteY3-32" fmla="*/ 1116124 h 2232248"/>
                    <a:gd name="connsiteX4-33" fmla="*/ 1116124 w 2232248"/>
                    <a:gd name="connsiteY4-34" fmla="*/ 2232248 h 2232248"/>
                    <a:gd name="connsiteX5-35" fmla="*/ 0 w 2232248"/>
                    <a:gd name="connsiteY5-36" fmla="*/ 1116124 h 223224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2232248" h="2232248">
                      <a:moveTo>
                        <a:pt x="0" y="1116124"/>
                      </a:moveTo>
                      <a:cubicBezTo>
                        <a:pt x="0" y="499706"/>
                        <a:pt x="499706" y="0"/>
                        <a:pt x="1116124" y="0"/>
                      </a:cubicBezTo>
                      <a:lnTo>
                        <a:pt x="2215809" y="74373"/>
                      </a:lnTo>
                      <a:cubicBezTo>
                        <a:pt x="1363299" y="358937"/>
                        <a:pt x="2232248" y="744083"/>
                        <a:pt x="2232248" y="1116124"/>
                      </a:cubicBezTo>
                      <a:cubicBezTo>
                        <a:pt x="2232248" y="1732542"/>
                        <a:pt x="1732542" y="2232248"/>
                        <a:pt x="1116124" y="2232248"/>
                      </a:cubicBezTo>
                      <a:cubicBezTo>
                        <a:pt x="499706" y="2232248"/>
                        <a:pt x="0" y="1732542"/>
                        <a:pt x="0" y="111612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ysClr val="windowText" lastClr="000000">
                        <a:lumMod val="65000"/>
                        <a:lumOff val="35000"/>
                        <a:shade val="30000"/>
                        <a:satMod val="115000"/>
                      </a:sysClr>
                    </a:gs>
                    <a:gs pos="77000">
                      <a:sysClr val="windowText" lastClr="000000">
                        <a:lumMod val="65000"/>
                        <a:lumOff val="35000"/>
                        <a:shade val="100000"/>
                        <a:satMod val="115000"/>
                        <a:alpha val="0"/>
                      </a:sysClr>
                    </a:gs>
                  </a:gsLst>
                  <a:lin ang="8400000" scaled="0"/>
                  <a:tileRect/>
                </a:gradFill>
                <a:ln w="25400" cap="flat" cmpd="sng" algn="ctr">
                  <a:noFill/>
                  <a:prstDash val="solid"/>
                </a:ln>
                <a:effectLst/>
                <a:scene3d>
                  <a:camera prst="isometricOffAxis1Top">
                    <a:rot lat="19138283" lon="19960832" rev="21342385"/>
                  </a:camera>
                  <a:lightRig rig="threePt" dir="t"/>
                </a:scene3d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2" name="泪滴形 1"/>
                <p:cNvSpPr/>
                <p:nvPr/>
              </p:nvSpPr>
              <p:spPr>
                <a:xfrm rot="12419591">
                  <a:off x="2396648" y="3380682"/>
                  <a:ext cx="2236238" cy="2245773"/>
                </a:xfrm>
                <a:custGeom>
                  <a:avLst/>
                  <a:gdLst>
                    <a:gd name="connsiteX0" fmla="*/ 0 w 2232248"/>
                    <a:gd name="connsiteY0" fmla="*/ 1116124 h 2232248"/>
                    <a:gd name="connsiteX1" fmla="*/ 1116124 w 2232248"/>
                    <a:gd name="connsiteY1" fmla="*/ 0 h 2232248"/>
                    <a:gd name="connsiteX2" fmla="*/ 2232248 w 2232248"/>
                    <a:gd name="connsiteY2" fmla="*/ 0 h 2232248"/>
                    <a:gd name="connsiteX3" fmla="*/ 2232248 w 2232248"/>
                    <a:gd name="connsiteY3" fmla="*/ 1116124 h 2232248"/>
                    <a:gd name="connsiteX4" fmla="*/ 1116124 w 2232248"/>
                    <a:gd name="connsiteY4" fmla="*/ 2232248 h 2232248"/>
                    <a:gd name="connsiteX5" fmla="*/ 0 w 2232248"/>
                    <a:gd name="connsiteY5" fmla="*/ 1116124 h 2232248"/>
                    <a:gd name="connsiteX0-1" fmla="*/ 0 w 2232248"/>
                    <a:gd name="connsiteY0-2" fmla="*/ 1116124 h 2232248"/>
                    <a:gd name="connsiteX1-3" fmla="*/ 1116124 w 2232248"/>
                    <a:gd name="connsiteY1-4" fmla="*/ 0 h 2232248"/>
                    <a:gd name="connsiteX2-5" fmla="*/ 2232248 w 2232248"/>
                    <a:gd name="connsiteY2-6" fmla="*/ 0 h 2232248"/>
                    <a:gd name="connsiteX3-7" fmla="*/ 2232248 w 2232248"/>
                    <a:gd name="connsiteY3-8" fmla="*/ 1116124 h 2232248"/>
                    <a:gd name="connsiteX4-9" fmla="*/ 1116124 w 2232248"/>
                    <a:gd name="connsiteY4-10" fmla="*/ 2232248 h 2232248"/>
                    <a:gd name="connsiteX5-11" fmla="*/ 0 w 2232248"/>
                    <a:gd name="connsiteY5-12" fmla="*/ 1116124 h 2232248"/>
                    <a:gd name="connsiteX0-13" fmla="*/ 0 w 2232248"/>
                    <a:gd name="connsiteY0-14" fmla="*/ 1116124 h 2232248"/>
                    <a:gd name="connsiteX1-15" fmla="*/ 1116124 w 2232248"/>
                    <a:gd name="connsiteY1-16" fmla="*/ 0 h 2232248"/>
                    <a:gd name="connsiteX2-17" fmla="*/ 2215809 w 2232248"/>
                    <a:gd name="connsiteY2-18" fmla="*/ 74373 h 2232248"/>
                    <a:gd name="connsiteX3-19" fmla="*/ 2232248 w 2232248"/>
                    <a:gd name="connsiteY3-20" fmla="*/ 1116124 h 2232248"/>
                    <a:gd name="connsiteX4-21" fmla="*/ 1116124 w 2232248"/>
                    <a:gd name="connsiteY4-22" fmla="*/ 2232248 h 2232248"/>
                    <a:gd name="connsiteX5-23" fmla="*/ 0 w 2232248"/>
                    <a:gd name="connsiteY5-24" fmla="*/ 1116124 h 2232248"/>
                    <a:gd name="connsiteX0-25" fmla="*/ 0 w 2232248"/>
                    <a:gd name="connsiteY0-26" fmla="*/ 1116124 h 2232248"/>
                    <a:gd name="connsiteX1-27" fmla="*/ 1116124 w 2232248"/>
                    <a:gd name="connsiteY1-28" fmla="*/ 0 h 2232248"/>
                    <a:gd name="connsiteX2-29" fmla="*/ 2215809 w 2232248"/>
                    <a:gd name="connsiteY2-30" fmla="*/ 74373 h 2232248"/>
                    <a:gd name="connsiteX3-31" fmla="*/ 2232248 w 2232248"/>
                    <a:gd name="connsiteY3-32" fmla="*/ 1116124 h 2232248"/>
                    <a:gd name="connsiteX4-33" fmla="*/ 1116124 w 2232248"/>
                    <a:gd name="connsiteY4-34" fmla="*/ 2232248 h 2232248"/>
                    <a:gd name="connsiteX5-35" fmla="*/ 0 w 2232248"/>
                    <a:gd name="connsiteY5-36" fmla="*/ 1116124 h 223224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2232248" h="2232248">
                      <a:moveTo>
                        <a:pt x="0" y="1116124"/>
                      </a:moveTo>
                      <a:cubicBezTo>
                        <a:pt x="0" y="499706"/>
                        <a:pt x="499706" y="0"/>
                        <a:pt x="1116124" y="0"/>
                      </a:cubicBezTo>
                      <a:lnTo>
                        <a:pt x="2215809" y="74373"/>
                      </a:lnTo>
                      <a:cubicBezTo>
                        <a:pt x="1363299" y="358937"/>
                        <a:pt x="2232248" y="744083"/>
                        <a:pt x="2232248" y="1116124"/>
                      </a:cubicBezTo>
                      <a:cubicBezTo>
                        <a:pt x="2232248" y="1732542"/>
                        <a:pt x="1732542" y="2232248"/>
                        <a:pt x="1116124" y="2232248"/>
                      </a:cubicBezTo>
                      <a:cubicBezTo>
                        <a:pt x="499706" y="2232248"/>
                        <a:pt x="0" y="1732542"/>
                        <a:pt x="0" y="1116124"/>
                      </a:cubicBezTo>
                      <a:close/>
                    </a:path>
                  </a:pathLst>
                </a:custGeom>
                <a:solidFill>
                  <a:srgbClr val="E07160"/>
                </a:solidFill>
                <a:ln w="254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outerShdw blurRad="241300" sx="104000" sy="104000" algn="ctr" rotWithShape="0">
                    <a:prstClr val="black">
                      <a:alpha val="17000"/>
                    </a:prstClr>
                  </a:outerShdw>
                </a:effectLst>
              </p:spPr>
              <p:txBody>
                <a:bodyPr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altLang="zh-CN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3" name="椭圆 41"/>
                <p:cNvSpPr/>
                <p:nvPr/>
              </p:nvSpPr>
              <p:spPr>
                <a:xfrm>
                  <a:off x="2640438" y="3505683"/>
                  <a:ext cx="1872208" cy="1872208"/>
                </a:xfrm>
                <a:prstGeom prst="ellipse">
                  <a:avLst/>
                </a:prstGeom>
                <a:solidFill>
                  <a:srgbClr val="40B1BF"/>
                </a:solidFill>
                <a:ln w="254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</p:spPr>
              <p:txBody>
                <a:bodyPr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zh-CN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5388" name="TextBox 17"/>
              <p:cNvSpPr txBox="1"/>
              <p:nvPr/>
            </p:nvSpPr>
            <p:spPr>
              <a:xfrm rot="-1367745" flipH="1">
                <a:off x="6762548" y="2780992"/>
                <a:ext cx="781244" cy="3877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algn="ctr" eaLnBrk="1" hangingPunct="1">
                  <a:lnSpc>
                    <a:spcPct val="80000"/>
                  </a:lnSpc>
                  <a:buNone/>
                </a:pPr>
                <a:r>
                  <a:rPr lang="en-US" altLang="zh-CN" sz="24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  <a:endParaRPr lang="zh-CN" altLang="en-US" sz="24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372" name="Group 24"/>
            <p:cNvGrpSpPr/>
            <p:nvPr/>
          </p:nvGrpSpPr>
          <p:grpSpPr>
            <a:xfrm>
              <a:off x="4218006" y="94565"/>
              <a:ext cx="1120776" cy="1114221"/>
              <a:chOff x="8042240" y="-648717"/>
              <a:chExt cx="1121604" cy="1113983"/>
            </a:xfrm>
          </p:grpSpPr>
          <p:grpSp>
            <p:nvGrpSpPr>
              <p:cNvPr id="15381" name="组合 33"/>
              <p:cNvGrpSpPr/>
              <p:nvPr/>
            </p:nvGrpSpPr>
            <p:grpSpPr>
              <a:xfrm>
                <a:off x="8042240" y="-648717"/>
                <a:ext cx="1121604" cy="1113983"/>
                <a:chOff x="3173074" y="602718"/>
                <a:chExt cx="2232851" cy="2217682"/>
              </a:xfrm>
            </p:grpSpPr>
            <p:sp>
              <p:nvSpPr>
                <p:cNvPr id="17" name="泪滴形 1"/>
                <p:cNvSpPr/>
                <p:nvPr/>
              </p:nvSpPr>
              <p:spPr>
                <a:xfrm rot="12433511">
                  <a:off x="3173074" y="602718"/>
                  <a:ext cx="2232851" cy="2217682"/>
                </a:xfrm>
                <a:custGeom>
                  <a:avLst/>
                  <a:gdLst>
                    <a:gd name="connsiteX0" fmla="*/ 0 w 2232248"/>
                    <a:gd name="connsiteY0" fmla="*/ 1116124 h 2232248"/>
                    <a:gd name="connsiteX1" fmla="*/ 1116124 w 2232248"/>
                    <a:gd name="connsiteY1" fmla="*/ 0 h 2232248"/>
                    <a:gd name="connsiteX2" fmla="*/ 2232248 w 2232248"/>
                    <a:gd name="connsiteY2" fmla="*/ 0 h 2232248"/>
                    <a:gd name="connsiteX3" fmla="*/ 2232248 w 2232248"/>
                    <a:gd name="connsiteY3" fmla="*/ 1116124 h 2232248"/>
                    <a:gd name="connsiteX4" fmla="*/ 1116124 w 2232248"/>
                    <a:gd name="connsiteY4" fmla="*/ 2232248 h 2232248"/>
                    <a:gd name="connsiteX5" fmla="*/ 0 w 2232248"/>
                    <a:gd name="connsiteY5" fmla="*/ 1116124 h 2232248"/>
                    <a:gd name="connsiteX0-1" fmla="*/ 0 w 2232248"/>
                    <a:gd name="connsiteY0-2" fmla="*/ 1116124 h 2232248"/>
                    <a:gd name="connsiteX1-3" fmla="*/ 1116124 w 2232248"/>
                    <a:gd name="connsiteY1-4" fmla="*/ 0 h 2232248"/>
                    <a:gd name="connsiteX2-5" fmla="*/ 2232248 w 2232248"/>
                    <a:gd name="connsiteY2-6" fmla="*/ 0 h 2232248"/>
                    <a:gd name="connsiteX3-7" fmla="*/ 2232248 w 2232248"/>
                    <a:gd name="connsiteY3-8" fmla="*/ 1116124 h 2232248"/>
                    <a:gd name="connsiteX4-9" fmla="*/ 1116124 w 2232248"/>
                    <a:gd name="connsiteY4-10" fmla="*/ 2232248 h 2232248"/>
                    <a:gd name="connsiteX5-11" fmla="*/ 0 w 2232248"/>
                    <a:gd name="connsiteY5-12" fmla="*/ 1116124 h 2232248"/>
                    <a:gd name="connsiteX0-13" fmla="*/ 0 w 2232248"/>
                    <a:gd name="connsiteY0-14" fmla="*/ 1116124 h 2232248"/>
                    <a:gd name="connsiteX1-15" fmla="*/ 1116124 w 2232248"/>
                    <a:gd name="connsiteY1-16" fmla="*/ 0 h 2232248"/>
                    <a:gd name="connsiteX2-17" fmla="*/ 2215809 w 2232248"/>
                    <a:gd name="connsiteY2-18" fmla="*/ 74373 h 2232248"/>
                    <a:gd name="connsiteX3-19" fmla="*/ 2232248 w 2232248"/>
                    <a:gd name="connsiteY3-20" fmla="*/ 1116124 h 2232248"/>
                    <a:gd name="connsiteX4-21" fmla="*/ 1116124 w 2232248"/>
                    <a:gd name="connsiteY4-22" fmla="*/ 2232248 h 2232248"/>
                    <a:gd name="connsiteX5-23" fmla="*/ 0 w 2232248"/>
                    <a:gd name="connsiteY5-24" fmla="*/ 1116124 h 2232248"/>
                    <a:gd name="connsiteX0-25" fmla="*/ 0 w 2232248"/>
                    <a:gd name="connsiteY0-26" fmla="*/ 1116124 h 2232248"/>
                    <a:gd name="connsiteX1-27" fmla="*/ 1116124 w 2232248"/>
                    <a:gd name="connsiteY1-28" fmla="*/ 0 h 2232248"/>
                    <a:gd name="connsiteX2-29" fmla="*/ 2215809 w 2232248"/>
                    <a:gd name="connsiteY2-30" fmla="*/ 74373 h 2232248"/>
                    <a:gd name="connsiteX3-31" fmla="*/ 2232248 w 2232248"/>
                    <a:gd name="connsiteY3-32" fmla="*/ 1116124 h 2232248"/>
                    <a:gd name="connsiteX4-33" fmla="*/ 1116124 w 2232248"/>
                    <a:gd name="connsiteY4-34" fmla="*/ 2232248 h 2232248"/>
                    <a:gd name="connsiteX5-35" fmla="*/ 0 w 2232248"/>
                    <a:gd name="connsiteY5-36" fmla="*/ 1116124 h 223224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2232248" h="2232248">
                      <a:moveTo>
                        <a:pt x="0" y="1116124"/>
                      </a:moveTo>
                      <a:cubicBezTo>
                        <a:pt x="0" y="499706"/>
                        <a:pt x="499706" y="0"/>
                        <a:pt x="1116124" y="0"/>
                      </a:cubicBezTo>
                      <a:lnTo>
                        <a:pt x="2215809" y="74373"/>
                      </a:lnTo>
                      <a:cubicBezTo>
                        <a:pt x="1363299" y="358937"/>
                        <a:pt x="2232248" y="744083"/>
                        <a:pt x="2232248" y="1116124"/>
                      </a:cubicBezTo>
                      <a:cubicBezTo>
                        <a:pt x="2232248" y="1732542"/>
                        <a:pt x="1732542" y="2232248"/>
                        <a:pt x="1116124" y="2232248"/>
                      </a:cubicBezTo>
                      <a:cubicBezTo>
                        <a:pt x="499706" y="2232248"/>
                        <a:pt x="0" y="1732542"/>
                        <a:pt x="0" y="1116124"/>
                      </a:cubicBezTo>
                      <a:close/>
                    </a:path>
                  </a:pathLst>
                </a:custGeom>
                <a:solidFill>
                  <a:srgbClr val="3D72A8"/>
                </a:solidFill>
                <a:ln w="254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outerShdw blurRad="241300" sx="104000" sy="104000" algn="ctr" rotWithShape="0">
                    <a:prstClr val="black">
                      <a:alpha val="17000"/>
                    </a:prstClr>
                  </a:outerShdw>
                </a:effectLst>
              </p:spPr>
              <p:txBody>
                <a:bodyPr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altLang="zh-CN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8" name="椭圆 36"/>
                <p:cNvSpPr/>
                <p:nvPr/>
              </p:nvSpPr>
              <p:spPr>
                <a:xfrm>
                  <a:off x="3427459" y="775454"/>
                  <a:ext cx="1872208" cy="1872208"/>
                </a:xfrm>
                <a:prstGeom prst="ellipse">
                  <a:avLst/>
                </a:prstGeom>
                <a:solidFill>
                  <a:srgbClr val="E07160"/>
                </a:solidFill>
                <a:ln w="254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</p:spPr>
              <p:txBody>
                <a:bodyPr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5382" name="TextBox 12"/>
              <p:cNvSpPr txBox="1"/>
              <p:nvPr/>
            </p:nvSpPr>
            <p:spPr>
              <a:xfrm rot="-585325" flipH="1">
                <a:off x="8182511" y="-250376"/>
                <a:ext cx="841065" cy="3877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algn="ctr" eaLnBrk="1" hangingPunct="1">
                  <a:lnSpc>
                    <a:spcPct val="80000"/>
                  </a:lnSpc>
                  <a:buNone/>
                </a:pPr>
                <a:r>
                  <a:rPr lang="en-US" altLang="zh-CN" sz="24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  <a:endParaRPr lang="zh-CN" altLang="en-US" sz="24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373" name="Group 24"/>
            <p:cNvGrpSpPr/>
            <p:nvPr/>
          </p:nvGrpSpPr>
          <p:grpSpPr>
            <a:xfrm>
              <a:off x="3772851" y="5688241"/>
              <a:ext cx="1211056" cy="1120775"/>
              <a:chOff x="7668942" y="591243"/>
              <a:chExt cx="1211951" cy="1120536"/>
            </a:xfrm>
          </p:grpSpPr>
          <p:grpSp>
            <p:nvGrpSpPr>
              <p:cNvPr id="15374" name="组合 33"/>
              <p:cNvGrpSpPr/>
              <p:nvPr/>
            </p:nvGrpSpPr>
            <p:grpSpPr>
              <a:xfrm>
                <a:off x="7668942" y="591243"/>
                <a:ext cx="1211951" cy="1120536"/>
                <a:chOff x="2429927" y="3071192"/>
                <a:chExt cx="2412712" cy="2230727"/>
              </a:xfrm>
            </p:grpSpPr>
            <p:sp>
              <p:nvSpPr>
                <p:cNvPr id="12" name="泪滴形 1"/>
                <p:cNvSpPr/>
                <p:nvPr/>
              </p:nvSpPr>
              <p:spPr>
                <a:xfrm rot="8194362">
                  <a:off x="2810532" y="3321029"/>
                  <a:ext cx="2032107" cy="1969410"/>
                </a:xfrm>
                <a:custGeom>
                  <a:avLst/>
                  <a:gdLst>
                    <a:gd name="connsiteX0" fmla="*/ 0 w 2232248"/>
                    <a:gd name="connsiteY0" fmla="*/ 1116124 h 2232248"/>
                    <a:gd name="connsiteX1" fmla="*/ 1116124 w 2232248"/>
                    <a:gd name="connsiteY1" fmla="*/ 0 h 2232248"/>
                    <a:gd name="connsiteX2" fmla="*/ 2232248 w 2232248"/>
                    <a:gd name="connsiteY2" fmla="*/ 0 h 2232248"/>
                    <a:gd name="connsiteX3" fmla="*/ 2232248 w 2232248"/>
                    <a:gd name="connsiteY3" fmla="*/ 1116124 h 2232248"/>
                    <a:gd name="connsiteX4" fmla="*/ 1116124 w 2232248"/>
                    <a:gd name="connsiteY4" fmla="*/ 2232248 h 2232248"/>
                    <a:gd name="connsiteX5" fmla="*/ 0 w 2232248"/>
                    <a:gd name="connsiteY5" fmla="*/ 1116124 h 2232248"/>
                    <a:gd name="connsiteX0-1" fmla="*/ 0 w 2232248"/>
                    <a:gd name="connsiteY0-2" fmla="*/ 1116124 h 2232248"/>
                    <a:gd name="connsiteX1-3" fmla="*/ 1116124 w 2232248"/>
                    <a:gd name="connsiteY1-4" fmla="*/ 0 h 2232248"/>
                    <a:gd name="connsiteX2-5" fmla="*/ 2232248 w 2232248"/>
                    <a:gd name="connsiteY2-6" fmla="*/ 0 h 2232248"/>
                    <a:gd name="connsiteX3-7" fmla="*/ 2232248 w 2232248"/>
                    <a:gd name="connsiteY3-8" fmla="*/ 1116124 h 2232248"/>
                    <a:gd name="connsiteX4-9" fmla="*/ 1116124 w 2232248"/>
                    <a:gd name="connsiteY4-10" fmla="*/ 2232248 h 2232248"/>
                    <a:gd name="connsiteX5-11" fmla="*/ 0 w 2232248"/>
                    <a:gd name="connsiteY5-12" fmla="*/ 1116124 h 2232248"/>
                    <a:gd name="connsiteX0-13" fmla="*/ 0 w 2232248"/>
                    <a:gd name="connsiteY0-14" fmla="*/ 1116124 h 2232248"/>
                    <a:gd name="connsiteX1-15" fmla="*/ 1116124 w 2232248"/>
                    <a:gd name="connsiteY1-16" fmla="*/ 0 h 2232248"/>
                    <a:gd name="connsiteX2-17" fmla="*/ 2215809 w 2232248"/>
                    <a:gd name="connsiteY2-18" fmla="*/ 74373 h 2232248"/>
                    <a:gd name="connsiteX3-19" fmla="*/ 2232248 w 2232248"/>
                    <a:gd name="connsiteY3-20" fmla="*/ 1116124 h 2232248"/>
                    <a:gd name="connsiteX4-21" fmla="*/ 1116124 w 2232248"/>
                    <a:gd name="connsiteY4-22" fmla="*/ 2232248 h 2232248"/>
                    <a:gd name="connsiteX5-23" fmla="*/ 0 w 2232248"/>
                    <a:gd name="connsiteY5-24" fmla="*/ 1116124 h 2232248"/>
                    <a:gd name="connsiteX0-25" fmla="*/ 0 w 2232248"/>
                    <a:gd name="connsiteY0-26" fmla="*/ 1116124 h 2232248"/>
                    <a:gd name="connsiteX1-27" fmla="*/ 1116124 w 2232248"/>
                    <a:gd name="connsiteY1-28" fmla="*/ 0 h 2232248"/>
                    <a:gd name="connsiteX2-29" fmla="*/ 2215809 w 2232248"/>
                    <a:gd name="connsiteY2-30" fmla="*/ 74373 h 2232248"/>
                    <a:gd name="connsiteX3-31" fmla="*/ 2232248 w 2232248"/>
                    <a:gd name="connsiteY3-32" fmla="*/ 1116124 h 2232248"/>
                    <a:gd name="connsiteX4-33" fmla="*/ 1116124 w 2232248"/>
                    <a:gd name="connsiteY4-34" fmla="*/ 2232248 h 2232248"/>
                    <a:gd name="connsiteX5-35" fmla="*/ 0 w 2232248"/>
                    <a:gd name="connsiteY5-36" fmla="*/ 1116124 h 223224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2232248" h="2232248">
                      <a:moveTo>
                        <a:pt x="0" y="1116124"/>
                      </a:moveTo>
                      <a:cubicBezTo>
                        <a:pt x="0" y="499706"/>
                        <a:pt x="499706" y="0"/>
                        <a:pt x="1116124" y="0"/>
                      </a:cubicBezTo>
                      <a:lnTo>
                        <a:pt x="2215809" y="74373"/>
                      </a:lnTo>
                      <a:cubicBezTo>
                        <a:pt x="1363299" y="358937"/>
                        <a:pt x="2232248" y="744083"/>
                        <a:pt x="2232248" y="1116124"/>
                      </a:cubicBezTo>
                      <a:cubicBezTo>
                        <a:pt x="2232248" y="1732542"/>
                        <a:pt x="1732542" y="2232248"/>
                        <a:pt x="1116124" y="2232248"/>
                      </a:cubicBezTo>
                      <a:cubicBezTo>
                        <a:pt x="499706" y="2232248"/>
                        <a:pt x="0" y="1732542"/>
                        <a:pt x="0" y="111612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ysClr val="windowText" lastClr="000000">
                        <a:lumMod val="65000"/>
                        <a:lumOff val="35000"/>
                        <a:shade val="30000"/>
                        <a:satMod val="115000"/>
                      </a:sysClr>
                    </a:gs>
                    <a:gs pos="77000">
                      <a:sysClr val="windowText" lastClr="000000">
                        <a:lumMod val="65000"/>
                        <a:lumOff val="35000"/>
                        <a:shade val="100000"/>
                        <a:satMod val="115000"/>
                        <a:alpha val="0"/>
                      </a:sysClr>
                    </a:gs>
                  </a:gsLst>
                  <a:lin ang="8400000" scaled="0"/>
                  <a:tileRect/>
                </a:gradFill>
                <a:ln w="25400" cap="flat" cmpd="sng" algn="ctr">
                  <a:noFill/>
                  <a:prstDash val="solid"/>
                </a:ln>
                <a:effectLst/>
                <a:scene3d>
                  <a:camera prst="isometricOffAxis1Top">
                    <a:rot lat="19138283" lon="19960832" rev="21342385"/>
                  </a:camera>
                  <a:lightRig rig="threePt" dir="t"/>
                </a:scene3d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3" name="泪滴形 1"/>
                <p:cNvSpPr/>
                <p:nvPr/>
              </p:nvSpPr>
              <p:spPr>
                <a:xfrm rot="644988">
                  <a:off x="2429927" y="3071192"/>
                  <a:ext cx="2232851" cy="2230727"/>
                </a:xfrm>
                <a:custGeom>
                  <a:avLst/>
                  <a:gdLst>
                    <a:gd name="connsiteX0" fmla="*/ 0 w 2232248"/>
                    <a:gd name="connsiteY0" fmla="*/ 1116124 h 2232248"/>
                    <a:gd name="connsiteX1" fmla="*/ 1116124 w 2232248"/>
                    <a:gd name="connsiteY1" fmla="*/ 0 h 2232248"/>
                    <a:gd name="connsiteX2" fmla="*/ 2232248 w 2232248"/>
                    <a:gd name="connsiteY2" fmla="*/ 0 h 2232248"/>
                    <a:gd name="connsiteX3" fmla="*/ 2232248 w 2232248"/>
                    <a:gd name="connsiteY3" fmla="*/ 1116124 h 2232248"/>
                    <a:gd name="connsiteX4" fmla="*/ 1116124 w 2232248"/>
                    <a:gd name="connsiteY4" fmla="*/ 2232248 h 2232248"/>
                    <a:gd name="connsiteX5" fmla="*/ 0 w 2232248"/>
                    <a:gd name="connsiteY5" fmla="*/ 1116124 h 2232248"/>
                    <a:gd name="connsiteX0-1" fmla="*/ 0 w 2232248"/>
                    <a:gd name="connsiteY0-2" fmla="*/ 1116124 h 2232248"/>
                    <a:gd name="connsiteX1-3" fmla="*/ 1116124 w 2232248"/>
                    <a:gd name="connsiteY1-4" fmla="*/ 0 h 2232248"/>
                    <a:gd name="connsiteX2-5" fmla="*/ 2232248 w 2232248"/>
                    <a:gd name="connsiteY2-6" fmla="*/ 0 h 2232248"/>
                    <a:gd name="connsiteX3-7" fmla="*/ 2232248 w 2232248"/>
                    <a:gd name="connsiteY3-8" fmla="*/ 1116124 h 2232248"/>
                    <a:gd name="connsiteX4-9" fmla="*/ 1116124 w 2232248"/>
                    <a:gd name="connsiteY4-10" fmla="*/ 2232248 h 2232248"/>
                    <a:gd name="connsiteX5-11" fmla="*/ 0 w 2232248"/>
                    <a:gd name="connsiteY5-12" fmla="*/ 1116124 h 2232248"/>
                    <a:gd name="connsiteX0-13" fmla="*/ 0 w 2232248"/>
                    <a:gd name="connsiteY0-14" fmla="*/ 1116124 h 2232248"/>
                    <a:gd name="connsiteX1-15" fmla="*/ 1116124 w 2232248"/>
                    <a:gd name="connsiteY1-16" fmla="*/ 0 h 2232248"/>
                    <a:gd name="connsiteX2-17" fmla="*/ 2215809 w 2232248"/>
                    <a:gd name="connsiteY2-18" fmla="*/ 74373 h 2232248"/>
                    <a:gd name="connsiteX3-19" fmla="*/ 2232248 w 2232248"/>
                    <a:gd name="connsiteY3-20" fmla="*/ 1116124 h 2232248"/>
                    <a:gd name="connsiteX4-21" fmla="*/ 1116124 w 2232248"/>
                    <a:gd name="connsiteY4-22" fmla="*/ 2232248 h 2232248"/>
                    <a:gd name="connsiteX5-23" fmla="*/ 0 w 2232248"/>
                    <a:gd name="connsiteY5-24" fmla="*/ 1116124 h 2232248"/>
                    <a:gd name="connsiteX0-25" fmla="*/ 0 w 2232248"/>
                    <a:gd name="connsiteY0-26" fmla="*/ 1116124 h 2232248"/>
                    <a:gd name="connsiteX1-27" fmla="*/ 1116124 w 2232248"/>
                    <a:gd name="connsiteY1-28" fmla="*/ 0 h 2232248"/>
                    <a:gd name="connsiteX2-29" fmla="*/ 2215809 w 2232248"/>
                    <a:gd name="connsiteY2-30" fmla="*/ 74373 h 2232248"/>
                    <a:gd name="connsiteX3-31" fmla="*/ 2232248 w 2232248"/>
                    <a:gd name="connsiteY3-32" fmla="*/ 1116124 h 2232248"/>
                    <a:gd name="connsiteX4-33" fmla="*/ 1116124 w 2232248"/>
                    <a:gd name="connsiteY4-34" fmla="*/ 2232248 h 2232248"/>
                    <a:gd name="connsiteX5-35" fmla="*/ 0 w 2232248"/>
                    <a:gd name="connsiteY5-36" fmla="*/ 1116124 h 223224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2232248" h="2232248">
                      <a:moveTo>
                        <a:pt x="0" y="1116124"/>
                      </a:moveTo>
                      <a:cubicBezTo>
                        <a:pt x="0" y="499706"/>
                        <a:pt x="499706" y="0"/>
                        <a:pt x="1116124" y="0"/>
                      </a:cubicBezTo>
                      <a:lnTo>
                        <a:pt x="2215809" y="74373"/>
                      </a:lnTo>
                      <a:cubicBezTo>
                        <a:pt x="1363299" y="358937"/>
                        <a:pt x="2232248" y="744083"/>
                        <a:pt x="2232248" y="1116124"/>
                      </a:cubicBezTo>
                      <a:cubicBezTo>
                        <a:pt x="2232248" y="1732542"/>
                        <a:pt x="1732542" y="2232248"/>
                        <a:pt x="1116124" y="2232248"/>
                      </a:cubicBezTo>
                      <a:cubicBezTo>
                        <a:pt x="499706" y="2232248"/>
                        <a:pt x="0" y="1732542"/>
                        <a:pt x="0" y="1116124"/>
                      </a:cubicBezTo>
                      <a:close/>
                    </a:path>
                  </a:pathLst>
                </a:custGeom>
                <a:solidFill>
                  <a:srgbClr val="40B1BF"/>
                </a:solidFill>
                <a:ln w="254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outerShdw blurRad="241300" sx="104000" sy="104000" algn="ctr" rotWithShape="0">
                    <a:prstClr val="black">
                      <a:alpha val="17000"/>
                    </a:prstClr>
                  </a:outerShdw>
                </a:effectLst>
              </p:spPr>
              <p:txBody>
                <a:bodyPr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altLang="zh-CN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4" name="椭圆 36"/>
                <p:cNvSpPr/>
                <p:nvPr/>
              </p:nvSpPr>
              <p:spPr>
                <a:xfrm>
                  <a:off x="2584991" y="3235397"/>
                  <a:ext cx="1872208" cy="1872208"/>
                </a:xfrm>
                <a:prstGeom prst="ellipse">
                  <a:avLst/>
                </a:prstGeom>
                <a:solidFill>
                  <a:srgbClr val="3D72A8"/>
                </a:solidFill>
                <a:ln w="254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</p:spPr>
              <p:txBody>
                <a:bodyPr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5375" name="TextBox 12"/>
              <p:cNvSpPr txBox="1"/>
              <p:nvPr/>
            </p:nvSpPr>
            <p:spPr>
              <a:xfrm flipH="1">
                <a:off x="7708266" y="949163"/>
                <a:ext cx="933404" cy="3877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algn="ctr" eaLnBrk="1" hangingPunct="1">
                  <a:lnSpc>
                    <a:spcPct val="80000"/>
                  </a:lnSpc>
                  <a:buNone/>
                </a:pPr>
                <a:r>
                  <a:rPr lang="en-US" altLang="zh-CN" sz="24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  <a:endParaRPr lang="zh-CN" altLang="en-US" sz="24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8" name="泪滴形 1"/>
          <p:cNvSpPr/>
          <p:nvPr/>
        </p:nvSpPr>
        <p:spPr bwMode="auto">
          <a:xfrm rot="1640870">
            <a:off x="7058025" y="2132013"/>
            <a:ext cx="1120775" cy="1120775"/>
          </a:xfrm>
          <a:custGeom>
            <a:avLst/>
            <a:gdLst>
              <a:gd name="connsiteX0" fmla="*/ 0 w 2232248"/>
              <a:gd name="connsiteY0" fmla="*/ 1116124 h 2232248"/>
              <a:gd name="connsiteX1" fmla="*/ 1116124 w 2232248"/>
              <a:gd name="connsiteY1" fmla="*/ 0 h 2232248"/>
              <a:gd name="connsiteX2" fmla="*/ 2232248 w 2232248"/>
              <a:gd name="connsiteY2" fmla="*/ 0 h 2232248"/>
              <a:gd name="connsiteX3" fmla="*/ 2232248 w 2232248"/>
              <a:gd name="connsiteY3" fmla="*/ 1116124 h 2232248"/>
              <a:gd name="connsiteX4" fmla="*/ 1116124 w 2232248"/>
              <a:gd name="connsiteY4" fmla="*/ 2232248 h 2232248"/>
              <a:gd name="connsiteX5" fmla="*/ 0 w 2232248"/>
              <a:gd name="connsiteY5" fmla="*/ 1116124 h 2232248"/>
              <a:gd name="connsiteX0-1" fmla="*/ 0 w 2232248"/>
              <a:gd name="connsiteY0-2" fmla="*/ 1116124 h 2232248"/>
              <a:gd name="connsiteX1-3" fmla="*/ 1116124 w 2232248"/>
              <a:gd name="connsiteY1-4" fmla="*/ 0 h 2232248"/>
              <a:gd name="connsiteX2-5" fmla="*/ 2232248 w 2232248"/>
              <a:gd name="connsiteY2-6" fmla="*/ 0 h 2232248"/>
              <a:gd name="connsiteX3-7" fmla="*/ 2232248 w 2232248"/>
              <a:gd name="connsiteY3-8" fmla="*/ 1116124 h 2232248"/>
              <a:gd name="connsiteX4-9" fmla="*/ 1116124 w 2232248"/>
              <a:gd name="connsiteY4-10" fmla="*/ 2232248 h 2232248"/>
              <a:gd name="connsiteX5-11" fmla="*/ 0 w 2232248"/>
              <a:gd name="connsiteY5-12" fmla="*/ 1116124 h 2232248"/>
              <a:gd name="connsiteX0-13" fmla="*/ 0 w 2232248"/>
              <a:gd name="connsiteY0-14" fmla="*/ 1116124 h 2232248"/>
              <a:gd name="connsiteX1-15" fmla="*/ 1116124 w 2232248"/>
              <a:gd name="connsiteY1-16" fmla="*/ 0 h 2232248"/>
              <a:gd name="connsiteX2-17" fmla="*/ 2215809 w 2232248"/>
              <a:gd name="connsiteY2-18" fmla="*/ 74373 h 2232248"/>
              <a:gd name="connsiteX3-19" fmla="*/ 2232248 w 2232248"/>
              <a:gd name="connsiteY3-20" fmla="*/ 1116124 h 2232248"/>
              <a:gd name="connsiteX4-21" fmla="*/ 1116124 w 2232248"/>
              <a:gd name="connsiteY4-22" fmla="*/ 2232248 h 2232248"/>
              <a:gd name="connsiteX5-23" fmla="*/ 0 w 2232248"/>
              <a:gd name="connsiteY5-24" fmla="*/ 1116124 h 2232248"/>
              <a:gd name="connsiteX0-25" fmla="*/ 0 w 2232248"/>
              <a:gd name="connsiteY0-26" fmla="*/ 1116124 h 2232248"/>
              <a:gd name="connsiteX1-27" fmla="*/ 1116124 w 2232248"/>
              <a:gd name="connsiteY1-28" fmla="*/ 0 h 2232248"/>
              <a:gd name="connsiteX2-29" fmla="*/ 2215809 w 2232248"/>
              <a:gd name="connsiteY2-30" fmla="*/ 74373 h 2232248"/>
              <a:gd name="connsiteX3-31" fmla="*/ 2232248 w 2232248"/>
              <a:gd name="connsiteY3-32" fmla="*/ 1116124 h 2232248"/>
              <a:gd name="connsiteX4-33" fmla="*/ 1116124 w 2232248"/>
              <a:gd name="connsiteY4-34" fmla="*/ 2232248 h 2232248"/>
              <a:gd name="connsiteX5-35" fmla="*/ 0 w 2232248"/>
              <a:gd name="connsiteY5-36" fmla="*/ 1116124 h 22322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232248" h="2232248">
                <a:moveTo>
                  <a:pt x="0" y="1116124"/>
                </a:moveTo>
                <a:cubicBezTo>
                  <a:pt x="0" y="499706"/>
                  <a:pt x="499706" y="0"/>
                  <a:pt x="1116124" y="0"/>
                </a:cubicBezTo>
                <a:lnTo>
                  <a:pt x="2215809" y="74373"/>
                </a:lnTo>
                <a:cubicBezTo>
                  <a:pt x="1363299" y="358937"/>
                  <a:pt x="2232248" y="744083"/>
                  <a:pt x="2232248" y="1116124"/>
                </a:cubicBezTo>
                <a:cubicBezTo>
                  <a:pt x="2232248" y="1732542"/>
                  <a:pt x="1732542" y="2232248"/>
                  <a:pt x="1116124" y="2232248"/>
                </a:cubicBezTo>
                <a:cubicBezTo>
                  <a:pt x="499706" y="2232248"/>
                  <a:pt x="0" y="1732542"/>
                  <a:pt x="0" y="1116124"/>
                </a:cubicBezTo>
                <a:close/>
              </a:path>
            </a:pathLst>
          </a:custGeom>
          <a:solidFill>
            <a:srgbClr val="4475AA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241300" sx="104000" sy="104000" algn="ctr" rotWithShape="0">
              <a:prstClr val="black">
                <a:alpha val="17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椭圆 36"/>
          <p:cNvSpPr/>
          <p:nvPr/>
        </p:nvSpPr>
        <p:spPr bwMode="auto">
          <a:xfrm rot="17444908">
            <a:off x="7126545" y="2219762"/>
            <a:ext cx="939969" cy="940892"/>
          </a:xfrm>
          <a:prstGeom prst="ellipse">
            <a:avLst/>
          </a:prstGeom>
          <a:solidFill>
            <a:srgbClr val="C34664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368" name="TextBox 12"/>
          <p:cNvSpPr txBox="1"/>
          <p:nvPr/>
        </p:nvSpPr>
        <p:spPr>
          <a:xfrm rot="270037" flipH="1">
            <a:off x="7227888" y="2511425"/>
            <a:ext cx="804862" cy="387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ctr" eaLnBrk="1" hangingPunct="1">
              <a:lnSpc>
                <a:spcPct val="80000"/>
              </a:lnSpc>
              <a:buNone/>
            </a:pPr>
            <a:r>
              <a:rPr lang="en-US" altLang="zh-CN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2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文本框 30"/>
          <p:cNvSpPr txBox="1"/>
          <p:nvPr/>
        </p:nvSpPr>
        <p:spPr>
          <a:xfrm>
            <a:off x="1711325" y="1936750"/>
            <a:ext cx="877888" cy="227488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071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      录</a:t>
            </a:r>
            <a:endParaRPr kumimoji="0" lang="zh-CN" altLang="en-US" sz="4500" b="1" i="0" u="none" strike="noStrike" kern="1200" cap="none" spc="0" normalizeH="0" baseline="0" noProof="0" dirty="0">
              <a:ln>
                <a:noFill/>
              </a:ln>
              <a:solidFill>
                <a:srgbClr val="E071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4" name="文本占位符 63"/>
          <p:cNvSpPr>
            <a:spLocks noGrp="1"/>
          </p:cNvSpPr>
          <p:nvPr>
            <p:ph type="body" sz="quarter" idx="13"/>
          </p:nvPr>
        </p:nvSpPr>
        <p:spPr>
          <a:xfrm>
            <a:off x="8398620" y="2370024"/>
            <a:ext cx="2453970" cy="84157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kumimoji="1" lang="zh-CN" altLang="en-US" sz="2700" b="1" kern="1200" dirty="0">
                <a:solidFill>
                  <a:srgbClr val="40B1BF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>
              <a:defRPr sz="3300">
                <a:solidFill>
                  <a:srgbClr val="40B1BF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 sz="3300">
                <a:solidFill>
                  <a:srgbClr val="40B1BF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 sz="3300">
                <a:solidFill>
                  <a:srgbClr val="40B1BF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 sz="3300">
                <a:solidFill>
                  <a:srgbClr val="40B1BF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</a:lstStyle>
          <a:p>
            <a:pPr marL="0" lv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6" name="文本占位符 65"/>
          <p:cNvSpPr>
            <a:spLocks noGrp="1"/>
          </p:cNvSpPr>
          <p:nvPr>
            <p:ph type="body" sz="quarter" idx="14"/>
          </p:nvPr>
        </p:nvSpPr>
        <p:spPr>
          <a:xfrm>
            <a:off x="3873626" y="4329381"/>
            <a:ext cx="2801080" cy="66748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kumimoji="1" lang="zh-CN" altLang="en-US" sz="2700" b="1" kern="1200" dirty="0">
                <a:solidFill>
                  <a:srgbClr val="40B1BF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>
              <a:defRPr sz="3300">
                <a:solidFill>
                  <a:srgbClr val="40B1BF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 sz="3300">
                <a:solidFill>
                  <a:srgbClr val="40B1BF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 sz="3300">
                <a:solidFill>
                  <a:srgbClr val="40B1BF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 sz="3300">
                <a:solidFill>
                  <a:srgbClr val="40B1BF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</a:lstStyle>
          <a:p>
            <a:pPr marL="0" lv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8" name="文本占位符 67"/>
          <p:cNvSpPr>
            <a:spLocks noGrp="1"/>
          </p:cNvSpPr>
          <p:nvPr>
            <p:ph type="body" sz="quarter" idx="15"/>
          </p:nvPr>
        </p:nvSpPr>
        <p:spPr>
          <a:xfrm>
            <a:off x="7738505" y="5637421"/>
            <a:ext cx="3032915" cy="8765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700">
                <a:solidFill>
                  <a:srgbClr val="40B1BF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>
              <a:defRPr sz="3300">
                <a:solidFill>
                  <a:srgbClr val="40B1BF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 sz="3300">
                <a:solidFill>
                  <a:srgbClr val="40B1BF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 sz="3300">
                <a:solidFill>
                  <a:srgbClr val="40B1BF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 sz="3300">
                <a:solidFill>
                  <a:srgbClr val="40B1BF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31" name="文本占位符 63"/>
          <p:cNvSpPr>
            <a:spLocks noGrp="1"/>
          </p:cNvSpPr>
          <p:nvPr>
            <p:ph type="body" sz="quarter" idx="16"/>
          </p:nvPr>
        </p:nvSpPr>
        <p:spPr>
          <a:xfrm>
            <a:off x="5072935" y="614073"/>
            <a:ext cx="2453970" cy="84157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kumimoji="1" lang="zh-CN" altLang="en-US" sz="2700" b="1" kern="1200" dirty="0">
                <a:solidFill>
                  <a:srgbClr val="40B1BF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>
              <a:defRPr sz="3300">
                <a:solidFill>
                  <a:srgbClr val="40B1BF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 sz="3300">
                <a:solidFill>
                  <a:srgbClr val="40B1BF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 sz="3300">
                <a:solidFill>
                  <a:srgbClr val="40B1BF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 sz="3300">
                <a:solidFill>
                  <a:srgbClr val="40B1BF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</a:lstStyle>
          <a:p>
            <a:pPr marL="0" lv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920"/>
            <a:ext cx="10365899" cy="1470365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5.pn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pic>
        <p:nvPicPr>
          <p:cNvPr id="1026" name="图片 1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2713" y="136525"/>
            <a:ext cx="1673225" cy="674688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zh-CN" altLang="en-US" sz="4500" b="1" kern="1200" dirty="0">
          <a:solidFill>
            <a:schemeClr val="accent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kumimoji="1" lang="zh-CN" altLang="en-US" sz="2400" b="1" kern="1200" dirty="0" smtClean="0">
          <a:solidFill>
            <a:schemeClr val="accent1"/>
          </a:solidFill>
          <a:latin typeface="等线" panose="02010600030101010101" pitchFamily="2" charset="-122"/>
          <a:ea typeface="等线" panose="02010600030101010101" pitchFamily="2" charset="-122"/>
          <a:cs typeface="+mn-cs"/>
        </a:defRPr>
      </a:lvl1pPr>
      <a:lvl2pPr marL="3429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标题 1"/>
          <p:cNvSpPr>
            <a:spLocks noGrp="1"/>
          </p:cNvSpPr>
          <p:nvPr>
            <p:ph type="title"/>
          </p:nvPr>
        </p:nvSpPr>
        <p:spPr bwMode="auto">
          <a:xfrm>
            <a:off x="-527050" y="2638425"/>
            <a:ext cx="6656388" cy="1325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63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化学元素与人体健康</a:t>
            </a:r>
            <a:endParaRPr kumimoji="0" lang="zh-CN" altLang="en-US" sz="4500" b="1" i="0" u="none" strike="noStrike" kern="1200" cap="none" spc="0" normalizeH="0" baseline="0" noProof="0" dirty="0" smtClean="0">
              <a:ln>
                <a:noFill/>
              </a:ln>
              <a:solidFill>
                <a:srgbClr val="E763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文本框 2"/>
          <p:cNvSpPr txBox="1"/>
          <p:nvPr/>
        </p:nvSpPr>
        <p:spPr>
          <a:xfrm>
            <a:off x="2130425" y="3330575"/>
            <a:ext cx="1147763" cy="1477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化学元素与人体健康</a:t>
            </a:r>
            <a:endParaRPr lang="zh-CN" alt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左大括号 3"/>
          <p:cNvSpPr/>
          <p:nvPr/>
        </p:nvSpPr>
        <p:spPr>
          <a:xfrm>
            <a:off x="3182938" y="2035175"/>
            <a:ext cx="257175" cy="4397375"/>
          </a:xfrm>
          <a:prstGeom prst="leftBrace">
            <a:avLst/>
          </a:prstGeom>
          <a:ln>
            <a:solidFill>
              <a:srgbClr val="0066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436" name="文本框 4"/>
          <p:cNvSpPr txBox="1"/>
          <p:nvPr/>
        </p:nvSpPr>
        <p:spPr>
          <a:xfrm>
            <a:off x="4297363" y="1773238"/>
            <a:ext cx="5475287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种类：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多种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存在形式：水、有机物的形式或无机盐的形式</a:t>
            </a:r>
            <a:endParaRPr lang="zh-CN" alt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30" name="直接箭头连接符 29"/>
          <p:cNvCxnSpPr/>
          <p:nvPr/>
        </p:nvCxnSpPr>
        <p:spPr>
          <a:xfrm flipV="1">
            <a:off x="4883150" y="3213100"/>
            <a:ext cx="660400" cy="0"/>
          </a:xfrm>
          <a:prstGeom prst="straightConnector1">
            <a:avLst/>
          </a:prstGeom>
          <a:ln>
            <a:solidFill>
              <a:srgbClr val="0066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438" name="文本框 17"/>
          <p:cNvSpPr txBox="1"/>
          <p:nvPr/>
        </p:nvSpPr>
        <p:spPr>
          <a:xfrm>
            <a:off x="5773738" y="2682875"/>
            <a:ext cx="3495675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常量元素：含量在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0.01%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以上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微量元素：含量在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0.01%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以下</a:t>
            </a:r>
            <a:endParaRPr lang="en-US" altLang="zh-CN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3" name="左大括号 32"/>
          <p:cNvSpPr/>
          <p:nvPr/>
        </p:nvSpPr>
        <p:spPr>
          <a:xfrm>
            <a:off x="5580063" y="2811463"/>
            <a:ext cx="261938" cy="801688"/>
          </a:xfrm>
          <a:prstGeom prst="leftBrace">
            <a:avLst/>
          </a:prstGeom>
          <a:ln>
            <a:solidFill>
              <a:srgbClr val="0066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440" name="文本框 17"/>
          <p:cNvSpPr txBox="1"/>
          <p:nvPr/>
        </p:nvSpPr>
        <p:spPr>
          <a:xfrm>
            <a:off x="4332288" y="4378325"/>
            <a:ext cx="355600" cy="552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钙</a:t>
            </a:r>
            <a:endParaRPr lang="en-US" altLang="zh-CN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6" name="左大括号 35"/>
          <p:cNvSpPr/>
          <p:nvPr/>
        </p:nvSpPr>
        <p:spPr>
          <a:xfrm>
            <a:off x="4787900" y="4095750"/>
            <a:ext cx="261938" cy="1130300"/>
          </a:xfrm>
          <a:prstGeom prst="leftBrace">
            <a:avLst/>
          </a:prstGeom>
          <a:ln>
            <a:solidFill>
              <a:srgbClr val="0066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442" name="文本框 8"/>
          <p:cNvSpPr txBox="1"/>
          <p:nvPr/>
        </p:nvSpPr>
        <p:spPr>
          <a:xfrm>
            <a:off x="3365500" y="2559050"/>
            <a:ext cx="85725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元素简介</a:t>
            </a:r>
            <a:endParaRPr lang="zh-CN" alt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4" name="左大括号 23"/>
          <p:cNvSpPr/>
          <p:nvPr/>
        </p:nvSpPr>
        <p:spPr>
          <a:xfrm>
            <a:off x="4156075" y="1898650"/>
            <a:ext cx="261938" cy="2151063"/>
          </a:xfrm>
          <a:prstGeom prst="leftBrace">
            <a:avLst/>
          </a:prstGeom>
          <a:ln>
            <a:solidFill>
              <a:srgbClr val="0066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444" name="矩形 2"/>
          <p:cNvSpPr/>
          <p:nvPr/>
        </p:nvSpPr>
        <p:spPr>
          <a:xfrm>
            <a:off x="4297363" y="2905125"/>
            <a:ext cx="696912" cy="5524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含量</a:t>
            </a:r>
            <a:endParaRPr lang="zh-CN" alt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445" name="文本框 8"/>
          <p:cNvSpPr txBox="1"/>
          <p:nvPr/>
        </p:nvSpPr>
        <p:spPr>
          <a:xfrm>
            <a:off x="3354388" y="4689475"/>
            <a:ext cx="857250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常见元素简介</a:t>
            </a:r>
            <a:endParaRPr lang="zh-CN" alt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97363" y="3627438"/>
            <a:ext cx="6075363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作用：调节新陈代谢，促进身体健康，构成人体组织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957763" y="4067175"/>
            <a:ext cx="326231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人体内含量最高的金属元素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5" name="左大括号 34"/>
          <p:cNvSpPr/>
          <p:nvPr/>
        </p:nvSpPr>
        <p:spPr>
          <a:xfrm>
            <a:off x="4156075" y="4132263"/>
            <a:ext cx="261938" cy="2330450"/>
          </a:xfrm>
          <a:prstGeom prst="leftBrace">
            <a:avLst/>
          </a:prstGeom>
          <a:ln>
            <a:solidFill>
              <a:srgbClr val="0066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948238" y="4454525"/>
            <a:ext cx="55911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作用：钙使得骨骼和牙齿具有坚硬的结构支架。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450" name="矩形 8"/>
          <p:cNvSpPr/>
          <p:nvPr/>
        </p:nvSpPr>
        <p:spPr>
          <a:xfrm>
            <a:off x="4970463" y="4737100"/>
            <a:ext cx="5554662" cy="554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缺钙：幼儿及青少年</a:t>
            </a:r>
            <a:r>
              <a:rPr lang="en-US" altLang="zh-CN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—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佝偻病，老人</a:t>
            </a:r>
            <a:r>
              <a:rPr lang="en-US" altLang="zh-CN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—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骨质疏松</a:t>
            </a:r>
            <a:endParaRPr lang="zh-CN" alt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451" name="文本框 17"/>
          <p:cNvSpPr txBox="1"/>
          <p:nvPr/>
        </p:nvSpPr>
        <p:spPr>
          <a:xfrm>
            <a:off x="4321175" y="5157788"/>
            <a:ext cx="3651250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钠：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形式存在于细胞外液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钾：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形式、细胞内液</a:t>
            </a:r>
            <a:endParaRPr lang="zh-CN" alt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8" name="左大括号 37"/>
          <p:cNvSpPr/>
          <p:nvPr/>
        </p:nvSpPr>
        <p:spPr>
          <a:xfrm rot="10800000">
            <a:off x="7589838" y="5297488"/>
            <a:ext cx="261938" cy="801688"/>
          </a:xfrm>
          <a:prstGeom prst="leftBrace">
            <a:avLst/>
          </a:prstGeom>
          <a:ln>
            <a:solidFill>
              <a:srgbClr val="0066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453" name="矩形 9"/>
          <p:cNvSpPr/>
          <p:nvPr/>
        </p:nvSpPr>
        <p:spPr>
          <a:xfrm>
            <a:off x="7753350" y="5311775"/>
            <a:ext cx="1782763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维持体内水分和体液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恒定</a:t>
            </a:r>
            <a:endParaRPr lang="zh-CN" alt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454" name="矩形 10"/>
          <p:cNvSpPr/>
          <p:nvPr/>
        </p:nvSpPr>
        <p:spPr>
          <a:xfrm>
            <a:off x="4287838" y="6062663"/>
            <a:ext cx="53546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非必需元素及有害元素</a:t>
            </a:r>
            <a:endParaRPr lang="zh-CN" alt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5021263" y="481013"/>
            <a:ext cx="4168775" cy="1112838"/>
          </a:xfrm>
        </p:spPr>
        <p:txBody>
          <a:bodyPr anchor="b">
            <a:norm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0B1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知识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B1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网络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40B1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Text Box 4"/>
          <p:cNvSpPr txBox="1"/>
          <p:nvPr/>
        </p:nvSpPr>
        <p:spPr>
          <a:xfrm>
            <a:off x="2497138" y="1905000"/>
            <a:ext cx="7437437" cy="3048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20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．组成：人体内有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种元素。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．存在形式：其中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等几种元素主要以水、糖类、脂肪、蛋白质和维生素的形式存在于人体中，其他元素则主要以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的形式存在。</a:t>
            </a:r>
            <a:endParaRPr lang="zh-CN" alt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Rectangle 135"/>
          <p:cNvSpPr/>
          <p:nvPr/>
        </p:nvSpPr>
        <p:spPr>
          <a:xfrm>
            <a:off x="5216525" y="2835275"/>
            <a:ext cx="49053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氧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Rectangle 138"/>
          <p:cNvSpPr/>
          <p:nvPr/>
        </p:nvSpPr>
        <p:spPr>
          <a:xfrm>
            <a:off x="7034213" y="2835275"/>
            <a:ext cx="490537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氢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Rectangle 139"/>
          <p:cNvSpPr/>
          <p:nvPr/>
        </p:nvSpPr>
        <p:spPr>
          <a:xfrm>
            <a:off x="6199188" y="2835275"/>
            <a:ext cx="490537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碳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Rectangle 140"/>
          <p:cNvSpPr/>
          <p:nvPr/>
        </p:nvSpPr>
        <p:spPr>
          <a:xfrm>
            <a:off x="8016875" y="2835275"/>
            <a:ext cx="49053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氮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Rectangle 143"/>
          <p:cNvSpPr/>
          <p:nvPr/>
        </p:nvSpPr>
        <p:spPr>
          <a:xfrm>
            <a:off x="6908800" y="4294188"/>
            <a:ext cx="11080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无机盐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05425" y="2078038"/>
            <a:ext cx="80010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多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3" name="文本占位符 1"/>
          <p:cNvSpPr txBox="1"/>
          <p:nvPr/>
        </p:nvSpPr>
        <p:spPr bwMode="auto">
          <a:xfrm>
            <a:off x="1776413" y="1701800"/>
            <a:ext cx="9434513" cy="566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45720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．含量</a:t>
            </a:r>
            <a:r>
              <a:rPr kumimoji="0" lang="zh-CN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：</a:t>
            </a:r>
            <a:endParaRPr kumimoji="0" lang="en-US" altLang="zh-CN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marR="0" lvl="0" indent="45720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（</a:t>
            </a:r>
            <a:r>
              <a:rPr kumimoji="0" lang="en-US" altLang="zh-CN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1</a:t>
            </a:r>
            <a:r>
              <a:rPr kumimoji="0" lang="zh-CN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）</a:t>
            </a:r>
            <a:r>
              <a:rPr kumimoji="0" lang="zh-CN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人体中含量较多的有氧、碳、氢、氮、钙、磷、</a:t>
            </a:r>
            <a:endParaRPr kumimoji="0" lang="en-US" altLang="zh-CN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钾、硫、钠、氯和镁等</a:t>
            </a:r>
            <a:r>
              <a:rPr kumimoji="0" lang="en-US" altLang="zh-CN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11</a:t>
            </a:r>
            <a:r>
              <a:rPr kumimoji="0" lang="zh-CN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种元素，共约占人体重的</a:t>
            </a:r>
            <a:r>
              <a:rPr kumimoji="0" lang="en-US" altLang="zh-CN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</a:t>
            </a:r>
            <a:r>
              <a:rPr kumimoji="0" lang="zh-CN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，其他元素的含量很少；</a:t>
            </a:r>
            <a:endParaRPr kumimoji="0" lang="en-US" altLang="zh-CN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）人体内的元素分为两大类：</a:t>
            </a:r>
            <a:endParaRPr kumimoji="0" lang="en-US" altLang="zh-CN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</a:t>
            </a:r>
            <a:r>
              <a:rPr kumimoji="0" lang="en-US" altLang="zh-CN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</a:t>
            </a:r>
            <a:r>
              <a:rPr kumimoji="0" lang="zh-CN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元素：含量在</a:t>
            </a:r>
            <a:r>
              <a:rPr kumimoji="0" lang="en-US" altLang="zh-CN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0.01%</a:t>
            </a:r>
            <a:r>
              <a:rPr kumimoji="0" lang="zh-CN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以上，如钙、镁、钾等；</a:t>
            </a:r>
            <a:endParaRPr kumimoji="0" lang="en-US" altLang="zh-CN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</a:t>
            </a:r>
            <a:r>
              <a:rPr kumimoji="0" lang="en-US" altLang="zh-CN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</a:t>
            </a:r>
            <a:r>
              <a:rPr kumimoji="0" lang="zh-CN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元素：含量在</a:t>
            </a:r>
            <a:r>
              <a:rPr kumimoji="0" lang="en-US" altLang="zh-CN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0.01%</a:t>
            </a:r>
            <a:r>
              <a:rPr kumimoji="0" lang="zh-CN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以下，如铁、碘、氟等。</a:t>
            </a:r>
            <a:endParaRPr kumimoji="0" lang="en-US" altLang="zh-CN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kumimoji="0" lang="zh-CN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．作用：化学元素能够调节人体的新陈代谢，促进身体健康，有些元素是构成人体组织的重要材料。</a:t>
            </a:r>
            <a:endParaRPr kumimoji="0" lang="zh-CN" alt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761413" y="2781300"/>
            <a:ext cx="1427162" cy="431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en-US" altLang="zh-CN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99.95%</a:t>
            </a:r>
            <a:endParaRPr lang="zh-CN" altLang="en-US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622550" y="4225925"/>
            <a:ext cx="1006475" cy="4302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常量</a:t>
            </a:r>
            <a:endParaRPr lang="zh-CN" altLang="en-US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41600" y="4799013"/>
            <a:ext cx="1006475" cy="4302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微量</a:t>
            </a:r>
            <a:endParaRPr lang="zh-CN" altLang="en-US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1"/>
          <p:cNvSpPr txBox="1"/>
          <p:nvPr/>
        </p:nvSpPr>
        <p:spPr bwMode="auto">
          <a:xfrm>
            <a:off x="1860550" y="1831975"/>
            <a:ext cx="9288463" cy="441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45720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．钙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——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人体内含量最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的金属元素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）含量和分布：成人体内约含钙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1.2kg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99%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存在于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中，主要以羟基磷酸钙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[Ca</a:t>
            </a:r>
            <a:r>
              <a:rPr kumimoji="0" lang="en-US" altLang="zh-CN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(PO</a:t>
            </a:r>
            <a:r>
              <a:rPr kumimoji="0" lang="en-US" altLang="zh-CN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kumimoji="0" lang="en-US" altLang="zh-CN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(OH)</a:t>
            </a:r>
            <a:r>
              <a:rPr kumimoji="0" lang="en-US" altLang="zh-CN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晶体的形式存在。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）作用：钙使得骨骼和牙齿具有坚硬的结构支架。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）含钙食物：奶、奶制品、豆类、虾皮等。</a:t>
            </a:r>
            <a:endParaRPr kumimoji="0" lang="zh-CN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）缺钙的危害：幼儿及青少年缺钙会得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和发育不良，老年人缺钙会导致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，容易骨折。</a:t>
            </a:r>
            <a:endParaRPr kumimoji="0" lang="zh-CN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810250" y="1960563"/>
            <a:ext cx="617538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高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27225" y="2997200"/>
            <a:ext cx="100171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骨骼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913938" y="2439988"/>
            <a:ext cx="1001712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牙齿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113713" y="4654550"/>
            <a:ext cx="1387475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佝偻病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44988" y="5211763"/>
            <a:ext cx="1773237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骨质疏松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矩形 12"/>
          <p:cNvSpPr/>
          <p:nvPr/>
        </p:nvSpPr>
        <p:spPr>
          <a:xfrm>
            <a:off x="2497138" y="1917700"/>
            <a:ext cx="7362825" cy="4524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2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．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钠（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）元素和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钾（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）元素都属于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元素，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其中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钠元素是以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形式存在于细胞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液，钾元素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以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形式存在于细胞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液，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细胞内外的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各自保持一定的浓度，对于维持人体内的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和维持体液恒定的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有重要的作用，是人体维持正常生命活动的必要条件。</a:t>
            </a:r>
            <a:endParaRPr lang="zh-CN" alt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353300" y="2841625"/>
            <a:ext cx="492125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外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19713" y="3595688"/>
            <a:ext cx="49212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内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488238" y="4283075"/>
            <a:ext cx="80010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水分</a:t>
            </a:r>
            <a:endParaRPr lang="zh-CN" alt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897313" y="5002213"/>
            <a:ext cx="5619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endParaRPr lang="zh-CN" alt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45463" y="2092325"/>
            <a:ext cx="80010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常量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4" name="Group 72"/>
          <p:cNvGraphicFramePr/>
          <p:nvPr>
            <p:custDataLst>
              <p:tags r:id="rId1"/>
            </p:custDataLst>
          </p:nvPr>
        </p:nvGraphicFramePr>
        <p:xfrm>
          <a:off x="409575" y="2638425"/>
          <a:ext cx="11423202" cy="3565525"/>
        </p:xfrm>
        <a:graphic>
          <a:graphicData uri="http://schemas.openxmlformats.org/drawingml/2006/table">
            <a:tbl>
              <a:tblPr/>
              <a:tblGrid>
                <a:gridCol w="1432936"/>
                <a:gridCol w="1601918"/>
                <a:gridCol w="1674733"/>
                <a:gridCol w="2402877"/>
                <a:gridCol w="4310738"/>
              </a:tblGrid>
              <a:tr h="4345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微量元素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48" marR="91448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人体内含量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48" marR="91448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日需量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48" marR="91448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对人体的作用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48" marR="91448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摄入量过高、过低对人体健康的影响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48" marR="91448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92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铁</a:t>
                      </a: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Fe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48" marR="91448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5g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48" marR="91448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15mg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48" marR="91448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血红蛋白的成分，能帮助氧气运输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48" marR="91448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缺铁会引起</a:t>
                      </a: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贫血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48" marR="91448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92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锌</a:t>
                      </a: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Zn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48" marR="91448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2.5g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48" marR="91448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15mg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48" marR="91448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影响人体发育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48" marR="91448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缺锌会引起食欲不振，生长迟缓，</a:t>
                      </a: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发育不良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48" marR="91448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92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碘</a:t>
                      </a: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48" marR="91448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50mg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48" marR="91448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200μg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48" marR="91448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甲状腺激素的重要成分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48" marR="91448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缺碘和过量都会引起</a:t>
                      </a: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甲状腺肿大</a:t>
                      </a: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。缺碘影响幼儿生长发育，造成思维迟钝。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48" marR="91448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634" name="Text Box 59"/>
          <p:cNvSpPr txBox="1"/>
          <p:nvPr/>
        </p:nvSpPr>
        <p:spPr>
          <a:xfrm>
            <a:off x="3073400" y="1917700"/>
            <a:ext cx="65817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一些必需微量元素对人体的作用及适宜摄入量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5" name="Group 36"/>
          <p:cNvGraphicFramePr/>
          <p:nvPr/>
        </p:nvGraphicFramePr>
        <p:xfrm>
          <a:off x="2578100" y="2700338"/>
          <a:ext cx="7470775" cy="3503614"/>
        </p:xfrm>
        <a:graphic>
          <a:graphicData uri="http://schemas.openxmlformats.org/drawingml/2006/table">
            <a:tbl>
              <a:tblPr/>
              <a:tblGrid>
                <a:gridCol w="1701800"/>
                <a:gridCol w="5768975"/>
              </a:tblGrid>
              <a:tr h="6032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元素种类</a:t>
                      </a:r>
                      <a:endParaRPr kumimoji="0" lang="zh-CN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1" marB="457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食物来源</a:t>
                      </a:r>
                      <a:endParaRPr kumimoji="0" lang="zh-CN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1" marB="457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1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钙</a:t>
                      </a:r>
                      <a:endParaRPr kumimoji="0" lang="zh-CN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1" marB="457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奶类、绿色蔬菜、水产品、肉类、豆类</a:t>
                      </a:r>
                      <a:endParaRPr kumimoji="0" lang="zh-CN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1" marB="457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32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铁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1" marB="457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肝脏、瘦肉、蛋、鱼、豆类、芹菜</a:t>
                      </a:r>
                      <a:endParaRPr kumimoji="0" lang="zh-CN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1" marB="457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64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锌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1" marB="457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海产品、瘦肉、肝脏、奶类、豆类、小米</a:t>
                      </a:r>
                      <a:endParaRPr kumimoji="0" lang="zh-CN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1" marB="457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82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碘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1" marB="457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海产品、加碘盐</a:t>
                      </a:r>
                      <a:endParaRPr kumimoji="0" lang="zh-CN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1" marB="457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0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硒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1" marB="457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芝麻、麦芽、糙米、标准粉、蘑菇、大蒜</a:t>
                      </a:r>
                      <a:endParaRPr kumimoji="0" lang="zh-CN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1" marB="457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649" name="Text Box 27"/>
          <p:cNvSpPr txBox="1"/>
          <p:nvPr/>
        </p:nvSpPr>
        <p:spPr>
          <a:xfrm>
            <a:off x="4297363" y="2062163"/>
            <a:ext cx="3427412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几种元素的食物来源</a:t>
            </a:r>
            <a:endParaRPr lang="zh-CN" alt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Text Box 4"/>
          <p:cNvSpPr txBox="1"/>
          <p:nvPr/>
        </p:nvSpPr>
        <p:spPr>
          <a:xfrm>
            <a:off x="3001963" y="1773238"/>
            <a:ext cx="7559675" cy="4832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200000"/>
              </a:lnSpc>
            </a:pPr>
            <a:r>
              <a:rPr lang="zh-CN" alt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非必需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元素：铝、钡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(Ba)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、钛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(Ti)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等；</a:t>
            </a:r>
            <a:endParaRPr lang="zh-CN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zh-CN" alt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有害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元素：汞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(Hg)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、铅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(Pb)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、镉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(Cd)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等。</a:t>
            </a:r>
            <a:endParaRPr lang="en-US" altLang="zh-C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①汞的危害：有机汞中毒危害神经；无机汞中毒主要影响肾脏，引起尿毒症。</a:t>
            </a:r>
            <a:endParaRPr lang="en-US" altLang="zh-C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②铅的危害：智力低下，神经受损等。</a:t>
            </a:r>
            <a:endParaRPr lang="en-US" altLang="zh-C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③镉的危害：金属镉毒性很低，但其化合物毒性很大；可引起“骨痛病”。 </a:t>
            </a:r>
            <a:endParaRPr lang="zh-CN" altLang="en-US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4" name="Rectangle 2"/>
          <p:cNvSpPr/>
          <p:nvPr/>
        </p:nvSpPr>
        <p:spPr>
          <a:xfrm>
            <a:off x="1920875" y="2205038"/>
            <a:ext cx="8712200" cy="34163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en-US" altLang="zh-CN" sz="2400" dirty="0">
                <a:solidFill>
                  <a:srgbClr val="3D72A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sz="2400" dirty="0">
                <a:solidFill>
                  <a:srgbClr val="3D72A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例</a:t>
            </a:r>
            <a:r>
              <a:rPr lang="en-US" altLang="zh-CN" sz="2400" dirty="0">
                <a:solidFill>
                  <a:srgbClr val="3D72A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】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下列关于人体组成元素的说法中，正确的是（      ）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．组成人体自身的元素有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多种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．人体内含量较多的元素约有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多种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．由于微量元素含量较少，因此对人体健康影响很小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．人体内的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四种元素主要以水、糖类、油脂、蛋白质和维生素的形式存在 </a:t>
            </a:r>
            <a:endParaRPr lang="zh-CN" alt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264650" y="2330450"/>
            <a:ext cx="407988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内容占位符 1"/>
          <p:cNvSpPr>
            <a:spLocks noGrp="1"/>
          </p:cNvSpPr>
          <p:nvPr>
            <p:ph type="body" sz="quarter" idx="10"/>
          </p:nvPr>
        </p:nvSpPr>
        <p:spPr>
          <a:xfrm>
            <a:off x="1681163" y="1905000"/>
            <a:ext cx="9043987" cy="3995738"/>
          </a:xfrm>
          <a:ln>
            <a:noFill/>
          </a:ln>
        </p:spPr>
        <p:txBody>
          <a:bodyPr/>
          <a:p>
            <a:pPr indent="457200" algn="just" defTabSz="68580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kumimoji="1" lang="en-US" altLang="zh-CN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【</a:t>
            </a:r>
            <a:r>
              <a:rPr kumimoji="1" lang="zh-CN" altLang="en-US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解析</a:t>
            </a:r>
            <a:r>
              <a:rPr kumimoji="1" lang="en-US" altLang="zh-CN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】A</a:t>
            </a:r>
            <a:r>
              <a:rPr kumimoji="1" lang="zh-CN" altLang="en-US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、我们周围的物质是由</a:t>
            </a:r>
            <a:r>
              <a:rPr kumimoji="1" lang="en-US" altLang="zh-CN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100</a:t>
            </a:r>
            <a:r>
              <a:rPr kumimoji="1" lang="zh-CN" altLang="en-US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多种元素组成的，而组成人体自身的元素约有</a:t>
            </a:r>
            <a:r>
              <a:rPr kumimoji="1" lang="en-US" altLang="zh-CN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50</a:t>
            </a:r>
            <a:r>
              <a:rPr kumimoji="1" lang="zh-CN" altLang="en-US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多种，故</a:t>
            </a:r>
            <a:r>
              <a:rPr kumimoji="1" lang="en-US" altLang="zh-CN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</a:t>
            </a:r>
            <a:r>
              <a:rPr kumimoji="1" lang="zh-CN" altLang="en-US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说法不正确；</a:t>
            </a:r>
            <a:r>
              <a:rPr kumimoji="1" lang="en-US" altLang="zh-CN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</a:t>
            </a:r>
            <a:r>
              <a:rPr kumimoji="1" lang="zh-CN" altLang="en-US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、人体含量较多的元素有</a:t>
            </a:r>
            <a:r>
              <a:rPr kumimoji="1" lang="en-US" altLang="zh-CN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11</a:t>
            </a:r>
            <a:r>
              <a:rPr kumimoji="1" lang="zh-CN" altLang="en-US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种，故</a:t>
            </a:r>
            <a:r>
              <a:rPr kumimoji="1" lang="en-US" altLang="zh-CN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</a:t>
            </a:r>
            <a:r>
              <a:rPr kumimoji="1" lang="zh-CN" altLang="en-US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说法不正确；</a:t>
            </a:r>
            <a:r>
              <a:rPr kumimoji="1" lang="en-US" altLang="zh-CN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</a:t>
            </a:r>
            <a:r>
              <a:rPr kumimoji="1" lang="zh-CN" altLang="en-US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、尽管微量元素含量较少，但一些微量元素却是维持正常生命活动必需的，故</a:t>
            </a:r>
            <a:r>
              <a:rPr kumimoji="1" lang="en-US" altLang="zh-CN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</a:t>
            </a:r>
            <a:r>
              <a:rPr kumimoji="1" lang="zh-CN" altLang="en-US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说法不正确；</a:t>
            </a:r>
            <a:r>
              <a:rPr kumimoji="1" lang="en-US" altLang="zh-CN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</a:t>
            </a:r>
            <a:r>
              <a:rPr kumimoji="1" lang="zh-CN" altLang="en-US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、人体内的</a:t>
            </a:r>
            <a:r>
              <a:rPr kumimoji="1" lang="en-US" altLang="zh-CN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</a:t>
            </a:r>
            <a:r>
              <a:rPr kumimoji="1" lang="zh-CN" altLang="en-US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、</a:t>
            </a:r>
            <a:r>
              <a:rPr kumimoji="1" lang="en-US" altLang="zh-CN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H</a:t>
            </a:r>
            <a:r>
              <a:rPr kumimoji="1" lang="zh-CN" altLang="en-US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、</a:t>
            </a:r>
            <a:r>
              <a:rPr kumimoji="1" lang="en-US" altLang="zh-CN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O</a:t>
            </a:r>
            <a:r>
              <a:rPr kumimoji="1" lang="zh-CN" altLang="en-US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、</a:t>
            </a:r>
            <a:r>
              <a:rPr kumimoji="1" lang="en-US" altLang="zh-CN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N</a:t>
            </a:r>
            <a:r>
              <a:rPr kumimoji="1" lang="zh-CN" altLang="en-US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四种元素主要以水、糖类、油脂、蛋白质和维生素的形式存在，其余的元素主要以无机盐的形式存在于水溶液中，故</a:t>
            </a:r>
            <a:r>
              <a:rPr kumimoji="1" lang="en-US" altLang="zh-CN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</a:t>
            </a:r>
            <a:r>
              <a:rPr kumimoji="1" lang="zh-CN" altLang="en-US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说法正确；故选：</a:t>
            </a:r>
            <a:r>
              <a:rPr kumimoji="1" lang="en-US" altLang="zh-CN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</a:t>
            </a:r>
            <a:r>
              <a:rPr kumimoji="1" lang="zh-CN" altLang="en-US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。</a:t>
            </a:r>
            <a:endParaRPr kumimoji="1" lang="zh-CN" alt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2" name="内容占位符 1"/>
          <p:cNvSpPr>
            <a:spLocks noGrp="1"/>
          </p:cNvSpPr>
          <p:nvPr>
            <p:ph type="body" sz="quarter" idx="10"/>
          </p:nvPr>
        </p:nvSpPr>
        <p:spPr>
          <a:xfrm>
            <a:off x="1633538" y="2638425"/>
            <a:ext cx="9043987" cy="3994150"/>
          </a:xfrm>
          <a:ln>
            <a:noFill/>
          </a:ln>
        </p:spPr>
        <p:txBody>
          <a:bodyPr/>
          <a:p>
            <a:pPr indent="457200" algn="just" defTabSz="68580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kumimoji="1" lang="en-US" altLang="zh-CN" sz="2400" b="0" kern="1200" dirty="0" smtClean="0">
                <a:solidFill>
                  <a:srgbClr val="3D72A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【</a:t>
            </a:r>
            <a:r>
              <a:rPr kumimoji="1" lang="zh-CN" altLang="en-US" sz="2400" b="0" kern="1200" dirty="0" smtClean="0">
                <a:solidFill>
                  <a:srgbClr val="3D72A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例</a:t>
            </a:r>
            <a:r>
              <a:rPr kumimoji="1" lang="en-US" altLang="zh-CN" sz="2400" b="0" kern="1200" dirty="0" smtClean="0">
                <a:solidFill>
                  <a:srgbClr val="3D72A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2】</a:t>
            </a:r>
            <a:r>
              <a:rPr kumimoji="1" lang="zh-CN" altLang="en-US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为了防止贫血，人体应适当补充的微量元素是（      ）</a:t>
            </a:r>
            <a:endParaRPr kumimoji="1" lang="zh-CN" altLang="en-US" sz="2400" b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indent="457200" algn="just" defTabSz="68580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kumimoji="1" lang="en-US" altLang="zh-CN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A</a:t>
            </a:r>
            <a:r>
              <a:rPr kumimoji="1" lang="zh-CN" altLang="en-US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．锌             </a:t>
            </a:r>
            <a:r>
              <a:rPr kumimoji="1" lang="en-US" altLang="zh-CN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</a:t>
            </a:r>
            <a:r>
              <a:rPr kumimoji="1" lang="zh-CN" altLang="en-US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．铁           </a:t>
            </a:r>
            <a:r>
              <a:rPr kumimoji="1" lang="en-US" altLang="zh-CN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</a:t>
            </a:r>
            <a:r>
              <a:rPr kumimoji="1" lang="zh-CN" altLang="en-US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．钙         </a:t>
            </a:r>
            <a:r>
              <a:rPr kumimoji="1" lang="en-US" altLang="zh-CN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</a:t>
            </a:r>
            <a:r>
              <a:rPr kumimoji="1" lang="zh-CN" altLang="en-US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．硒</a:t>
            </a:r>
            <a:endParaRPr kumimoji="1" lang="zh-CN" altLang="en-US" sz="2400" b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Rectangle 5"/>
          <p:cNvSpPr/>
          <p:nvPr/>
        </p:nvSpPr>
        <p:spPr>
          <a:xfrm>
            <a:off x="9647238" y="2755900"/>
            <a:ext cx="338137" cy="4572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矩形 2"/>
          <p:cNvSpPr/>
          <p:nvPr/>
        </p:nvSpPr>
        <p:spPr>
          <a:xfrm>
            <a:off x="1993900" y="2062163"/>
            <a:ext cx="8999538" cy="31384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457200" algn="just" eaLnBrk="1" hangingPunct="1">
              <a:lnSpc>
                <a:spcPct val="150000"/>
              </a:lnSpc>
            </a:pPr>
            <a:r>
              <a:rPr lang="en-US" altLang="zh-CN" sz="2200" dirty="0">
                <a:solidFill>
                  <a:srgbClr val="3D72A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sz="2200" dirty="0">
                <a:solidFill>
                  <a:srgbClr val="3D72A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解析</a:t>
            </a:r>
            <a:r>
              <a:rPr lang="en-US" altLang="zh-CN" sz="2200" dirty="0">
                <a:solidFill>
                  <a:srgbClr val="3D72A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、锌影响人体发育，缺锌会引起食欲不振，生长迟缓，发育不良，故选项错误；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、铁是合成血红蛋白的主要元素，缺乏会患贫血，故选项正确；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、钙主要存在于骨胳和牙齿中，使骨和牙齿具有坚硬的结构支架，缺乏幼儿和青少年会患佝偻病，老年人会患骨质疏松，且钙属于常量元素，故选项错误；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、硒有防癌、抗癌作用，缺硒可能引起表皮角质化和癌症，故选项错误；故选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0" name="内容占位符 1"/>
          <p:cNvSpPr>
            <a:spLocks noGrp="1"/>
          </p:cNvSpPr>
          <p:nvPr>
            <p:ph type="body" sz="quarter" idx="10"/>
          </p:nvPr>
        </p:nvSpPr>
        <p:spPr>
          <a:xfrm>
            <a:off x="1993900" y="2205038"/>
            <a:ext cx="9043988" cy="3995737"/>
          </a:xfrm>
          <a:ln>
            <a:noFill/>
          </a:ln>
        </p:spPr>
        <p:txBody>
          <a:bodyPr/>
          <a:p>
            <a:pPr indent="457200" algn="just" defTabSz="68580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kumimoji="1" lang="en-US" altLang="zh-CN" sz="2400" b="0" kern="1200" dirty="0" smtClean="0">
                <a:solidFill>
                  <a:srgbClr val="3D72A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【</a:t>
            </a:r>
            <a:r>
              <a:rPr kumimoji="1" lang="zh-CN" altLang="en-US" sz="2400" b="0" kern="1200" dirty="0" smtClean="0">
                <a:solidFill>
                  <a:srgbClr val="3D72A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例</a:t>
            </a:r>
            <a:r>
              <a:rPr kumimoji="1" lang="en-US" altLang="zh-CN" sz="2400" b="0" kern="1200" dirty="0" smtClean="0">
                <a:solidFill>
                  <a:srgbClr val="3D72A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3】</a:t>
            </a:r>
            <a:r>
              <a:rPr kumimoji="1" lang="zh-CN" altLang="en-US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人体健康离不开化学。下列叙述正确的是（     ）</a:t>
            </a:r>
            <a:endParaRPr kumimoji="1" lang="zh-CN" altLang="en-US" sz="2400" b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indent="457200" algn="just" defTabSz="68580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kumimoji="1" lang="en-US" altLang="zh-CN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</a:t>
            </a:r>
            <a:r>
              <a:rPr kumimoji="1" lang="zh-CN" altLang="en-US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．铁、锌、氧是人体所需的微量元素</a:t>
            </a:r>
            <a:endParaRPr kumimoji="1" lang="zh-CN" altLang="en-US" sz="2400" b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indent="457200" algn="just" defTabSz="68580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kumimoji="1" lang="en-US" altLang="zh-CN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</a:t>
            </a:r>
            <a:r>
              <a:rPr kumimoji="1" lang="zh-CN" altLang="en-US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．健康人体内血浆的</a:t>
            </a:r>
            <a:r>
              <a:rPr kumimoji="1" lang="en-US" altLang="zh-CN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pH</a:t>
            </a:r>
            <a:r>
              <a:rPr kumimoji="1" lang="zh-CN" altLang="en-US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范围是</a:t>
            </a:r>
            <a:r>
              <a:rPr kumimoji="1" lang="en-US" altLang="zh-CN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0.9</a:t>
            </a:r>
            <a:r>
              <a:rPr kumimoji="1" lang="zh-CN" altLang="en-US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～</a:t>
            </a:r>
            <a:r>
              <a:rPr kumimoji="1" lang="en-US" altLang="zh-CN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1.5</a:t>
            </a:r>
            <a:endParaRPr kumimoji="1" lang="en-US" altLang="zh-CN" sz="2400" b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indent="457200" algn="just" defTabSz="68580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kumimoji="1" lang="en-US" altLang="zh-CN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</a:t>
            </a:r>
            <a:r>
              <a:rPr kumimoji="1" lang="zh-CN" altLang="en-US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．香烟的烟气中含有许多有毒物质，吸烟有害健康</a:t>
            </a:r>
            <a:endParaRPr kumimoji="1" lang="zh-CN" altLang="en-US" sz="2400" b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indent="457200" algn="just" defTabSz="68580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kumimoji="1" lang="en-US" altLang="zh-CN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</a:t>
            </a:r>
            <a:r>
              <a:rPr kumimoji="1" lang="zh-CN" altLang="en-US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．为预防甲状腺肿大，应在食盐中添加大量的碘元素</a:t>
            </a:r>
            <a:endParaRPr kumimoji="1" lang="zh-CN" altLang="en-US" sz="2400" b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9410700" y="2349500"/>
            <a:ext cx="338138" cy="4000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eaLnBrk="1" hangingPunct="1"/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altLang="zh-CN" sz="20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内容占位符 1"/>
          <p:cNvSpPr>
            <a:spLocks noGrp="1"/>
          </p:cNvSpPr>
          <p:nvPr>
            <p:ph type="body" sz="quarter" idx="10"/>
          </p:nvPr>
        </p:nvSpPr>
        <p:spPr>
          <a:xfrm>
            <a:off x="1849438" y="1773238"/>
            <a:ext cx="9043987" cy="3995737"/>
          </a:xfrm>
          <a:ln>
            <a:noFill/>
          </a:ln>
        </p:spPr>
        <p:txBody>
          <a:bodyPr/>
          <a:p>
            <a:pPr indent="457200" algn="just" defTabSz="68580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kumimoji="1" lang="en-US" altLang="zh-CN" sz="2400" b="0" kern="1200" dirty="0" smtClean="0">
                <a:solidFill>
                  <a:srgbClr val="3D72A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【</a:t>
            </a:r>
            <a:r>
              <a:rPr kumimoji="1" lang="zh-CN" altLang="en-US" sz="2400" b="0" kern="1200" dirty="0" smtClean="0">
                <a:solidFill>
                  <a:srgbClr val="3D72A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解析</a:t>
            </a:r>
            <a:r>
              <a:rPr kumimoji="1" lang="en-US" altLang="zh-CN" sz="2400" b="0" kern="1200" dirty="0" smtClean="0">
                <a:solidFill>
                  <a:srgbClr val="3D72A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】</a:t>
            </a:r>
            <a:r>
              <a:rPr kumimoji="1" lang="en-US" altLang="zh-CN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</a:t>
            </a:r>
            <a:r>
              <a:rPr kumimoji="1" lang="zh-CN" altLang="en-US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、人体中的常量元素主要有：氧、碳、氢、氮、钙、等；微量元素主要有：铁、铜、锌、氟、碘、硒等；铁、锌是人体所需的微量元素，氧元素属于常量元素，故选项说法错误；</a:t>
            </a:r>
            <a:r>
              <a:rPr kumimoji="1" lang="en-US" altLang="zh-CN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</a:t>
            </a:r>
            <a:r>
              <a:rPr kumimoji="1" lang="zh-CN" altLang="en-US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、健康人体内血浆的</a:t>
            </a:r>
            <a:r>
              <a:rPr kumimoji="1" lang="en-US" altLang="zh-CN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pH</a:t>
            </a:r>
            <a:r>
              <a:rPr kumimoji="1" lang="zh-CN" altLang="en-US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范围为</a:t>
            </a:r>
            <a:r>
              <a:rPr kumimoji="1" lang="en-US" altLang="zh-CN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7.35</a:t>
            </a:r>
            <a:r>
              <a:rPr kumimoji="1" lang="zh-CN" altLang="en-US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～</a:t>
            </a:r>
            <a:r>
              <a:rPr kumimoji="1" lang="en-US" altLang="zh-CN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7.45</a:t>
            </a:r>
            <a:r>
              <a:rPr kumimoji="1" lang="zh-CN" altLang="en-US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，故选项说法错误；</a:t>
            </a:r>
            <a:r>
              <a:rPr kumimoji="1" lang="en-US" altLang="zh-CN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</a:t>
            </a:r>
            <a:r>
              <a:rPr kumimoji="1" lang="zh-CN" altLang="en-US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、香烟燃烧时能生成二氧化碳、一氧化碳、烟焦油、尼古丁等物质，其中一氧化碳和血红蛋白结合使人中毒，吸烟有害健康，故选项说法正确；</a:t>
            </a:r>
            <a:r>
              <a:rPr kumimoji="1" lang="en-US" altLang="zh-CN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</a:t>
            </a:r>
            <a:r>
              <a:rPr kumimoji="1" lang="zh-CN" altLang="en-US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、碘是合成甲状腺激素的主要元素，缺乏或摄入过多都会患甲状腺肿大，故选项说法错误；故选</a:t>
            </a:r>
            <a:r>
              <a:rPr kumimoji="1" lang="en-US" altLang="zh-CN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</a:t>
            </a:r>
            <a:r>
              <a:rPr kumimoji="1" lang="zh-CN" altLang="en-US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。</a:t>
            </a:r>
            <a:endParaRPr kumimoji="1" lang="zh-CN" altLang="en-US" sz="2400" b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8" name="内容占位符 1"/>
          <p:cNvSpPr>
            <a:spLocks noGrp="1"/>
          </p:cNvSpPr>
          <p:nvPr>
            <p:ph type="body" sz="quarter" idx="10"/>
          </p:nvPr>
        </p:nvSpPr>
        <p:spPr>
          <a:xfrm>
            <a:off x="1993900" y="2205038"/>
            <a:ext cx="9043988" cy="3995737"/>
          </a:xfrm>
          <a:ln>
            <a:noFill/>
          </a:ln>
        </p:spPr>
        <p:txBody>
          <a:bodyPr/>
          <a:p>
            <a:pPr indent="457200" algn="just" defTabSz="68580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kumimoji="1" lang="en-US" altLang="zh-CN" sz="2400" b="0" kern="1200" dirty="0" smtClean="0">
                <a:solidFill>
                  <a:srgbClr val="3D72A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【</a:t>
            </a:r>
            <a:r>
              <a:rPr kumimoji="1" lang="zh-CN" altLang="en-US" sz="2400" b="0" kern="1200" dirty="0" smtClean="0">
                <a:solidFill>
                  <a:srgbClr val="3D72A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例</a:t>
            </a:r>
            <a:r>
              <a:rPr kumimoji="1" lang="en-US" altLang="zh-CN" sz="2400" b="0" kern="1200" dirty="0" smtClean="0">
                <a:solidFill>
                  <a:srgbClr val="3D72A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4】</a:t>
            </a:r>
            <a:r>
              <a:rPr kumimoji="1" lang="zh-CN" altLang="en-US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下列有关营养与健康的叙述中，不正确的是（　　）</a:t>
            </a:r>
            <a:endParaRPr kumimoji="1" lang="zh-CN" altLang="en-US" sz="2400" b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indent="457200" algn="just" defTabSz="68580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kumimoji="1" lang="en-US" altLang="zh-CN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</a:t>
            </a:r>
            <a:r>
              <a:rPr kumimoji="1" lang="zh-CN" altLang="en-US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．钙是人体必需的微量元素	</a:t>
            </a:r>
            <a:endParaRPr kumimoji="1" lang="zh-CN" altLang="en-US" sz="2400" b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indent="457200" algn="just" defTabSz="68580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kumimoji="1" lang="en-US" altLang="zh-CN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</a:t>
            </a:r>
            <a:r>
              <a:rPr kumimoji="1" lang="zh-CN" altLang="en-US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．缺锌会使儿童发育停滞	</a:t>
            </a:r>
            <a:endParaRPr kumimoji="1" lang="zh-CN" altLang="en-US" sz="2400" b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indent="457200" algn="just" defTabSz="68580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kumimoji="1" lang="en-US" altLang="zh-CN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</a:t>
            </a:r>
            <a:r>
              <a:rPr kumimoji="1" lang="zh-CN" altLang="en-US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．缺碘和碘过量均会导致甲状腺疾病	</a:t>
            </a:r>
            <a:endParaRPr kumimoji="1" lang="zh-CN" altLang="en-US" sz="2400" b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indent="457200" algn="just" defTabSz="68580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kumimoji="1" lang="en-US" altLang="zh-CN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</a:t>
            </a:r>
            <a:r>
              <a:rPr kumimoji="1" lang="zh-CN" altLang="en-US" sz="24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．正常饮食一般能保证人体必需元素的摄入</a:t>
            </a:r>
            <a:endParaRPr kumimoji="1" lang="zh-CN" altLang="en-US" sz="2400" b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9863138" y="2349500"/>
            <a:ext cx="338137" cy="4000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eaLnBrk="1" hangingPunct="1"/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altLang="zh-CN" sz="20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内容占位符 1"/>
          <p:cNvSpPr>
            <a:spLocks noGrp="1"/>
          </p:cNvSpPr>
          <p:nvPr>
            <p:ph type="body" sz="quarter" idx="10"/>
          </p:nvPr>
        </p:nvSpPr>
        <p:spPr>
          <a:xfrm>
            <a:off x="2065338" y="1701800"/>
            <a:ext cx="7993062" cy="3994150"/>
          </a:xfrm>
          <a:ln>
            <a:noFill/>
          </a:ln>
        </p:spPr>
        <p:txBody>
          <a:bodyPr/>
          <a:p>
            <a:pPr indent="457200" algn="just" defTabSz="68580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kumimoji="1" lang="en-US" altLang="zh-CN" sz="2200" b="0" kern="1200" dirty="0" smtClean="0">
                <a:solidFill>
                  <a:srgbClr val="3D72A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【</a:t>
            </a:r>
            <a:r>
              <a:rPr kumimoji="1" lang="zh-CN" altLang="en-US" sz="2200" b="0" kern="1200" dirty="0" smtClean="0">
                <a:solidFill>
                  <a:srgbClr val="3D72A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解析</a:t>
            </a:r>
            <a:r>
              <a:rPr kumimoji="1" lang="en-US" altLang="zh-CN" sz="2200" b="0" kern="1200" dirty="0" smtClean="0">
                <a:solidFill>
                  <a:srgbClr val="3D72A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】</a:t>
            </a:r>
            <a:r>
              <a:rPr kumimoji="1" lang="en-US" altLang="zh-CN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</a:t>
            </a:r>
            <a:r>
              <a:rPr kumimoji="1" lang="zh-CN" altLang="en-US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、人体中的常量元素主要有：氧、碳、氢、氮、钙、磷、钾、硫、钠、氯、镁；微量元素主要有：铁、钴、铜、锌、铬、锰、钼、氟、碘、硒。铁、锌属于微量元素，钙属于常量元素，所以错误；</a:t>
            </a:r>
            <a:r>
              <a:rPr kumimoji="1" lang="en-US" altLang="zh-CN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</a:t>
            </a:r>
            <a:r>
              <a:rPr kumimoji="1" lang="zh-CN" altLang="en-US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、人体缺锌会引起食欲不振，生长迟缓，发育不良，智力低下，所以正确；</a:t>
            </a:r>
            <a:r>
              <a:rPr kumimoji="1" lang="en-US" altLang="zh-CN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</a:t>
            </a:r>
            <a:r>
              <a:rPr kumimoji="1" lang="zh-CN" altLang="en-US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、碘是合成甲状腺激素的主要元素，缺碘或碘过量均会导致甲状腺疾病，所以正确；</a:t>
            </a:r>
            <a:r>
              <a:rPr kumimoji="1" lang="en-US" altLang="zh-CN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</a:t>
            </a:r>
            <a:r>
              <a:rPr kumimoji="1" lang="zh-CN" altLang="en-US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、正常饮食一般能保证人体必需元素的摄入，所以正确；故选：</a:t>
            </a:r>
            <a:r>
              <a:rPr kumimoji="1" lang="en-US" altLang="zh-CN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</a:t>
            </a:r>
            <a:r>
              <a:rPr kumimoji="1" lang="zh-CN" altLang="en-US" sz="2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。</a:t>
            </a:r>
            <a:endParaRPr kumimoji="1" lang="zh-CN" altLang="en-US" sz="2200" b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fade1201-304f-4a92-8184-a6f0d75678bc}"/>
</p:tagLst>
</file>

<file path=ppt/theme/theme1.xml><?xml version="1.0" encoding="utf-8"?>
<a:theme xmlns:a="http://schemas.openxmlformats.org/drawingml/2006/main" name="复习课件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nsolas-Verdana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复习课件</Template>
  <TotalTime>0</TotalTime>
  <Words>2516</Words>
  <PresentationFormat>自定义</PresentationFormat>
  <Paragraphs>208</Paragraphs>
  <Slides>18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等线</vt:lpstr>
      <vt:lpstr>Calibri</vt:lpstr>
      <vt:lpstr>Times New Roman</vt:lpstr>
      <vt:lpstr>Verdana</vt:lpstr>
      <vt:lpstr>黑体</vt:lpstr>
      <vt:lpstr>Arial Unicode MS</vt:lpstr>
      <vt:lpstr>复习课件</vt:lpstr>
      <vt:lpstr>化学元素与人体健康</vt:lpstr>
      <vt:lpstr>PowerPoint 演示文稿</vt:lpstr>
      <vt:lpstr>知识网络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terms:created xsi:type="dcterms:W3CDTF">2022-03-21T06:12:00Z</dcterms:created>
  <dcterms:modified xsi:type="dcterms:W3CDTF">2022-03-21T06:24:09Z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4190A27BC6F64CAEB4431EE6BAEA1536</vt:lpwstr>
  </property>
  <property fmtid="{D5CDD505-2E9C-101B-9397-08002B2CF9AE}" pid="3" name="KSOProductBuildVer">
    <vt:lpwstr>2052-11.1.0.11365</vt:lpwstr>
  </property>
</Properties>
</file>