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6" r:id="rId7"/>
    <p:sldId id="271" r:id="rId8"/>
    <p:sldId id="280" r:id="rId9"/>
    <p:sldId id="267" r:id="rId10"/>
    <p:sldId id="275" r:id="rId11"/>
    <p:sldId id="261" r:id="rId12"/>
    <p:sldId id="281" r:id="rId13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ABBA"/>
    <a:srgbClr val="EEEEF3"/>
    <a:srgbClr val="6A8074"/>
    <a:srgbClr val="A5C3CE"/>
    <a:srgbClr val="BBCE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5" autoAdjust="0"/>
    <p:restoredTop sz="96201" autoAdjust="0"/>
  </p:normalViewPr>
  <p:slideViewPr>
    <p:cSldViewPr snapToGrid="0" showGuides="1">
      <p:cViewPr varScale="1">
        <p:scale>
          <a:sx n="58" d="100"/>
          <a:sy n="58" d="100"/>
        </p:scale>
        <p:origin x="-78" y="-1470"/>
      </p:cViewPr>
      <p:guideLst>
        <p:guide orient="horz" pos="215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29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ADFBF-E4F3-4AA2-9A57-1536C592ED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8E5CA3-F24B-4719-BCA2-A7B047E2061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5CA3-F24B-4719-BCA2-A7B047E206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5CA3-F24B-4719-BCA2-A7B047E206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5CA3-F24B-4719-BCA2-A7B047E206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5CA3-F24B-4719-BCA2-A7B047E206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5CA3-F24B-4719-BCA2-A7B047E206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5CA3-F24B-4719-BCA2-A7B047E206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5CA3-F24B-4719-BCA2-A7B047E206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5CA3-F24B-4719-BCA2-A7B047E206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5CA3-F24B-4719-BCA2-A7B047E206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5CA3-F24B-4719-BCA2-A7B047E206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EEEE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EEEE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2897188"/>
            <a:ext cx="771525" cy="3960812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1" y="-1"/>
            <a:ext cx="876300" cy="755431"/>
            <a:chOff x="1" y="-1"/>
            <a:chExt cx="876300" cy="755431"/>
          </a:xfrm>
        </p:grpSpPr>
        <p:sp>
          <p:nvSpPr>
            <p:cNvPr id="8" name="等腰三角形 7"/>
            <p:cNvSpPr/>
            <p:nvPr userDrawn="1"/>
          </p:nvSpPr>
          <p:spPr>
            <a:xfrm flipV="1">
              <a:off x="1" y="-1"/>
              <a:ext cx="876300" cy="755431"/>
            </a:xfrm>
            <a:prstGeom prst="triangle">
              <a:avLst/>
            </a:prstGeom>
            <a:solidFill>
              <a:srgbClr val="A5C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 userDrawn="1"/>
          </p:nvSpPr>
          <p:spPr>
            <a:xfrm>
              <a:off x="169747" y="-1"/>
              <a:ext cx="6398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 userDrawn="1"/>
        </p:nvSpPr>
        <p:spPr>
          <a:xfrm>
            <a:off x="139540" y="882461"/>
            <a:ext cx="492443" cy="1887696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dirty="0">
                <a:solidFill>
                  <a:srgbClr val="A5C3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2000" dirty="0">
              <a:solidFill>
                <a:srgbClr val="A5C3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rgbClr val="EEEE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2897188"/>
            <a:ext cx="771525" cy="3960812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/>
        </p:nvGrpSpPr>
        <p:grpSpPr>
          <a:xfrm>
            <a:off x="1" y="-1"/>
            <a:ext cx="876300" cy="755431"/>
            <a:chOff x="1" y="-1"/>
            <a:chExt cx="876300" cy="755431"/>
          </a:xfrm>
        </p:grpSpPr>
        <p:sp>
          <p:nvSpPr>
            <p:cNvPr id="12" name="等腰三角形 11"/>
            <p:cNvSpPr/>
            <p:nvPr userDrawn="1"/>
          </p:nvSpPr>
          <p:spPr>
            <a:xfrm flipV="1">
              <a:off x="1" y="-1"/>
              <a:ext cx="876300" cy="755431"/>
            </a:xfrm>
            <a:prstGeom prst="triangle">
              <a:avLst/>
            </a:prstGeom>
            <a:solidFill>
              <a:srgbClr val="A5C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 userDrawn="1"/>
          </p:nvSpPr>
          <p:spPr>
            <a:xfrm>
              <a:off x="169747" y="-1"/>
              <a:ext cx="6398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 userDrawn="1"/>
        </p:nvSpPr>
        <p:spPr>
          <a:xfrm>
            <a:off x="139540" y="882461"/>
            <a:ext cx="492443" cy="1887696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dirty="0">
                <a:solidFill>
                  <a:srgbClr val="A5C3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2000" dirty="0">
              <a:solidFill>
                <a:srgbClr val="A5C3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bg>
      <p:bgPr>
        <a:solidFill>
          <a:srgbClr val="EEEE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2897188"/>
            <a:ext cx="771525" cy="3960812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/>
        </p:nvGrpSpPr>
        <p:grpSpPr>
          <a:xfrm>
            <a:off x="1" y="-1"/>
            <a:ext cx="876300" cy="755431"/>
            <a:chOff x="1" y="-1"/>
            <a:chExt cx="876300" cy="755431"/>
          </a:xfrm>
        </p:grpSpPr>
        <p:sp>
          <p:nvSpPr>
            <p:cNvPr id="12" name="等腰三角形 11"/>
            <p:cNvSpPr/>
            <p:nvPr userDrawn="1"/>
          </p:nvSpPr>
          <p:spPr>
            <a:xfrm flipV="1">
              <a:off x="1" y="-1"/>
              <a:ext cx="876300" cy="755431"/>
            </a:xfrm>
            <a:prstGeom prst="triangle">
              <a:avLst/>
            </a:prstGeom>
            <a:solidFill>
              <a:srgbClr val="A5C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 userDrawn="1"/>
          </p:nvSpPr>
          <p:spPr>
            <a:xfrm>
              <a:off x="169747" y="-1"/>
              <a:ext cx="6398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 userDrawn="1"/>
        </p:nvSpPr>
        <p:spPr>
          <a:xfrm>
            <a:off x="139540" y="882461"/>
            <a:ext cx="492443" cy="1887696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dirty="0">
                <a:solidFill>
                  <a:srgbClr val="A5C3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2000" dirty="0">
              <a:solidFill>
                <a:srgbClr val="A5C3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rgbClr val="EEEE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2897188"/>
            <a:ext cx="771525" cy="3960812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/>
        </p:nvGrpSpPr>
        <p:grpSpPr>
          <a:xfrm>
            <a:off x="1" y="-1"/>
            <a:ext cx="876300" cy="755431"/>
            <a:chOff x="1" y="-1"/>
            <a:chExt cx="876300" cy="755431"/>
          </a:xfrm>
        </p:grpSpPr>
        <p:sp>
          <p:nvSpPr>
            <p:cNvPr id="12" name="等腰三角形 11"/>
            <p:cNvSpPr/>
            <p:nvPr userDrawn="1"/>
          </p:nvSpPr>
          <p:spPr>
            <a:xfrm flipV="1">
              <a:off x="1" y="-1"/>
              <a:ext cx="876300" cy="755431"/>
            </a:xfrm>
            <a:prstGeom prst="triangle">
              <a:avLst/>
            </a:prstGeom>
            <a:solidFill>
              <a:srgbClr val="A5C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 userDrawn="1"/>
          </p:nvSpPr>
          <p:spPr>
            <a:xfrm>
              <a:off x="169747" y="-1"/>
              <a:ext cx="6398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 userDrawn="1"/>
        </p:nvSpPr>
        <p:spPr>
          <a:xfrm>
            <a:off x="139540" y="882461"/>
            <a:ext cx="492443" cy="1887696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dirty="0">
                <a:solidFill>
                  <a:srgbClr val="A5C3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2000" dirty="0">
              <a:solidFill>
                <a:srgbClr val="A5C3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69B2-E8DE-4FF9-B587-1775ABFF8B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43B9-9EFB-43A4-A1A3-F51D89DD76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69B2-E8DE-4FF9-B587-1775ABFF8B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43B9-9EFB-43A4-A1A3-F51D89DD7652}" type="slidenum">
              <a:rPr lang="zh-CN" altLang="en-US" smtClean="0"/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325228" y="5794291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69B2-E8DE-4FF9-B587-1775ABFF8B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43B9-9EFB-43A4-A1A3-F51D89DD76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69B2-E8DE-4FF9-B587-1775ABFF8B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43B9-9EFB-43A4-A1A3-F51D89DD76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69B2-E8DE-4FF9-B587-1775ABFF8B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43B9-9EFB-43A4-A1A3-F51D89DD76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69B2-E8DE-4FF9-B587-1775ABFF8B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43B9-9EFB-43A4-A1A3-F51D89DD76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69B2-E8DE-4FF9-B587-1775ABFF8B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43B9-9EFB-43A4-A1A3-F51D89DD76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69B2-E8DE-4FF9-B587-1775ABFF8B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43B9-9EFB-43A4-A1A3-F51D89DD76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69B2-E8DE-4FF9-B587-1775ABFF8B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43B9-9EFB-43A4-A1A3-F51D89DD76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169B2-E8DE-4FF9-B587-1775ABFF8B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243B9-9EFB-43A4-A1A3-F51D89DD765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emf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0" Type="http://schemas.openxmlformats.org/officeDocument/2006/relationships/notesSlide" Target="../notesSlides/notesSlide2.xml"/><Relationship Id="rId2" Type="http://schemas.openxmlformats.org/officeDocument/2006/relationships/image" Target="../media/image3.emf"/><Relationship Id="rId19" Type="http://schemas.openxmlformats.org/officeDocument/2006/relationships/slideLayout" Target="../slideLayouts/slideLayout1.xml"/><Relationship Id="rId18" Type="http://schemas.openxmlformats.org/officeDocument/2006/relationships/tags" Target="../tags/tag16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image" Target="../media/image8.jpeg"/><Relationship Id="rId5" Type="http://schemas.openxmlformats.org/officeDocument/2006/relationships/tags" Target="../tags/tag19.xml"/><Relationship Id="rId4" Type="http://schemas.openxmlformats.org/officeDocument/2006/relationships/image" Target="../media/image7.jpeg"/><Relationship Id="rId3" Type="http://schemas.openxmlformats.org/officeDocument/2006/relationships/tags" Target="../tags/tag18.xml"/><Relationship Id="rId20" Type="http://schemas.openxmlformats.org/officeDocument/2006/relationships/notesSlide" Target="../notesSlides/notesSlide4.xml"/><Relationship Id="rId2" Type="http://schemas.openxmlformats.org/officeDocument/2006/relationships/image" Target="../media/image6.jpeg"/><Relationship Id="rId19" Type="http://schemas.openxmlformats.org/officeDocument/2006/relationships/slideLayout" Target="../slideLayouts/slideLayout3.xml"/><Relationship Id="rId18" Type="http://schemas.openxmlformats.org/officeDocument/2006/relationships/image" Target="../media/image11.jpeg"/><Relationship Id="rId17" Type="http://schemas.openxmlformats.org/officeDocument/2006/relationships/image" Target="../media/image10.jpeg"/><Relationship Id="rId16" Type="http://schemas.openxmlformats.org/officeDocument/2006/relationships/image" Target="../media/image9.jpeg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tags" Target="../tags/tag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jpeg"/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1.jpeg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emf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screen">
            <a:clrChange>
              <a:clrFrom>
                <a:srgbClr val="ECEFF5"/>
              </a:clrFrom>
              <a:clrTo>
                <a:srgbClr val="ECEFF5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108326" y="341313"/>
            <a:ext cx="6503690" cy="4454978"/>
          </a:xfrm>
          <a:prstGeom prst="rect">
            <a:avLst/>
          </a:prstGeom>
          <a:solidFill>
            <a:srgbClr val="EEEEF3"/>
          </a:solidFill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3974422" y="4577216"/>
            <a:ext cx="4690534" cy="310134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320388" y="5189428"/>
            <a:ext cx="527147" cy="488372"/>
            <a:chOff x="6724921" y="1830643"/>
            <a:chExt cx="527147" cy="488372"/>
          </a:xfrm>
        </p:grpSpPr>
        <p:sp>
          <p:nvSpPr>
            <p:cNvPr id="14" name="矩形 13"/>
            <p:cNvSpPr/>
            <p:nvPr/>
          </p:nvSpPr>
          <p:spPr>
            <a:xfrm>
              <a:off x="6724921" y="1830643"/>
              <a:ext cx="488372" cy="488372"/>
            </a:xfrm>
            <a:prstGeom prst="rect">
              <a:avLst/>
            </a:prstGeom>
            <a:solidFill>
              <a:srgbClr val="A5C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724921" y="1857348"/>
              <a:ext cx="5271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新品发布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4879" y="5195489"/>
            <a:ext cx="527147" cy="488372"/>
            <a:chOff x="7899412" y="1836704"/>
            <a:chExt cx="527147" cy="488372"/>
          </a:xfrm>
        </p:grpSpPr>
        <p:sp>
          <p:nvSpPr>
            <p:cNvPr id="15" name="矩形 14"/>
            <p:cNvSpPr/>
            <p:nvPr/>
          </p:nvSpPr>
          <p:spPr>
            <a:xfrm>
              <a:off x="7900107" y="1836704"/>
              <a:ext cx="488372" cy="488372"/>
            </a:xfrm>
            <a:prstGeom prst="rect">
              <a:avLst/>
            </a:prstGeom>
            <a:solidFill>
              <a:srgbClr val="A5C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899412" y="1857350"/>
              <a:ext cx="5271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企业介绍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517979" y="5195489"/>
            <a:ext cx="527147" cy="488372"/>
            <a:chOff x="8922512" y="1836704"/>
            <a:chExt cx="527147" cy="488372"/>
          </a:xfrm>
        </p:grpSpPr>
        <p:sp>
          <p:nvSpPr>
            <p:cNvPr id="16" name="矩形 15"/>
            <p:cNvSpPr/>
            <p:nvPr/>
          </p:nvSpPr>
          <p:spPr>
            <a:xfrm>
              <a:off x="8925395" y="1836704"/>
              <a:ext cx="488372" cy="488372"/>
            </a:xfrm>
            <a:prstGeom prst="rect">
              <a:avLst/>
            </a:prstGeom>
            <a:solidFill>
              <a:srgbClr val="A5C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922512" y="1857349"/>
              <a:ext cx="5271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季度总结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541079" y="5195489"/>
            <a:ext cx="527147" cy="488372"/>
            <a:chOff x="9945612" y="1836704"/>
            <a:chExt cx="527147" cy="488372"/>
          </a:xfrm>
        </p:grpSpPr>
        <p:sp>
          <p:nvSpPr>
            <p:cNvPr id="17" name="矩形 16"/>
            <p:cNvSpPr/>
            <p:nvPr/>
          </p:nvSpPr>
          <p:spPr>
            <a:xfrm>
              <a:off x="9951370" y="1836704"/>
              <a:ext cx="488372" cy="488372"/>
            </a:xfrm>
            <a:prstGeom prst="rect">
              <a:avLst/>
            </a:prstGeom>
            <a:solidFill>
              <a:srgbClr val="A5C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945612" y="1843996"/>
              <a:ext cx="5271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年度计划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877733" y="649452"/>
            <a:ext cx="4631267" cy="4148667"/>
          </a:xfrm>
          <a:prstGeom prst="rect">
            <a:avLst/>
          </a:prstGeom>
          <a:noFill/>
          <a:ln w="76200">
            <a:solidFill>
              <a:srgbClr val="80AB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973830" y="1507490"/>
            <a:ext cx="43599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rgbClr val="80AB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KD3-5手摇起道机</a:t>
            </a:r>
            <a:endParaRPr lang="zh-CN" altLang="en-US" sz="4000" dirty="0">
              <a:solidFill>
                <a:srgbClr val="80AB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8172641" y="1658559"/>
            <a:ext cx="828675" cy="1104900"/>
          </a:xfrm>
          <a:prstGeom prst="rect">
            <a:avLst/>
          </a:prstGeom>
          <a:solidFill>
            <a:srgbClr val="EEEE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9" name="直接连接符 88"/>
          <p:cNvCxnSpPr/>
          <p:nvPr/>
        </p:nvCxnSpPr>
        <p:spPr>
          <a:xfrm flipH="1">
            <a:off x="7539420" y="1789994"/>
            <a:ext cx="1305316" cy="1219200"/>
          </a:xfrm>
          <a:prstGeom prst="line">
            <a:avLst/>
          </a:prstGeom>
          <a:ln>
            <a:solidFill>
              <a:srgbClr val="80A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 flipH="1">
            <a:off x="8230848" y="1951919"/>
            <a:ext cx="723096" cy="663802"/>
          </a:xfrm>
          <a:prstGeom prst="line">
            <a:avLst/>
          </a:prstGeom>
          <a:ln>
            <a:solidFill>
              <a:srgbClr val="80A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 flipH="1">
            <a:off x="7779845" y="1380419"/>
            <a:ext cx="1221471" cy="1133475"/>
          </a:xfrm>
          <a:prstGeom prst="line">
            <a:avLst/>
          </a:prstGeom>
          <a:ln>
            <a:solidFill>
              <a:srgbClr val="80A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矩形 101"/>
          <p:cNvSpPr/>
          <p:nvPr/>
        </p:nvSpPr>
        <p:spPr>
          <a:xfrm>
            <a:off x="4157117" y="268642"/>
            <a:ext cx="828675" cy="1104900"/>
          </a:xfrm>
          <a:prstGeom prst="rect">
            <a:avLst/>
          </a:prstGeom>
          <a:solidFill>
            <a:srgbClr val="EEEE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103" name="矩形 102"/>
          <p:cNvSpPr/>
          <p:nvPr/>
        </p:nvSpPr>
        <p:spPr>
          <a:xfrm>
            <a:off x="3207946" y="946204"/>
            <a:ext cx="828675" cy="669908"/>
          </a:xfrm>
          <a:prstGeom prst="rect">
            <a:avLst/>
          </a:prstGeom>
          <a:solidFill>
            <a:srgbClr val="EEEE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cxnSp>
        <p:nvCxnSpPr>
          <p:cNvPr id="99" name="直接连接符 98"/>
          <p:cNvCxnSpPr/>
          <p:nvPr/>
        </p:nvCxnSpPr>
        <p:spPr>
          <a:xfrm flipH="1">
            <a:off x="3403400" y="584073"/>
            <a:ext cx="1305316" cy="1219200"/>
          </a:xfrm>
          <a:prstGeom prst="line">
            <a:avLst/>
          </a:prstGeom>
          <a:ln>
            <a:solidFill>
              <a:srgbClr val="80A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 flipH="1">
            <a:off x="4094828" y="745998"/>
            <a:ext cx="723096" cy="663802"/>
          </a:xfrm>
          <a:prstGeom prst="line">
            <a:avLst/>
          </a:prstGeom>
          <a:ln>
            <a:solidFill>
              <a:srgbClr val="80A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 flipH="1">
            <a:off x="3643825" y="174498"/>
            <a:ext cx="1221471" cy="1133475"/>
          </a:xfrm>
          <a:prstGeom prst="line">
            <a:avLst/>
          </a:prstGeom>
          <a:ln>
            <a:solidFill>
              <a:srgbClr val="80A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组合 107"/>
          <p:cNvGrpSpPr/>
          <p:nvPr/>
        </p:nvGrpSpPr>
        <p:grpSpPr>
          <a:xfrm>
            <a:off x="3764148" y="3372495"/>
            <a:ext cx="544945" cy="1522170"/>
            <a:chOff x="1145309" y="2615721"/>
            <a:chExt cx="544945" cy="1522170"/>
          </a:xfrm>
        </p:grpSpPr>
        <p:cxnSp>
          <p:nvCxnSpPr>
            <p:cNvPr id="105" name="直接连接符 104"/>
            <p:cNvCxnSpPr/>
            <p:nvPr/>
          </p:nvCxnSpPr>
          <p:spPr>
            <a:xfrm>
              <a:off x="1145309" y="2615721"/>
              <a:ext cx="0" cy="1522170"/>
            </a:xfrm>
            <a:prstGeom prst="line">
              <a:avLst/>
            </a:prstGeom>
            <a:ln w="19050">
              <a:solidFill>
                <a:srgbClr val="80AB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/>
            <p:cNvCxnSpPr/>
            <p:nvPr/>
          </p:nvCxnSpPr>
          <p:spPr>
            <a:xfrm>
              <a:off x="1145309" y="4137891"/>
              <a:ext cx="544945" cy="0"/>
            </a:xfrm>
            <a:prstGeom prst="line">
              <a:avLst/>
            </a:prstGeom>
            <a:ln w="19050">
              <a:solidFill>
                <a:srgbClr val="80AB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组合 108"/>
          <p:cNvGrpSpPr/>
          <p:nvPr/>
        </p:nvGrpSpPr>
        <p:grpSpPr>
          <a:xfrm rot="16200000" flipH="1">
            <a:off x="7572269" y="47996"/>
            <a:ext cx="544945" cy="1522170"/>
            <a:chOff x="1145309" y="2615721"/>
            <a:chExt cx="544945" cy="1522170"/>
          </a:xfrm>
        </p:grpSpPr>
        <p:cxnSp>
          <p:nvCxnSpPr>
            <p:cNvPr id="110" name="直接连接符 109"/>
            <p:cNvCxnSpPr/>
            <p:nvPr/>
          </p:nvCxnSpPr>
          <p:spPr>
            <a:xfrm>
              <a:off x="1145309" y="2615721"/>
              <a:ext cx="0" cy="1522170"/>
            </a:xfrm>
            <a:prstGeom prst="line">
              <a:avLst/>
            </a:prstGeom>
            <a:ln w="19050">
              <a:solidFill>
                <a:srgbClr val="80AB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>
              <a:off x="1145309" y="4137891"/>
              <a:ext cx="544945" cy="0"/>
            </a:xfrm>
            <a:prstGeom prst="line">
              <a:avLst/>
            </a:prstGeom>
            <a:ln w="19050">
              <a:solidFill>
                <a:srgbClr val="80AB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/>
          <p:cNvSpPr txBox="1"/>
          <p:nvPr/>
        </p:nvSpPr>
        <p:spPr>
          <a:xfrm>
            <a:off x="4940300" y="2907665"/>
            <a:ext cx="104394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/>
              <a:t>kuangan001</a:t>
            </a:r>
            <a:endParaRPr lang="en-US" altLang="zh-CN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>
            <a:clrChange>
              <a:clrFrom>
                <a:srgbClr val="EBEFF3"/>
              </a:clrFrom>
              <a:clrTo>
                <a:srgbClr val="EBEFF3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045980" y="-1"/>
            <a:ext cx="7508875" cy="3369253"/>
          </a:xfrm>
          <a:prstGeom prst="rect">
            <a:avLst/>
          </a:prstGeom>
          <a:solidFill>
            <a:srgbClr val="EEEEF3"/>
          </a:solidFill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721266" y="3150178"/>
            <a:ext cx="10408877" cy="4381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478318" y="3588328"/>
            <a:ext cx="1235363" cy="1235363"/>
            <a:chOff x="5478318" y="3588328"/>
            <a:chExt cx="1235363" cy="1235363"/>
          </a:xfrm>
        </p:grpSpPr>
        <p:sp>
          <p:nvSpPr>
            <p:cNvPr id="9" name="任意多边形: 形状 8"/>
            <p:cNvSpPr/>
            <p:nvPr/>
          </p:nvSpPr>
          <p:spPr>
            <a:xfrm>
              <a:off x="5478318" y="3588328"/>
              <a:ext cx="1235363" cy="1235363"/>
            </a:xfrm>
            <a:custGeom>
              <a:avLst/>
              <a:gdLst>
                <a:gd name="connsiteX0" fmla="*/ 76200 w 1676400"/>
                <a:gd name="connsiteY0" fmla="*/ 76200 h 1676400"/>
                <a:gd name="connsiteX1" fmla="*/ 76200 w 1676400"/>
                <a:gd name="connsiteY1" fmla="*/ 1600200 h 1676400"/>
                <a:gd name="connsiteX2" fmla="*/ 1600200 w 1676400"/>
                <a:gd name="connsiteY2" fmla="*/ 1600200 h 1676400"/>
                <a:gd name="connsiteX3" fmla="*/ 1600200 w 1676400"/>
                <a:gd name="connsiteY3" fmla="*/ 76200 h 1676400"/>
                <a:gd name="connsiteX4" fmla="*/ 0 w 1676400"/>
                <a:gd name="connsiteY4" fmla="*/ 0 h 1676400"/>
                <a:gd name="connsiteX5" fmla="*/ 1676400 w 1676400"/>
                <a:gd name="connsiteY5" fmla="*/ 0 h 1676400"/>
                <a:gd name="connsiteX6" fmla="*/ 1676400 w 1676400"/>
                <a:gd name="connsiteY6" fmla="*/ 1676400 h 1676400"/>
                <a:gd name="connsiteX7" fmla="*/ 0 w 1676400"/>
                <a:gd name="connsiteY7" fmla="*/ 167640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76400" h="1676400">
                  <a:moveTo>
                    <a:pt x="76200" y="76200"/>
                  </a:moveTo>
                  <a:lnTo>
                    <a:pt x="76200" y="1600200"/>
                  </a:lnTo>
                  <a:lnTo>
                    <a:pt x="1600200" y="1600200"/>
                  </a:lnTo>
                  <a:lnTo>
                    <a:pt x="1600200" y="76200"/>
                  </a:lnTo>
                  <a:close/>
                  <a:moveTo>
                    <a:pt x="0" y="0"/>
                  </a:moveTo>
                  <a:lnTo>
                    <a:pt x="1676400" y="0"/>
                  </a:lnTo>
                  <a:lnTo>
                    <a:pt x="1676400" y="1676400"/>
                  </a:lnTo>
                  <a:lnTo>
                    <a:pt x="0" y="1676400"/>
                  </a:lnTo>
                  <a:close/>
                </a:path>
              </a:pathLst>
            </a:custGeom>
            <a:solidFill>
              <a:srgbClr val="A5C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ABBA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747185" y="3909285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80ABB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2000" b="1" dirty="0">
                <a:solidFill>
                  <a:srgbClr val="80ABB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5568950" y="4137886"/>
              <a:ext cx="260350" cy="0"/>
            </a:xfrm>
            <a:prstGeom prst="line">
              <a:avLst/>
            </a:prstGeom>
            <a:ln w="19050">
              <a:solidFill>
                <a:srgbClr val="80AB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6362700" y="4137886"/>
              <a:ext cx="260350" cy="0"/>
            </a:xfrm>
            <a:prstGeom prst="line">
              <a:avLst/>
            </a:prstGeom>
            <a:ln w="19050">
              <a:solidFill>
                <a:srgbClr val="80AB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5591182" y="4264993"/>
              <a:ext cx="100963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rgbClr val="80ABB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1200" dirty="0">
                <a:solidFill>
                  <a:srgbClr val="80ABB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3"/>
            </p:custDataLst>
          </p:nvPr>
        </p:nvGrpSpPr>
        <p:grpSpPr>
          <a:xfrm>
            <a:off x="661601" y="5114631"/>
            <a:ext cx="2724150" cy="1090715"/>
            <a:chOff x="1526471" y="5114631"/>
            <a:chExt cx="2724150" cy="1090715"/>
          </a:xfrm>
        </p:grpSpPr>
        <p:sp>
          <p:nvSpPr>
            <p:cNvPr id="16" name="矩形 15"/>
            <p:cNvSpPr/>
            <p:nvPr>
              <p:custDataLst>
                <p:tags r:id="rId4"/>
              </p:custDataLst>
            </p:nvPr>
          </p:nvSpPr>
          <p:spPr>
            <a:xfrm>
              <a:off x="2647257" y="5114631"/>
              <a:ext cx="526935" cy="517237"/>
            </a:xfrm>
            <a:prstGeom prst="rect">
              <a:avLst/>
            </a:prstGeom>
            <a:solidFill>
              <a:srgbClr val="A5C3CE"/>
            </a:solidFill>
            <a:ln>
              <a:solidFill>
                <a:srgbClr val="80AB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>
              <p:custDataLst>
                <p:tags r:id="rId5"/>
              </p:custDataLst>
            </p:nvPr>
          </p:nvSpPr>
          <p:spPr>
            <a:xfrm>
              <a:off x="2683739" y="5188582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>
              <p:custDataLst>
                <p:tags r:id="rId6"/>
              </p:custDataLst>
            </p:nvPr>
          </p:nvSpPr>
          <p:spPr>
            <a:xfrm>
              <a:off x="1526471" y="5806566"/>
              <a:ext cx="2724150" cy="3987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000" dirty="0">
                  <a:solidFill>
                    <a:srgbClr val="80ABB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KD3-5手摇起道机简介</a:t>
              </a:r>
              <a:endParaRPr lang="zh-CN" altLang="en-US" sz="2000" dirty="0">
                <a:solidFill>
                  <a:srgbClr val="80ABB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7"/>
            </p:custDataLst>
          </p:nvPr>
        </p:nvGrpSpPr>
        <p:grpSpPr>
          <a:xfrm>
            <a:off x="3495952" y="5114630"/>
            <a:ext cx="2793365" cy="1403985"/>
            <a:chOff x="3967122" y="5114630"/>
            <a:chExt cx="2793365" cy="1403985"/>
          </a:xfrm>
        </p:grpSpPr>
        <p:sp>
          <p:nvSpPr>
            <p:cNvPr id="20" name="矩形 19"/>
            <p:cNvSpPr/>
            <p:nvPr>
              <p:custDataLst>
                <p:tags r:id="rId8"/>
              </p:custDataLst>
            </p:nvPr>
          </p:nvSpPr>
          <p:spPr>
            <a:xfrm>
              <a:off x="4889788" y="5114630"/>
              <a:ext cx="526935" cy="517237"/>
            </a:xfrm>
            <a:prstGeom prst="rect">
              <a:avLst/>
            </a:prstGeom>
            <a:solidFill>
              <a:srgbClr val="A5C3CE"/>
            </a:solidFill>
            <a:ln>
              <a:solidFill>
                <a:srgbClr val="80AB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>
              <p:custDataLst>
                <p:tags r:id="rId9"/>
              </p:custDataLst>
            </p:nvPr>
          </p:nvSpPr>
          <p:spPr>
            <a:xfrm>
              <a:off x="4926270" y="5188582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>
              <p:custDataLst>
                <p:tags r:id="rId10"/>
              </p:custDataLst>
            </p:nvPr>
          </p:nvSpPr>
          <p:spPr>
            <a:xfrm>
              <a:off x="3967122" y="5811860"/>
              <a:ext cx="2793365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2000" dirty="0">
                  <a:solidFill>
                    <a:srgbClr val="80ABB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KD3-5手摇起道机使用方法</a:t>
              </a:r>
              <a:endParaRPr lang="zh-CN" altLang="en-US" sz="2000" dirty="0">
                <a:solidFill>
                  <a:srgbClr val="80ABB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11"/>
            </p:custDataLst>
          </p:nvPr>
        </p:nvGrpSpPr>
        <p:grpSpPr>
          <a:xfrm>
            <a:off x="6209653" y="5114630"/>
            <a:ext cx="2848610" cy="1398905"/>
            <a:chOff x="6438253" y="5114630"/>
            <a:chExt cx="2848610" cy="1398905"/>
          </a:xfrm>
        </p:grpSpPr>
        <p:sp>
          <p:nvSpPr>
            <p:cNvPr id="21" name="矩形 20"/>
            <p:cNvSpPr/>
            <p:nvPr>
              <p:custDataLst>
                <p:tags r:id="rId12"/>
              </p:custDataLst>
            </p:nvPr>
          </p:nvSpPr>
          <p:spPr>
            <a:xfrm>
              <a:off x="6798944" y="5114630"/>
              <a:ext cx="526935" cy="517237"/>
            </a:xfrm>
            <a:prstGeom prst="rect">
              <a:avLst/>
            </a:prstGeom>
            <a:solidFill>
              <a:srgbClr val="A5C3CE"/>
            </a:solidFill>
            <a:ln>
              <a:solidFill>
                <a:srgbClr val="80AB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>
              <p:custDataLst>
                <p:tags r:id="rId13"/>
              </p:custDataLst>
            </p:nvPr>
          </p:nvSpPr>
          <p:spPr>
            <a:xfrm>
              <a:off x="6835426" y="5188582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>
              <p:custDataLst>
                <p:tags r:id="rId14"/>
              </p:custDataLst>
            </p:nvPr>
          </p:nvSpPr>
          <p:spPr>
            <a:xfrm>
              <a:off x="6438253" y="5806780"/>
              <a:ext cx="2848610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2000" dirty="0">
                  <a:solidFill>
                    <a:srgbClr val="80ABB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KD3-5手摇起道机技术参数</a:t>
              </a:r>
              <a:endParaRPr lang="zh-CN" altLang="en-US" sz="2000" dirty="0">
                <a:solidFill>
                  <a:srgbClr val="80ABB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>
            <p:custDataLst>
              <p:tags r:id="rId15"/>
            </p:custDataLst>
          </p:nvPr>
        </p:nvGrpSpPr>
        <p:grpSpPr>
          <a:xfrm>
            <a:off x="8894144" y="5114630"/>
            <a:ext cx="2767965" cy="1403350"/>
            <a:chOff x="8385509" y="5114630"/>
            <a:chExt cx="2767965" cy="1403350"/>
          </a:xfrm>
        </p:grpSpPr>
        <p:sp>
          <p:nvSpPr>
            <p:cNvPr id="22" name="矩形 21"/>
            <p:cNvSpPr/>
            <p:nvPr>
              <p:custDataLst>
                <p:tags r:id="rId16"/>
              </p:custDataLst>
            </p:nvPr>
          </p:nvSpPr>
          <p:spPr>
            <a:xfrm>
              <a:off x="8708100" y="5114630"/>
              <a:ext cx="526935" cy="517237"/>
            </a:xfrm>
            <a:prstGeom prst="rect">
              <a:avLst/>
            </a:prstGeom>
            <a:solidFill>
              <a:srgbClr val="A5C3CE"/>
            </a:solidFill>
            <a:ln>
              <a:solidFill>
                <a:srgbClr val="80AB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>
              <p:custDataLst>
                <p:tags r:id="rId17"/>
              </p:custDataLst>
            </p:nvPr>
          </p:nvSpPr>
          <p:spPr>
            <a:xfrm>
              <a:off x="8744582" y="5188582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>
              <p:custDataLst>
                <p:tags r:id="rId18"/>
              </p:custDataLst>
            </p:nvPr>
          </p:nvSpPr>
          <p:spPr>
            <a:xfrm>
              <a:off x="8385509" y="5811225"/>
              <a:ext cx="2767965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2000" dirty="0">
                  <a:solidFill>
                    <a:srgbClr val="80ABB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KD3-5手摇起道机注意事项</a:t>
              </a:r>
              <a:endParaRPr lang="zh-CN" altLang="en-US" sz="2000" dirty="0">
                <a:solidFill>
                  <a:srgbClr val="80ABB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>
            <a:clrChange>
              <a:clrFrom>
                <a:srgbClr val="EBEFF3"/>
              </a:clrFrom>
              <a:clrTo>
                <a:srgbClr val="EBEFF3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913538" y="905875"/>
            <a:ext cx="4364923" cy="1958553"/>
          </a:xfrm>
          <a:prstGeom prst="rect">
            <a:avLst/>
          </a:prstGeom>
          <a:solidFill>
            <a:srgbClr val="EEEEF3"/>
          </a:solidFill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780030" y="2933700"/>
            <a:ext cx="7043420" cy="29305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304030" y="762000"/>
            <a:ext cx="360426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80ABB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KD3-5手摇起道机简介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93390" y="2912745"/>
            <a:ext cx="6607175" cy="2999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</a:rPr>
              <a:t>手摇起道机（手摇挎顶）系手摇式起重工具，能在多种工程中担任顶和挎的起重降升作用，是手摇力通过齿轮转动，带动壳体起升或下降。在卸重或下降时，左搬棘爪将摇把反向转动，手动控制其快慢，以便更好的适用于于工厂、仓库、码头、铁路、建筑工程堆栈等领域，特别适用于移动安装各种机器设备、机车维修、重物升降等，该产品设计合理、操作简便、灵活可靠，对提高工作效率，减轻劳动强度起到良好的作用。</a:t>
            </a:r>
            <a:endParaRPr lang="zh-CN" altLang="en-US" dirty="0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452745" y="0"/>
            <a:ext cx="1285875" cy="836295"/>
            <a:chOff x="5453061" y="0"/>
            <a:chExt cx="1285875" cy="1108513"/>
          </a:xfrm>
        </p:grpSpPr>
        <p:sp>
          <p:nvSpPr>
            <p:cNvPr id="8" name="等腰三角形 7"/>
            <p:cNvSpPr/>
            <p:nvPr/>
          </p:nvSpPr>
          <p:spPr>
            <a:xfrm flipV="1">
              <a:off x="5453061" y="0"/>
              <a:ext cx="1285875" cy="1108513"/>
            </a:xfrm>
            <a:prstGeom prst="triangle">
              <a:avLst/>
            </a:prstGeom>
            <a:solidFill>
              <a:srgbClr val="A5C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803782" y="77112"/>
              <a:ext cx="604653" cy="6918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093686" y="970354"/>
            <a:ext cx="3477134" cy="2495159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8207593" y="970354"/>
            <a:ext cx="3477134" cy="2495159"/>
          </a:xfrm>
          <a:prstGeom prst="rect">
            <a:avLst/>
          </a:prstGeom>
          <a:blipFill dpi="0" rotWithShape="1">
            <a:blip r:embed="rId4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4650640" y="3530367"/>
            <a:ext cx="3477134" cy="2495159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>
            <p:custDataLst>
              <p:tags r:id="rId7"/>
            </p:custDataLst>
          </p:nvPr>
        </p:nvGrpSpPr>
        <p:grpSpPr>
          <a:xfrm>
            <a:off x="4650640" y="970354"/>
            <a:ext cx="3477134" cy="2495159"/>
            <a:chOff x="4641115" y="1345627"/>
            <a:chExt cx="3477134" cy="2495159"/>
          </a:xfrm>
        </p:grpSpPr>
        <p:sp>
          <p:nvSpPr>
            <p:cNvPr id="6" name="矩形 5"/>
            <p:cNvSpPr/>
            <p:nvPr>
              <p:custDataLst>
                <p:tags r:id="rId8"/>
              </p:custDataLst>
            </p:nvPr>
          </p:nvSpPr>
          <p:spPr>
            <a:xfrm>
              <a:off x="4641115" y="1345627"/>
              <a:ext cx="3477134" cy="2495159"/>
            </a:xfrm>
            <a:prstGeom prst="rect">
              <a:avLst/>
            </a:prstGeom>
            <a:solidFill>
              <a:srgbClr val="BBCED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矩形 32"/>
            <p:cNvSpPr/>
            <p:nvPr>
              <p:custDataLst>
                <p:tags r:id="rId9"/>
              </p:custDataLst>
            </p:nvPr>
          </p:nvSpPr>
          <p:spPr>
            <a:xfrm flipH="1">
              <a:off x="4641115" y="3005771"/>
              <a:ext cx="803940" cy="835015"/>
            </a:xfrm>
            <a:custGeom>
              <a:avLst/>
              <a:gdLst/>
              <a:ahLst/>
              <a:cxnLst/>
              <a:rect l="l" t="t" r="r" b="b"/>
              <a:pathLst>
                <a:path w="1862852" h="1934859">
                  <a:moveTo>
                    <a:pt x="895422" y="0"/>
                  </a:moveTo>
                  <a:lnTo>
                    <a:pt x="1862852" y="967430"/>
                  </a:lnTo>
                  <a:lnTo>
                    <a:pt x="1830523" y="999758"/>
                  </a:lnTo>
                  <a:lnTo>
                    <a:pt x="1830523" y="999758"/>
                  </a:lnTo>
                  <a:lnTo>
                    <a:pt x="895421" y="1934859"/>
                  </a:lnTo>
                  <a:lnTo>
                    <a:pt x="863093" y="1902531"/>
                  </a:lnTo>
                  <a:lnTo>
                    <a:pt x="1770654" y="994970"/>
                  </a:lnTo>
                  <a:lnTo>
                    <a:pt x="0" y="994970"/>
                  </a:lnTo>
                  <a:lnTo>
                    <a:pt x="0" y="949251"/>
                  </a:lnTo>
                  <a:lnTo>
                    <a:pt x="1780016" y="949251"/>
                  </a:lnTo>
                  <a:lnTo>
                    <a:pt x="863094" y="323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>
            <p:custDataLst>
              <p:tags r:id="rId10"/>
            </p:custDataLst>
          </p:nvPr>
        </p:nvGrpSpPr>
        <p:grpSpPr>
          <a:xfrm>
            <a:off x="1093686" y="3530367"/>
            <a:ext cx="3477134" cy="2495160"/>
            <a:chOff x="1084161" y="3905640"/>
            <a:chExt cx="3477134" cy="2495160"/>
          </a:xfrm>
        </p:grpSpPr>
        <p:sp>
          <p:nvSpPr>
            <p:cNvPr id="11" name="矩形 10"/>
            <p:cNvSpPr/>
            <p:nvPr>
              <p:custDataLst>
                <p:tags r:id="rId11"/>
              </p:custDataLst>
            </p:nvPr>
          </p:nvSpPr>
          <p:spPr>
            <a:xfrm>
              <a:off x="1084161" y="3905640"/>
              <a:ext cx="3477134" cy="2495159"/>
            </a:xfrm>
            <a:prstGeom prst="rect">
              <a:avLst/>
            </a:prstGeom>
            <a:solidFill>
              <a:srgbClr val="A5C3CE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矩形 32"/>
            <p:cNvSpPr/>
            <p:nvPr>
              <p:custDataLst>
                <p:tags r:id="rId12"/>
              </p:custDataLst>
            </p:nvPr>
          </p:nvSpPr>
          <p:spPr>
            <a:xfrm>
              <a:off x="3757355" y="5565785"/>
              <a:ext cx="803940" cy="835015"/>
            </a:xfrm>
            <a:custGeom>
              <a:avLst/>
              <a:gdLst/>
              <a:ahLst/>
              <a:cxnLst/>
              <a:rect l="l" t="t" r="r" b="b"/>
              <a:pathLst>
                <a:path w="1862852" h="1934859">
                  <a:moveTo>
                    <a:pt x="895422" y="0"/>
                  </a:moveTo>
                  <a:lnTo>
                    <a:pt x="1862852" y="967430"/>
                  </a:lnTo>
                  <a:lnTo>
                    <a:pt x="1830523" y="999758"/>
                  </a:lnTo>
                  <a:lnTo>
                    <a:pt x="1830523" y="999758"/>
                  </a:lnTo>
                  <a:lnTo>
                    <a:pt x="895421" y="1934859"/>
                  </a:lnTo>
                  <a:lnTo>
                    <a:pt x="863093" y="1902531"/>
                  </a:lnTo>
                  <a:lnTo>
                    <a:pt x="1770654" y="994970"/>
                  </a:lnTo>
                  <a:lnTo>
                    <a:pt x="0" y="994970"/>
                  </a:lnTo>
                  <a:lnTo>
                    <a:pt x="0" y="949251"/>
                  </a:lnTo>
                  <a:lnTo>
                    <a:pt x="1780016" y="949251"/>
                  </a:lnTo>
                  <a:lnTo>
                    <a:pt x="863094" y="323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>
            <p:custDataLst>
              <p:tags r:id="rId13"/>
            </p:custDataLst>
          </p:nvPr>
        </p:nvGrpSpPr>
        <p:grpSpPr>
          <a:xfrm>
            <a:off x="8207593" y="3530366"/>
            <a:ext cx="3477134" cy="2495159"/>
            <a:chOff x="8198068" y="3905639"/>
            <a:chExt cx="3477134" cy="2495159"/>
          </a:xfrm>
        </p:grpSpPr>
        <p:sp>
          <p:nvSpPr>
            <p:cNvPr id="16" name="矩形 15"/>
            <p:cNvSpPr/>
            <p:nvPr>
              <p:custDataLst>
                <p:tags r:id="rId14"/>
              </p:custDataLst>
            </p:nvPr>
          </p:nvSpPr>
          <p:spPr>
            <a:xfrm>
              <a:off x="8198068" y="3905639"/>
              <a:ext cx="3477134" cy="2495159"/>
            </a:xfrm>
            <a:prstGeom prst="rect">
              <a:avLst/>
            </a:prstGeom>
            <a:solidFill>
              <a:srgbClr val="A5C3CE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矩形 32"/>
            <p:cNvSpPr/>
            <p:nvPr>
              <p:custDataLst>
                <p:tags r:id="rId15"/>
              </p:custDataLst>
            </p:nvPr>
          </p:nvSpPr>
          <p:spPr>
            <a:xfrm rot="16200000">
              <a:off x="8213607" y="3890102"/>
              <a:ext cx="803940" cy="835015"/>
            </a:xfrm>
            <a:custGeom>
              <a:avLst/>
              <a:gdLst/>
              <a:ahLst/>
              <a:cxnLst/>
              <a:rect l="l" t="t" r="r" b="b"/>
              <a:pathLst>
                <a:path w="1862852" h="1934859">
                  <a:moveTo>
                    <a:pt x="895422" y="0"/>
                  </a:moveTo>
                  <a:lnTo>
                    <a:pt x="1862852" y="967430"/>
                  </a:lnTo>
                  <a:lnTo>
                    <a:pt x="1830523" y="999758"/>
                  </a:lnTo>
                  <a:lnTo>
                    <a:pt x="1830523" y="999758"/>
                  </a:lnTo>
                  <a:lnTo>
                    <a:pt x="895421" y="1934859"/>
                  </a:lnTo>
                  <a:lnTo>
                    <a:pt x="863093" y="1902531"/>
                  </a:lnTo>
                  <a:lnTo>
                    <a:pt x="1770654" y="994970"/>
                  </a:lnTo>
                  <a:lnTo>
                    <a:pt x="0" y="994970"/>
                  </a:lnTo>
                  <a:lnTo>
                    <a:pt x="0" y="949251"/>
                  </a:lnTo>
                  <a:lnTo>
                    <a:pt x="1780016" y="949251"/>
                  </a:lnTo>
                  <a:lnTo>
                    <a:pt x="863094" y="323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8" name="图片 7" descr="手摇起道机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42400" y="3596005"/>
            <a:ext cx="2574925" cy="2364105"/>
          </a:xfrm>
          <a:prstGeom prst="rect">
            <a:avLst/>
          </a:prstGeom>
        </p:spPr>
      </p:pic>
      <p:pic>
        <p:nvPicPr>
          <p:cNvPr id="9" name="图片 8" descr="手摇起道机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454650" y="1101725"/>
            <a:ext cx="2585720" cy="2364105"/>
          </a:xfrm>
          <a:prstGeom prst="rect">
            <a:avLst/>
          </a:prstGeom>
        </p:spPr>
      </p:pic>
      <p:pic>
        <p:nvPicPr>
          <p:cNvPr id="13" name="图片 12" descr="手摇起道机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40460" y="3596005"/>
            <a:ext cx="2626360" cy="2364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270172" y="4541695"/>
            <a:ext cx="1981200" cy="1562100"/>
            <a:chOff x="5822497" y="4608370"/>
            <a:chExt cx="1981200" cy="1562100"/>
          </a:xfrm>
        </p:grpSpPr>
        <p:sp>
          <p:nvSpPr>
            <p:cNvPr id="3" name="Freeform 449"/>
            <p:cNvSpPr/>
            <p:nvPr/>
          </p:nvSpPr>
          <p:spPr bwMode="auto">
            <a:xfrm>
              <a:off x="5822497" y="5138595"/>
              <a:ext cx="1981200" cy="504825"/>
            </a:xfrm>
            <a:custGeom>
              <a:avLst/>
              <a:gdLst>
                <a:gd name="T0" fmla="*/ 79 w 624"/>
                <a:gd name="T1" fmla="*/ 159 h 159"/>
                <a:gd name="T2" fmla="*/ 545 w 624"/>
                <a:gd name="T3" fmla="*/ 159 h 159"/>
                <a:gd name="T4" fmla="*/ 624 w 624"/>
                <a:gd name="T5" fmla="*/ 79 h 159"/>
                <a:gd name="T6" fmla="*/ 545 w 624"/>
                <a:gd name="T7" fmla="*/ 0 h 159"/>
                <a:gd name="T8" fmla="*/ 79 w 624"/>
                <a:gd name="T9" fmla="*/ 0 h 159"/>
                <a:gd name="T10" fmla="*/ 0 w 624"/>
                <a:gd name="T11" fmla="*/ 79 h 159"/>
                <a:gd name="T12" fmla="*/ 79 w 624"/>
                <a:gd name="T1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159">
                  <a:moveTo>
                    <a:pt x="79" y="159"/>
                  </a:moveTo>
                  <a:cubicBezTo>
                    <a:pt x="545" y="159"/>
                    <a:pt x="545" y="159"/>
                    <a:pt x="545" y="159"/>
                  </a:cubicBezTo>
                  <a:cubicBezTo>
                    <a:pt x="589" y="159"/>
                    <a:pt x="624" y="123"/>
                    <a:pt x="624" y="79"/>
                  </a:cubicBezTo>
                  <a:cubicBezTo>
                    <a:pt x="624" y="35"/>
                    <a:pt x="589" y="0"/>
                    <a:pt x="545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lose/>
                </a:path>
              </a:pathLst>
            </a:custGeom>
            <a:solidFill>
              <a:srgbClr val="80ABB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" name="Freeform 450"/>
            <p:cNvSpPr/>
            <p:nvPr/>
          </p:nvSpPr>
          <p:spPr bwMode="auto">
            <a:xfrm>
              <a:off x="5822497" y="4608370"/>
              <a:ext cx="1031875" cy="1562100"/>
            </a:xfrm>
            <a:custGeom>
              <a:avLst/>
              <a:gdLst>
                <a:gd name="T0" fmla="*/ 0 w 325"/>
                <a:gd name="T1" fmla="*/ 246 h 492"/>
                <a:gd name="T2" fmla="*/ 24 w 325"/>
                <a:gd name="T3" fmla="*/ 304 h 492"/>
                <a:gd name="T4" fmla="*/ 25 w 325"/>
                <a:gd name="T5" fmla="*/ 304 h 492"/>
                <a:gd name="T6" fmla="*/ 182 w 325"/>
                <a:gd name="T7" fmla="*/ 461 h 492"/>
                <a:gd name="T8" fmla="*/ 294 w 325"/>
                <a:gd name="T9" fmla="*/ 461 h 492"/>
                <a:gd name="T10" fmla="*/ 294 w 325"/>
                <a:gd name="T11" fmla="*/ 349 h 492"/>
                <a:gd name="T12" fmla="*/ 191 w 325"/>
                <a:gd name="T13" fmla="*/ 246 h 492"/>
                <a:gd name="T14" fmla="*/ 294 w 325"/>
                <a:gd name="T15" fmla="*/ 144 h 492"/>
                <a:gd name="T16" fmla="*/ 294 w 325"/>
                <a:gd name="T17" fmla="*/ 31 h 492"/>
                <a:gd name="T18" fmla="*/ 182 w 325"/>
                <a:gd name="T19" fmla="*/ 31 h 492"/>
                <a:gd name="T20" fmla="*/ 25 w 325"/>
                <a:gd name="T21" fmla="*/ 188 h 492"/>
                <a:gd name="T22" fmla="*/ 24 w 325"/>
                <a:gd name="T23" fmla="*/ 188 h 492"/>
                <a:gd name="T24" fmla="*/ 0 w 325"/>
                <a:gd name="T25" fmla="*/ 24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" h="492">
                  <a:moveTo>
                    <a:pt x="0" y="246"/>
                  </a:moveTo>
                  <a:cubicBezTo>
                    <a:pt x="0" y="269"/>
                    <a:pt x="9" y="289"/>
                    <a:pt x="24" y="304"/>
                  </a:cubicBezTo>
                  <a:cubicBezTo>
                    <a:pt x="25" y="304"/>
                    <a:pt x="25" y="304"/>
                    <a:pt x="25" y="304"/>
                  </a:cubicBezTo>
                  <a:cubicBezTo>
                    <a:pt x="182" y="461"/>
                    <a:pt x="182" y="461"/>
                    <a:pt x="182" y="461"/>
                  </a:cubicBezTo>
                  <a:cubicBezTo>
                    <a:pt x="213" y="492"/>
                    <a:pt x="263" y="492"/>
                    <a:pt x="294" y="461"/>
                  </a:cubicBezTo>
                  <a:cubicBezTo>
                    <a:pt x="325" y="430"/>
                    <a:pt x="325" y="380"/>
                    <a:pt x="294" y="349"/>
                  </a:cubicBezTo>
                  <a:cubicBezTo>
                    <a:pt x="191" y="246"/>
                    <a:pt x="191" y="246"/>
                    <a:pt x="191" y="246"/>
                  </a:cubicBezTo>
                  <a:cubicBezTo>
                    <a:pt x="294" y="144"/>
                    <a:pt x="294" y="144"/>
                    <a:pt x="294" y="144"/>
                  </a:cubicBezTo>
                  <a:cubicBezTo>
                    <a:pt x="325" y="113"/>
                    <a:pt x="325" y="62"/>
                    <a:pt x="294" y="31"/>
                  </a:cubicBezTo>
                  <a:cubicBezTo>
                    <a:pt x="263" y="0"/>
                    <a:pt x="213" y="0"/>
                    <a:pt x="182" y="31"/>
                  </a:cubicBezTo>
                  <a:cubicBezTo>
                    <a:pt x="25" y="188"/>
                    <a:pt x="25" y="188"/>
                    <a:pt x="25" y="188"/>
                  </a:cubicBezTo>
                  <a:cubicBezTo>
                    <a:pt x="25" y="188"/>
                    <a:pt x="25" y="188"/>
                    <a:pt x="24" y="188"/>
                  </a:cubicBezTo>
                  <a:cubicBezTo>
                    <a:pt x="9" y="203"/>
                    <a:pt x="0" y="223"/>
                    <a:pt x="0" y="246"/>
                  </a:cubicBezTo>
                  <a:close/>
                </a:path>
              </a:pathLst>
            </a:custGeom>
            <a:solidFill>
              <a:srgbClr val="80ABB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" name="Freeform 451"/>
            <p:cNvSpPr/>
            <p:nvPr/>
          </p:nvSpPr>
          <p:spPr bwMode="auto">
            <a:xfrm>
              <a:off x="5822497" y="5138595"/>
              <a:ext cx="606425" cy="504825"/>
            </a:xfrm>
            <a:custGeom>
              <a:avLst/>
              <a:gdLst>
                <a:gd name="T0" fmla="*/ 0 w 191"/>
                <a:gd name="T1" fmla="*/ 79 h 159"/>
                <a:gd name="T2" fmla="*/ 79 w 191"/>
                <a:gd name="T3" fmla="*/ 159 h 159"/>
                <a:gd name="T4" fmla="*/ 129 w 191"/>
                <a:gd name="T5" fmla="*/ 141 h 159"/>
                <a:gd name="T6" fmla="*/ 141 w 191"/>
                <a:gd name="T7" fmla="*/ 129 h 159"/>
                <a:gd name="T8" fmla="*/ 191 w 191"/>
                <a:gd name="T9" fmla="*/ 79 h 159"/>
                <a:gd name="T10" fmla="*/ 141 w 191"/>
                <a:gd name="T11" fmla="*/ 29 h 159"/>
                <a:gd name="T12" fmla="*/ 129 w 191"/>
                <a:gd name="T13" fmla="*/ 18 h 159"/>
                <a:gd name="T14" fmla="*/ 79 w 191"/>
                <a:gd name="T15" fmla="*/ 0 h 159"/>
                <a:gd name="T16" fmla="*/ 0 w 191"/>
                <a:gd name="T17" fmla="*/ 7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59">
                  <a:moveTo>
                    <a:pt x="0" y="79"/>
                  </a:moveTo>
                  <a:cubicBezTo>
                    <a:pt x="0" y="123"/>
                    <a:pt x="35" y="159"/>
                    <a:pt x="79" y="159"/>
                  </a:cubicBezTo>
                  <a:cubicBezTo>
                    <a:pt x="98" y="159"/>
                    <a:pt x="115" y="152"/>
                    <a:pt x="129" y="141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29" y="18"/>
                    <a:pt x="129" y="18"/>
                    <a:pt x="129" y="18"/>
                  </a:cubicBezTo>
                  <a:cubicBezTo>
                    <a:pt x="116" y="6"/>
                    <a:pt x="98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" name="Freeform 452"/>
            <p:cNvSpPr/>
            <p:nvPr/>
          </p:nvSpPr>
          <p:spPr bwMode="auto">
            <a:xfrm>
              <a:off x="6073322" y="5138595"/>
              <a:ext cx="609600" cy="250825"/>
            </a:xfrm>
            <a:custGeom>
              <a:avLst/>
              <a:gdLst>
                <a:gd name="T0" fmla="*/ 0 w 192"/>
                <a:gd name="T1" fmla="*/ 0 h 79"/>
                <a:gd name="T2" fmla="*/ 50 w 192"/>
                <a:gd name="T3" fmla="*/ 17 h 79"/>
                <a:gd name="T4" fmla="*/ 62 w 192"/>
                <a:gd name="T5" fmla="*/ 29 h 79"/>
                <a:gd name="T6" fmla="*/ 112 w 192"/>
                <a:gd name="T7" fmla="*/ 79 h 79"/>
                <a:gd name="T8" fmla="*/ 192 w 192"/>
                <a:gd name="T9" fmla="*/ 0 h 79"/>
                <a:gd name="T10" fmla="*/ 0 w 192"/>
                <a:gd name="T1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79">
                  <a:moveTo>
                    <a:pt x="0" y="0"/>
                  </a:moveTo>
                  <a:cubicBezTo>
                    <a:pt x="19" y="0"/>
                    <a:pt x="36" y="6"/>
                    <a:pt x="50" y="17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92" y="0"/>
                    <a:pt x="192" y="0"/>
                    <a:pt x="19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" name="Freeform 453"/>
            <p:cNvSpPr/>
            <p:nvPr/>
          </p:nvSpPr>
          <p:spPr bwMode="auto">
            <a:xfrm>
              <a:off x="6073322" y="5389420"/>
              <a:ext cx="609600" cy="254000"/>
            </a:xfrm>
            <a:custGeom>
              <a:avLst/>
              <a:gdLst>
                <a:gd name="T0" fmla="*/ 0 w 192"/>
                <a:gd name="T1" fmla="*/ 80 h 80"/>
                <a:gd name="T2" fmla="*/ 50 w 192"/>
                <a:gd name="T3" fmla="*/ 62 h 80"/>
                <a:gd name="T4" fmla="*/ 62 w 192"/>
                <a:gd name="T5" fmla="*/ 50 h 80"/>
                <a:gd name="T6" fmla="*/ 112 w 192"/>
                <a:gd name="T7" fmla="*/ 0 h 80"/>
                <a:gd name="T8" fmla="*/ 192 w 192"/>
                <a:gd name="T9" fmla="*/ 80 h 80"/>
                <a:gd name="T10" fmla="*/ 0 w 192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80">
                  <a:moveTo>
                    <a:pt x="0" y="80"/>
                  </a:moveTo>
                  <a:cubicBezTo>
                    <a:pt x="19" y="80"/>
                    <a:pt x="36" y="73"/>
                    <a:pt x="50" y="62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92" y="80"/>
                    <a:pt x="192" y="80"/>
                    <a:pt x="192" y="80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574722" y="3601895"/>
            <a:ext cx="1981200" cy="1558925"/>
            <a:chOff x="4127047" y="3668570"/>
            <a:chExt cx="1981200" cy="1558925"/>
          </a:xfrm>
        </p:grpSpPr>
        <p:sp>
          <p:nvSpPr>
            <p:cNvPr id="9" name="Freeform 439"/>
            <p:cNvSpPr/>
            <p:nvPr/>
          </p:nvSpPr>
          <p:spPr bwMode="auto">
            <a:xfrm>
              <a:off x="4127047" y="4195620"/>
              <a:ext cx="1981200" cy="504825"/>
            </a:xfrm>
            <a:custGeom>
              <a:avLst/>
              <a:gdLst>
                <a:gd name="T0" fmla="*/ 545 w 624"/>
                <a:gd name="T1" fmla="*/ 159 h 159"/>
                <a:gd name="T2" fmla="*/ 79 w 624"/>
                <a:gd name="T3" fmla="*/ 159 h 159"/>
                <a:gd name="T4" fmla="*/ 0 w 624"/>
                <a:gd name="T5" fmla="*/ 79 h 159"/>
                <a:gd name="T6" fmla="*/ 79 w 624"/>
                <a:gd name="T7" fmla="*/ 0 h 159"/>
                <a:gd name="T8" fmla="*/ 545 w 624"/>
                <a:gd name="T9" fmla="*/ 0 h 159"/>
                <a:gd name="T10" fmla="*/ 624 w 624"/>
                <a:gd name="T11" fmla="*/ 79 h 159"/>
                <a:gd name="T12" fmla="*/ 545 w 624"/>
                <a:gd name="T1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159">
                  <a:moveTo>
                    <a:pt x="545" y="159"/>
                  </a:moveTo>
                  <a:cubicBezTo>
                    <a:pt x="79" y="159"/>
                    <a:pt x="79" y="159"/>
                    <a:pt x="79" y="159"/>
                  </a:cubicBezTo>
                  <a:cubicBezTo>
                    <a:pt x="35" y="159"/>
                    <a:pt x="0" y="123"/>
                    <a:pt x="0" y="79"/>
                  </a:cubicBezTo>
                  <a:cubicBezTo>
                    <a:pt x="0" y="36"/>
                    <a:pt x="35" y="0"/>
                    <a:pt x="79" y="0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589" y="0"/>
                    <a:pt x="624" y="36"/>
                    <a:pt x="624" y="79"/>
                  </a:cubicBezTo>
                  <a:cubicBezTo>
                    <a:pt x="624" y="123"/>
                    <a:pt x="589" y="159"/>
                    <a:pt x="545" y="159"/>
                  </a:cubicBezTo>
                  <a:close/>
                </a:path>
              </a:pathLst>
            </a:custGeom>
            <a:solidFill>
              <a:srgbClr val="BBCED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" name="Freeform 440"/>
            <p:cNvSpPr/>
            <p:nvPr/>
          </p:nvSpPr>
          <p:spPr bwMode="auto">
            <a:xfrm>
              <a:off x="5076372" y="3668570"/>
              <a:ext cx="1031875" cy="1558925"/>
            </a:xfrm>
            <a:custGeom>
              <a:avLst/>
              <a:gdLst>
                <a:gd name="T0" fmla="*/ 325 w 325"/>
                <a:gd name="T1" fmla="*/ 245 h 491"/>
                <a:gd name="T2" fmla="*/ 301 w 325"/>
                <a:gd name="T3" fmla="*/ 303 h 491"/>
                <a:gd name="T4" fmla="*/ 300 w 325"/>
                <a:gd name="T5" fmla="*/ 303 h 491"/>
                <a:gd name="T6" fmla="*/ 143 w 325"/>
                <a:gd name="T7" fmla="*/ 460 h 491"/>
                <a:gd name="T8" fmla="*/ 31 w 325"/>
                <a:gd name="T9" fmla="*/ 460 h 491"/>
                <a:gd name="T10" fmla="*/ 31 w 325"/>
                <a:gd name="T11" fmla="*/ 348 h 491"/>
                <a:gd name="T12" fmla="*/ 134 w 325"/>
                <a:gd name="T13" fmla="*/ 245 h 491"/>
                <a:gd name="T14" fmla="*/ 31 w 325"/>
                <a:gd name="T15" fmla="*/ 143 h 491"/>
                <a:gd name="T16" fmla="*/ 31 w 325"/>
                <a:gd name="T17" fmla="*/ 31 h 491"/>
                <a:gd name="T18" fmla="*/ 143 w 325"/>
                <a:gd name="T19" fmla="*/ 31 h 491"/>
                <a:gd name="T20" fmla="*/ 300 w 325"/>
                <a:gd name="T21" fmla="*/ 188 h 491"/>
                <a:gd name="T22" fmla="*/ 301 w 325"/>
                <a:gd name="T23" fmla="*/ 188 h 491"/>
                <a:gd name="T24" fmla="*/ 325 w 325"/>
                <a:gd name="T25" fmla="*/ 245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" h="491">
                  <a:moveTo>
                    <a:pt x="325" y="245"/>
                  </a:moveTo>
                  <a:cubicBezTo>
                    <a:pt x="325" y="268"/>
                    <a:pt x="316" y="289"/>
                    <a:pt x="301" y="303"/>
                  </a:cubicBezTo>
                  <a:cubicBezTo>
                    <a:pt x="300" y="303"/>
                    <a:pt x="300" y="303"/>
                    <a:pt x="300" y="303"/>
                  </a:cubicBezTo>
                  <a:cubicBezTo>
                    <a:pt x="143" y="460"/>
                    <a:pt x="143" y="460"/>
                    <a:pt x="143" y="460"/>
                  </a:cubicBezTo>
                  <a:cubicBezTo>
                    <a:pt x="112" y="491"/>
                    <a:pt x="62" y="491"/>
                    <a:pt x="31" y="460"/>
                  </a:cubicBezTo>
                  <a:cubicBezTo>
                    <a:pt x="0" y="429"/>
                    <a:pt x="0" y="379"/>
                    <a:pt x="31" y="348"/>
                  </a:cubicBezTo>
                  <a:cubicBezTo>
                    <a:pt x="134" y="245"/>
                    <a:pt x="134" y="245"/>
                    <a:pt x="134" y="245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0" y="112"/>
                    <a:pt x="0" y="62"/>
                    <a:pt x="31" y="31"/>
                  </a:cubicBezTo>
                  <a:cubicBezTo>
                    <a:pt x="62" y="0"/>
                    <a:pt x="112" y="0"/>
                    <a:pt x="143" y="31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0" y="188"/>
                    <a:pt x="300" y="188"/>
                    <a:pt x="301" y="188"/>
                  </a:cubicBezTo>
                  <a:cubicBezTo>
                    <a:pt x="316" y="202"/>
                    <a:pt x="325" y="223"/>
                    <a:pt x="325" y="245"/>
                  </a:cubicBezTo>
                  <a:close/>
                </a:path>
              </a:pathLst>
            </a:custGeom>
            <a:solidFill>
              <a:srgbClr val="BBCED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" name="Freeform 441"/>
            <p:cNvSpPr/>
            <p:nvPr/>
          </p:nvSpPr>
          <p:spPr bwMode="auto">
            <a:xfrm>
              <a:off x="5501822" y="4195620"/>
              <a:ext cx="606425" cy="504825"/>
            </a:xfrm>
            <a:custGeom>
              <a:avLst/>
              <a:gdLst>
                <a:gd name="T0" fmla="*/ 191 w 191"/>
                <a:gd name="T1" fmla="*/ 79 h 159"/>
                <a:gd name="T2" fmla="*/ 112 w 191"/>
                <a:gd name="T3" fmla="*/ 159 h 159"/>
                <a:gd name="T4" fmla="*/ 62 w 191"/>
                <a:gd name="T5" fmla="*/ 141 h 159"/>
                <a:gd name="T6" fmla="*/ 50 w 191"/>
                <a:gd name="T7" fmla="*/ 130 h 159"/>
                <a:gd name="T8" fmla="*/ 0 w 191"/>
                <a:gd name="T9" fmla="*/ 79 h 159"/>
                <a:gd name="T10" fmla="*/ 50 w 191"/>
                <a:gd name="T11" fmla="*/ 29 h 159"/>
                <a:gd name="T12" fmla="*/ 62 w 191"/>
                <a:gd name="T13" fmla="*/ 18 h 159"/>
                <a:gd name="T14" fmla="*/ 112 w 191"/>
                <a:gd name="T15" fmla="*/ 0 h 159"/>
                <a:gd name="T16" fmla="*/ 191 w 191"/>
                <a:gd name="T17" fmla="*/ 7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59">
                  <a:moveTo>
                    <a:pt x="191" y="79"/>
                  </a:moveTo>
                  <a:cubicBezTo>
                    <a:pt x="191" y="123"/>
                    <a:pt x="156" y="159"/>
                    <a:pt x="112" y="159"/>
                  </a:cubicBezTo>
                  <a:cubicBezTo>
                    <a:pt x="93" y="159"/>
                    <a:pt x="76" y="152"/>
                    <a:pt x="62" y="141"/>
                  </a:cubicBezTo>
                  <a:cubicBezTo>
                    <a:pt x="50" y="130"/>
                    <a:pt x="50" y="130"/>
                    <a:pt x="50" y="130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75" y="7"/>
                    <a:pt x="93" y="0"/>
                    <a:pt x="112" y="0"/>
                  </a:cubicBezTo>
                  <a:cubicBezTo>
                    <a:pt x="156" y="0"/>
                    <a:pt x="191" y="36"/>
                    <a:pt x="191" y="7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442"/>
            <p:cNvSpPr/>
            <p:nvPr/>
          </p:nvSpPr>
          <p:spPr bwMode="auto">
            <a:xfrm>
              <a:off x="5247822" y="4195620"/>
              <a:ext cx="609600" cy="250825"/>
            </a:xfrm>
            <a:custGeom>
              <a:avLst/>
              <a:gdLst>
                <a:gd name="T0" fmla="*/ 192 w 192"/>
                <a:gd name="T1" fmla="*/ 0 h 79"/>
                <a:gd name="T2" fmla="*/ 142 w 192"/>
                <a:gd name="T3" fmla="*/ 18 h 79"/>
                <a:gd name="T4" fmla="*/ 130 w 192"/>
                <a:gd name="T5" fmla="*/ 29 h 79"/>
                <a:gd name="T6" fmla="*/ 80 w 192"/>
                <a:gd name="T7" fmla="*/ 79 h 79"/>
                <a:gd name="T8" fmla="*/ 0 w 192"/>
                <a:gd name="T9" fmla="*/ 0 h 79"/>
                <a:gd name="T10" fmla="*/ 192 w 192"/>
                <a:gd name="T1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79">
                  <a:moveTo>
                    <a:pt x="192" y="0"/>
                  </a:moveTo>
                  <a:cubicBezTo>
                    <a:pt x="173" y="0"/>
                    <a:pt x="156" y="7"/>
                    <a:pt x="142" y="18"/>
                  </a:cubicBezTo>
                  <a:cubicBezTo>
                    <a:pt x="130" y="29"/>
                    <a:pt x="130" y="29"/>
                    <a:pt x="130" y="29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92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443"/>
            <p:cNvSpPr/>
            <p:nvPr/>
          </p:nvSpPr>
          <p:spPr bwMode="auto">
            <a:xfrm>
              <a:off x="5247822" y="4446445"/>
              <a:ext cx="609600" cy="254000"/>
            </a:xfrm>
            <a:custGeom>
              <a:avLst/>
              <a:gdLst>
                <a:gd name="T0" fmla="*/ 192 w 192"/>
                <a:gd name="T1" fmla="*/ 80 h 80"/>
                <a:gd name="T2" fmla="*/ 142 w 192"/>
                <a:gd name="T3" fmla="*/ 62 h 80"/>
                <a:gd name="T4" fmla="*/ 130 w 192"/>
                <a:gd name="T5" fmla="*/ 51 h 80"/>
                <a:gd name="T6" fmla="*/ 80 w 192"/>
                <a:gd name="T7" fmla="*/ 0 h 80"/>
                <a:gd name="T8" fmla="*/ 0 w 192"/>
                <a:gd name="T9" fmla="*/ 80 h 80"/>
                <a:gd name="T10" fmla="*/ 192 w 192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80">
                  <a:moveTo>
                    <a:pt x="192" y="80"/>
                  </a:moveTo>
                  <a:cubicBezTo>
                    <a:pt x="173" y="80"/>
                    <a:pt x="156" y="73"/>
                    <a:pt x="142" y="62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0" y="80"/>
                    <a:pt x="0" y="80"/>
                    <a:pt x="0" y="80"/>
                  </a:cubicBezTo>
                  <a:lnTo>
                    <a:pt x="192" y="8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270172" y="2658920"/>
            <a:ext cx="1981200" cy="1562100"/>
            <a:chOff x="5822497" y="2725595"/>
            <a:chExt cx="1981200" cy="1562100"/>
          </a:xfrm>
        </p:grpSpPr>
        <p:sp>
          <p:nvSpPr>
            <p:cNvPr id="15" name="Freeform 444"/>
            <p:cNvSpPr/>
            <p:nvPr/>
          </p:nvSpPr>
          <p:spPr bwMode="auto">
            <a:xfrm>
              <a:off x="5822497" y="3252645"/>
              <a:ext cx="1981200" cy="504825"/>
            </a:xfrm>
            <a:custGeom>
              <a:avLst/>
              <a:gdLst>
                <a:gd name="T0" fmla="*/ 79 w 624"/>
                <a:gd name="T1" fmla="*/ 159 h 159"/>
                <a:gd name="T2" fmla="*/ 545 w 624"/>
                <a:gd name="T3" fmla="*/ 159 h 159"/>
                <a:gd name="T4" fmla="*/ 624 w 624"/>
                <a:gd name="T5" fmla="*/ 80 h 159"/>
                <a:gd name="T6" fmla="*/ 545 w 624"/>
                <a:gd name="T7" fmla="*/ 0 h 159"/>
                <a:gd name="T8" fmla="*/ 79 w 624"/>
                <a:gd name="T9" fmla="*/ 0 h 159"/>
                <a:gd name="T10" fmla="*/ 0 w 624"/>
                <a:gd name="T11" fmla="*/ 80 h 159"/>
                <a:gd name="T12" fmla="*/ 79 w 624"/>
                <a:gd name="T1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159">
                  <a:moveTo>
                    <a:pt x="79" y="159"/>
                  </a:moveTo>
                  <a:cubicBezTo>
                    <a:pt x="545" y="159"/>
                    <a:pt x="545" y="159"/>
                    <a:pt x="545" y="159"/>
                  </a:cubicBezTo>
                  <a:cubicBezTo>
                    <a:pt x="589" y="159"/>
                    <a:pt x="624" y="124"/>
                    <a:pt x="624" y="80"/>
                  </a:cubicBezTo>
                  <a:cubicBezTo>
                    <a:pt x="624" y="36"/>
                    <a:pt x="589" y="0"/>
                    <a:pt x="545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35" y="0"/>
                    <a:pt x="0" y="36"/>
                    <a:pt x="0" y="80"/>
                  </a:cubicBezTo>
                  <a:cubicBezTo>
                    <a:pt x="0" y="124"/>
                    <a:pt x="35" y="159"/>
                    <a:pt x="79" y="159"/>
                  </a:cubicBezTo>
                  <a:close/>
                </a:path>
              </a:pathLst>
            </a:custGeom>
            <a:solidFill>
              <a:srgbClr val="BBCED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445"/>
            <p:cNvSpPr/>
            <p:nvPr/>
          </p:nvSpPr>
          <p:spPr bwMode="auto">
            <a:xfrm>
              <a:off x="5822497" y="2725595"/>
              <a:ext cx="1031875" cy="1562100"/>
            </a:xfrm>
            <a:custGeom>
              <a:avLst/>
              <a:gdLst>
                <a:gd name="T0" fmla="*/ 0 w 325"/>
                <a:gd name="T1" fmla="*/ 246 h 492"/>
                <a:gd name="T2" fmla="*/ 24 w 325"/>
                <a:gd name="T3" fmla="*/ 303 h 492"/>
                <a:gd name="T4" fmla="*/ 25 w 325"/>
                <a:gd name="T5" fmla="*/ 304 h 492"/>
                <a:gd name="T6" fmla="*/ 182 w 325"/>
                <a:gd name="T7" fmla="*/ 461 h 492"/>
                <a:gd name="T8" fmla="*/ 294 w 325"/>
                <a:gd name="T9" fmla="*/ 461 h 492"/>
                <a:gd name="T10" fmla="*/ 294 w 325"/>
                <a:gd name="T11" fmla="*/ 348 h 492"/>
                <a:gd name="T12" fmla="*/ 191 w 325"/>
                <a:gd name="T13" fmla="*/ 246 h 492"/>
                <a:gd name="T14" fmla="*/ 294 w 325"/>
                <a:gd name="T15" fmla="*/ 143 h 492"/>
                <a:gd name="T16" fmla="*/ 294 w 325"/>
                <a:gd name="T17" fmla="*/ 31 h 492"/>
                <a:gd name="T18" fmla="*/ 182 w 325"/>
                <a:gd name="T19" fmla="*/ 31 h 492"/>
                <a:gd name="T20" fmla="*/ 25 w 325"/>
                <a:gd name="T21" fmla="*/ 188 h 492"/>
                <a:gd name="T22" fmla="*/ 24 w 325"/>
                <a:gd name="T23" fmla="*/ 188 h 492"/>
                <a:gd name="T24" fmla="*/ 0 w 325"/>
                <a:gd name="T25" fmla="*/ 24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" h="492">
                  <a:moveTo>
                    <a:pt x="0" y="246"/>
                  </a:moveTo>
                  <a:cubicBezTo>
                    <a:pt x="0" y="268"/>
                    <a:pt x="9" y="289"/>
                    <a:pt x="24" y="303"/>
                  </a:cubicBezTo>
                  <a:cubicBezTo>
                    <a:pt x="25" y="304"/>
                    <a:pt x="25" y="304"/>
                    <a:pt x="25" y="304"/>
                  </a:cubicBezTo>
                  <a:cubicBezTo>
                    <a:pt x="182" y="461"/>
                    <a:pt x="182" y="461"/>
                    <a:pt x="182" y="461"/>
                  </a:cubicBezTo>
                  <a:cubicBezTo>
                    <a:pt x="213" y="492"/>
                    <a:pt x="263" y="492"/>
                    <a:pt x="294" y="461"/>
                  </a:cubicBezTo>
                  <a:cubicBezTo>
                    <a:pt x="325" y="430"/>
                    <a:pt x="325" y="379"/>
                    <a:pt x="294" y="348"/>
                  </a:cubicBezTo>
                  <a:cubicBezTo>
                    <a:pt x="191" y="246"/>
                    <a:pt x="191" y="246"/>
                    <a:pt x="191" y="246"/>
                  </a:cubicBezTo>
                  <a:cubicBezTo>
                    <a:pt x="294" y="143"/>
                    <a:pt x="294" y="143"/>
                    <a:pt x="294" y="143"/>
                  </a:cubicBezTo>
                  <a:cubicBezTo>
                    <a:pt x="325" y="112"/>
                    <a:pt x="325" y="62"/>
                    <a:pt x="294" y="31"/>
                  </a:cubicBezTo>
                  <a:cubicBezTo>
                    <a:pt x="263" y="0"/>
                    <a:pt x="213" y="0"/>
                    <a:pt x="182" y="31"/>
                  </a:cubicBezTo>
                  <a:cubicBezTo>
                    <a:pt x="25" y="188"/>
                    <a:pt x="25" y="188"/>
                    <a:pt x="25" y="188"/>
                  </a:cubicBezTo>
                  <a:cubicBezTo>
                    <a:pt x="25" y="188"/>
                    <a:pt x="25" y="188"/>
                    <a:pt x="24" y="188"/>
                  </a:cubicBezTo>
                  <a:cubicBezTo>
                    <a:pt x="9" y="203"/>
                    <a:pt x="0" y="223"/>
                    <a:pt x="0" y="246"/>
                  </a:cubicBezTo>
                  <a:close/>
                </a:path>
              </a:pathLst>
            </a:custGeom>
            <a:solidFill>
              <a:srgbClr val="BBCED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446"/>
            <p:cNvSpPr/>
            <p:nvPr/>
          </p:nvSpPr>
          <p:spPr bwMode="auto">
            <a:xfrm>
              <a:off x="5822497" y="3252645"/>
              <a:ext cx="606425" cy="504825"/>
            </a:xfrm>
            <a:custGeom>
              <a:avLst/>
              <a:gdLst>
                <a:gd name="T0" fmla="*/ 0 w 191"/>
                <a:gd name="T1" fmla="*/ 80 h 159"/>
                <a:gd name="T2" fmla="*/ 79 w 191"/>
                <a:gd name="T3" fmla="*/ 159 h 159"/>
                <a:gd name="T4" fmla="*/ 129 w 191"/>
                <a:gd name="T5" fmla="*/ 141 h 159"/>
                <a:gd name="T6" fmla="*/ 141 w 191"/>
                <a:gd name="T7" fmla="*/ 130 h 159"/>
                <a:gd name="T8" fmla="*/ 191 w 191"/>
                <a:gd name="T9" fmla="*/ 80 h 159"/>
                <a:gd name="T10" fmla="*/ 141 w 191"/>
                <a:gd name="T11" fmla="*/ 29 h 159"/>
                <a:gd name="T12" fmla="*/ 129 w 191"/>
                <a:gd name="T13" fmla="*/ 18 h 159"/>
                <a:gd name="T14" fmla="*/ 79 w 191"/>
                <a:gd name="T15" fmla="*/ 0 h 159"/>
                <a:gd name="T16" fmla="*/ 0 w 191"/>
                <a:gd name="T17" fmla="*/ 8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59">
                  <a:moveTo>
                    <a:pt x="0" y="80"/>
                  </a:moveTo>
                  <a:cubicBezTo>
                    <a:pt x="0" y="124"/>
                    <a:pt x="35" y="159"/>
                    <a:pt x="79" y="159"/>
                  </a:cubicBezTo>
                  <a:cubicBezTo>
                    <a:pt x="98" y="159"/>
                    <a:pt x="115" y="153"/>
                    <a:pt x="129" y="141"/>
                  </a:cubicBezTo>
                  <a:cubicBezTo>
                    <a:pt x="141" y="130"/>
                    <a:pt x="141" y="130"/>
                    <a:pt x="141" y="130"/>
                  </a:cubicBezTo>
                  <a:cubicBezTo>
                    <a:pt x="191" y="80"/>
                    <a:pt x="191" y="80"/>
                    <a:pt x="191" y="80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29" y="18"/>
                    <a:pt x="129" y="18"/>
                    <a:pt x="129" y="18"/>
                  </a:cubicBezTo>
                  <a:cubicBezTo>
                    <a:pt x="116" y="7"/>
                    <a:pt x="98" y="0"/>
                    <a:pt x="79" y="0"/>
                  </a:cubicBezTo>
                  <a:cubicBezTo>
                    <a:pt x="35" y="0"/>
                    <a:pt x="0" y="36"/>
                    <a:pt x="0" y="8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447"/>
            <p:cNvSpPr/>
            <p:nvPr/>
          </p:nvSpPr>
          <p:spPr bwMode="auto">
            <a:xfrm>
              <a:off x="6073322" y="3252645"/>
              <a:ext cx="609600" cy="254000"/>
            </a:xfrm>
            <a:custGeom>
              <a:avLst/>
              <a:gdLst>
                <a:gd name="T0" fmla="*/ 0 w 192"/>
                <a:gd name="T1" fmla="*/ 0 h 80"/>
                <a:gd name="T2" fmla="*/ 50 w 192"/>
                <a:gd name="T3" fmla="*/ 18 h 80"/>
                <a:gd name="T4" fmla="*/ 62 w 192"/>
                <a:gd name="T5" fmla="*/ 30 h 80"/>
                <a:gd name="T6" fmla="*/ 112 w 192"/>
                <a:gd name="T7" fmla="*/ 80 h 80"/>
                <a:gd name="T8" fmla="*/ 192 w 192"/>
                <a:gd name="T9" fmla="*/ 0 h 80"/>
                <a:gd name="T10" fmla="*/ 0 w 192"/>
                <a:gd name="T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80">
                  <a:moveTo>
                    <a:pt x="0" y="0"/>
                  </a:moveTo>
                  <a:cubicBezTo>
                    <a:pt x="19" y="0"/>
                    <a:pt x="36" y="7"/>
                    <a:pt x="50" y="1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92" y="0"/>
                    <a:pt x="192" y="0"/>
                    <a:pt x="19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448"/>
            <p:cNvSpPr/>
            <p:nvPr/>
          </p:nvSpPr>
          <p:spPr bwMode="auto">
            <a:xfrm>
              <a:off x="6073322" y="3506645"/>
              <a:ext cx="609600" cy="250825"/>
            </a:xfrm>
            <a:custGeom>
              <a:avLst/>
              <a:gdLst>
                <a:gd name="T0" fmla="*/ 0 w 192"/>
                <a:gd name="T1" fmla="*/ 79 h 79"/>
                <a:gd name="T2" fmla="*/ 50 w 192"/>
                <a:gd name="T3" fmla="*/ 61 h 79"/>
                <a:gd name="T4" fmla="*/ 62 w 192"/>
                <a:gd name="T5" fmla="*/ 50 h 79"/>
                <a:gd name="T6" fmla="*/ 112 w 192"/>
                <a:gd name="T7" fmla="*/ 0 h 79"/>
                <a:gd name="T8" fmla="*/ 192 w 192"/>
                <a:gd name="T9" fmla="*/ 79 h 79"/>
                <a:gd name="T10" fmla="*/ 0 w 192"/>
                <a:gd name="T11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79">
                  <a:moveTo>
                    <a:pt x="0" y="79"/>
                  </a:moveTo>
                  <a:cubicBezTo>
                    <a:pt x="19" y="79"/>
                    <a:pt x="36" y="73"/>
                    <a:pt x="50" y="61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92" y="79"/>
                    <a:pt x="192" y="79"/>
                    <a:pt x="192" y="79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74722" y="1715945"/>
            <a:ext cx="1981200" cy="1562100"/>
            <a:chOff x="4127047" y="1782620"/>
            <a:chExt cx="1981200" cy="1562100"/>
          </a:xfrm>
        </p:grpSpPr>
        <p:sp>
          <p:nvSpPr>
            <p:cNvPr id="21" name="Freeform 434"/>
            <p:cNvSpPr/>
            <p:nvPr/>
          </p:nvSpPr>
          <p:spPr bwMode="auto">
            <a:xfrm>
              <a:off x="4127047" y="2312845"/>
              <a:ext cx="1981200" cy="501650"/>
            </a:xfrm>
            <a:custGeom>
              <a:avLst/>
              <a:gdLst>
                <a:gd name="T0" fmla="*/ 545 w 624"/>
                <a:gd name="T1" fmla="*/ 158 h 158"/>
                <a:gd name="T2" fmla="*/ 79 w 624"/>
                <a:gd name="T3" fmla="*/ 158 h 158"/>
                <a:gd name="T4" fmla="*/ 0 w 624"/>
                <a:gd name="T5" fmla="*/ 79 h 158"/>
                <a:gd name="T6" fmla="*/ 79 w 624"/>
                <a:gd name="T7" fmla="*/ 0 h 158"/>
                <a:gd name="T8" fmla="*/ 545 w 624"/>
                <a:gd name="T9" fmla="*/ 0 h 158"/>
                <a:gd name="T10" fmla="*/ 624 w 624"/>
                <a:gd name="T11" fmla="*/ 79 h 158"/>
                <a:gd name="T12" fmla="*/ 545 w 624"/>
                <a:gd name="T13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158">
                  <a:moveTo>
                    <a:pt x="545" y="158"/>
                  </a:moveTo>
                  <a:cubicBezTo>
                    <a:pt x="79" y="158"/>
                    <a:pt x="79" y="158"/>
                    <a:pt x="79" y="158"/>
                  </a:cubicBezTo>
                  <a:cubicBezTo>
                    <a:pt x="35" y="158"/>
                    <a:pt x="0" y="123"/>
                    <a:pt x="0" y="79"/>
                  </a:cubicBezTo>
                  <a:cubicBezTo>
                    <a:pt x="0" y="35"/>
                    <a:pt x="35" y="0"/>
                    <a:pt x="79" y="0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589" y="0"/>
                    <a:pt x="624" y="35"/>
                    <a:pt x="624" y="79"/>
                  </a:cubicBezTo>
                  <a:cubicBezTo>
                    <a:pt x="624" y="123"/>
                    <a:pt x="589" y="158"/>
                    <a:pt x="545" y="158"/>
                  </a:cubicBezTo>
                  <a:close/>
                </a:path>
              </a:pathLst>
            </a:custGeom>
            <a:solidFill>
              <a:srgbClr val="80ABB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Freeform 435"/>
            <p:cNvSpPr/>
            <p:nvPr/>
          </p:nvSpPr>
          <p:spPr bwMode="auto">
            <a:xfrm>
              <a:off x="5076372" y="1782620"/>
              <a:ext cx="1031875" cy="1562100"/>
            </a:xfrm>
            <a:custGeom>
              <a:avLst/>
              <a:gdLst>
                <a:gd name="T0" fmla="*/ 325 w 325"/>
                <a:gd name="T1" fmla="*/ 246 h 492"/>
                <a:gd name="T2" fmla="*/ 301 w 325"/>
                <a:gd name="T3" fmla="*/ 304 h 492"/>
                <a:gd name="T4" fmla="*/ 300 w 325"/>
                <a:gd name="T5" fmla="*/ 304 h 492"/>
                <a:gd name="T6" fmla="*/ 143 w 325"/>
                <a:gd name="T7" fmla="*/ 461 h 492"/>
                <a:gd name="T8" fmla="*/ 31 w 325"/>
                <a:gd name="T9" fmla="*/ 461 h 492"/>
                <a:gd name="T10" fmla="*/ 31 w 325"/>
                <a:gd name="T11" fmla="*/ 349 h 492"/>
                <a:gd name="T12" fmla="*/ 134 w 325"/>
                <a:gd name="T13" fmla="*/ 246 h 492"/>
                <a:gd name="T14" fmla="*/ 31 w 325"/>
                <a:gd name="T15" fmla="*/ 144 h 492"/>
                <a:gd name="T16" fmla="*/ 31 w 325"/>
                <a:gd name="T17" fmla="*/ 31 h 492"/>
                <a:gd name="T18" fmla="*/ 143 w 325"/>
                <a:gd name="T19" fmla="*/ 31 h 492"/>
                <a:gd name="T20" fmla="*/ 300 w 325"/>
                <a:gd name="T21" fmla="*/ 188 h 492"/>
                <a:gd name="T22" fmla="*/ 301 w 325"/>
                <a:gd name="T23" fmla="*/ 188 h 492"/>
                <a:gd name="T24" fmla="*/ 325 w 325"/>
                <a:gd name="T25" fmla="*/ 24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" h="492">
                  <a:moveTo>
                    <a:pt x="325" y="246"/>
                  </a:moveTo>
                  <a:cubicBezTo>
                    <a:pt x="325" y="269"/>
                    <a:pt x="316" y="289"/>
                    <a:pt x="301" y="304"/>
                  </a:cubicBezTo>
                  <a:cubicBezTo>
                    <a:pt x="300" y="304"/>
                    <a:pt x="300" y="304"/>
                    <a:pt x="300" y="304"/>
                  </a:cubicBezTo>
                  <a:cubicBezTo>
                    <a:pt x="143" y="461"/>
                    <a:pt x="143" y="461"/>
                    <a:pt x="143" y="461"/>
                  </a:cubicBezTo>
                  <a:cubicBezTo>
                    <a:pt x="112" y="492"/>
                    <a:pt x="62" y="492"/>
                    <a:pt x="31" y="461"/>
                  </a:cubicBezTo>
                  <a:cubicBezTo>
                    <a:pt x="0" y="430"/>
                    <a:pt x="0" y="380"/>
                    <a:pt x="31" y="349"/>
                  </a:cubicBezTo>
                  <a:cubicBezTo>
                    <a:pt x="134" y="246"/>
                    <a:pt x="134" y="246"/>
                    <a:pt x="134" y="246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0" y="113"/>
                    <a:pt x="0" y="62"/>
                    <a:pt x="31" y="31"/>
                  </a:cubicBezTo>
                  <a:cubicBezTo>
                    <a:pt x="62" y="0"/>
                    <a:pt x="112" y="0"/>
                    <a:pt x="143" y="31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0" y="188"/>
                    <a:pt x="300" y="188"/>
                    <a:pt x="301" y="188"/>
                  </a:cubicBezTo>
                  <a:cubicBezTo>
                    <a:pt x="316" y="203"/>
                    <a:pt x="325" y="223"/>
                    <a:pt x="325" y="246"/>
                  </a:cubicBezTo>
                  <a:close/>
                </a:path>
              </a:pathLst>
            </a:custGeom>
            <a:solidFill>
              <a:srgbClr val="80ABB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436"/>
            <p:cNvSpPr/>
            <p:nvPr/>
          </p:nvSpPr>
          <p:spPr bwMode="auto">
            <a:xfrm>
              <a:off x="5501822" y="2312845"/>
              <a:ext cx="606425" cy="501650"/>
            </a:xfrm>
            <a:custGeom>
              <a:avLst/>
              <a:gdLst>
                <a:gd name="T0" fmla="*/ 191 w 191"/>
                <a:gd name="T1" fmla="*/ 79 h 158"/>
                <a:gd name="T2" fmla="*/ 112 w 191"/>
                <a:gd name="T3" fmla="*/ 158 h 158"/>
                <a:gd name="T4" fmla="*/ 62 w 191"/>
                <a:gd name="T5" fmla="*/ 141 h 158"/>
                <a:gd name="T6" fmla="*/ 50 w 191"/>
                <a:gd name="T7" fmla="*/ 129 h 158"/>
                <a:gd name="T8" fmla="*/ 0 w 191"/>
                <a:gd name="T9" fmla="*/ 79 h 158"/>
                <a:gd name="T10" fmla="*/ 50 w 191"/>
                <a:gd name="T11" fmla="*/ 29 h 158"/>
                <a:gd name="T12" fmla="*/ 62 w 191"/>
                <a:gd name="T13" fmla="*/ 18 h 158"/>
                <a:gd name="T14" fmla="*/ 112 w 191"/>
                <a:gd name="T15" fmla="*/ 0 h 158"/>
                <a:gd name="T16" fmla="*/ 191 w 191"/>
                <a:gd name="T17" fmla="*/ 7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58">
                  <a:moveTo>
                    <a:pt x="191" y="79"/>
                  </a:moveTo>
                  <a:cubicBezTo>
                    <a:pt x="191" y="123"/>
                    <a:pt x="156" y="158"/>
                    <a:pt x="112" y="158"/>
                  </a:cubicBezTo>
                  <a:cubicBezTo>
                    <a:pt x="93" y="158"/>
                    <a:pt x="76" y="152"/>
                    <a:pt x="62" y="141"/>
                  </a:cubicBezTo>
                  <a:cubicBezTo>
                    <a:pt x="50" y="129"/>
                    <a:pt x="50" y="129"/>
                    <a:pt x="50" y="12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75" y="6"/>
                    <a:pt x="93" y="0"/>
                    <a:pt x="112" y="0"/>
                  </a:cubicBezTo>
                  <a:cubicBezTo>
                    <a:pt x="156" y="0"/>
                    <a:pt x="191" y="35"/>
                    <a:pt x="191" y="7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Freeform 437"/>
            <p:cNvSpPr/>
            <p:nvPr/>
          </p:nvSpPr>
          <p:spPr bwMode="auto">
            <a:xfrm>
              <a:off x="5247822" y="2312845"/>
              <a:ext cx="609600" cy="250825"/>
            </a:xfrm>
            <a:custGeom>
              <a:avLst/>
              <a:gdLst>
                <a:gd name="T0" fmla="*/ 192 w 192"/>
                <a:gd name="T1" fmla="*/ 0 h 79"/>
                <a:gd name="T2" fmla="*/ 142 w 192"/>
                <a:gd name="T3" fmla="*/ 17 h 79"/>
                <a:gd name="T4" fmla="*/ 130 w 192"/>
                <a:gd name="T5" fmla="*/ 29 h 79"/>
                <a:gd name="T6" fmla="*/ 80 w 192"/>
                <a:gd name="T7" fmla="*/ 79 h 79"/>
                <a:gd name="T8" fmla="*/ 0 w 192"/>
                <a:gd name="T9" fmla="*/ 0 h 79"/>
                <a:gd name="T10" fmla="*/ 192 w 192"/>
                <a:gd name="T1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79">
                  <a:moveTo>
                    <a:pt x="192" y="0"/>
                  </a:moveTo>
                  <a:cubicBezTo>
                    <a:pt x="173" y="0"/>
                    <a:pt x="156" y="6"/>
                    <a:pt x="142" y="17"/>
                  </a:cubicBezTo>
                  <a:cubicBezTo>
                    <a:pt x="130" y="29"/>
                    <a:pt x="130" y="29"/>
                    <a:pt x="130" y="29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92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Freeform 438"/>
            <p:cNvSpPr/>
            <p:nvPr/>
          </p:nvSpPr>
          <p:spPr bwMode="auto">
            <a:xfrm>
              <a:off x="5247822" y="2563670"/>
              <a:ext cx="609600" cy="250825"/>
            </a:xfrm>
            <a:custGeom>
              <a:avLst/>
              <a:gdLst>
                <a:gd name="T0" fmla="*/ 192 w 192"/>
                <a:gd name="T1" fmla="*/ 79 h 79"/>
                <a:gd name="T2" fmla="*/ 142 w 192"/>
                <a:gd name="T3" fmla="*/ 62 h 79"/>
                <a:gd name="T4" fmla="*/ 130 w 192"/>
                <a:gd name="T5" fmla="*/ 50 h 79"/>
                <a:gd name="T6" fmla="*/ 80 w 192"/>
                <a:gd name="T7" fmla="*/ 0 h 79"/>
                <a:gd name="T8" fmla="*/ 0 w 192"/>
                <a:gd name="T9" fmla="*/ 79 h 79"/>
                <a:gd name="T10" fmla="*/ 192 w 192"/>
                <a:gd name="T11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79">
                  <a:moveTo>
                    <a:pt x="192" y="79"/>
                  </a:moveTo>
                  <a:cubicBezTo>
                    <a:pt x="173" y="79"/>
                    <a:pt x="156" y="73"/>
                    <a:pt x="142" y="62"/>
                  </a:cubicBezTo>
                  <a:cubicBezTo>
                    <a:pt x="130" y="50"/>
                    <a:pt x="130" y="50"/>
                    <a:pt x="130" y="5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0" y="79"/>
                    <a:pt x="0" y="79"/>
                    <a:pt x="0" y="79"/>
                  </a:cubicBezTo>
                  <a:lnTo>
                    <a:pt x="192" y="79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6" name="矩形 25"/>
          <p:cNvSpPr/>
          <p:nvPr/>
        </p:nvSpPr>
        <p:spPr>
          <a:xfrm>
            <a:off x="8251190" y="2513965"/>
            <a:ext cx="3474085" cy="1614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6A8074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3、放置挎顶的地面应坚固，如地面较软，应在底座下加垫块，挎顶放在垫块的居中位置；</a:t>
            </a:r>
            <a:endParaRPr lang="zh-CN" altLang="en-US" dirty="0">
              <a:solidFill>
                <a:srgbClr val="6A8074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endParaRPr lang="zh-CN" altLang="en-US" dirty="0">
              <a:solidFill>
                <a:srgbClr val="6A8074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340090" y="4849495"/>
            <a:ext cx="3324860" cy="1337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6A8074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4、在使用前应空摇一次，由低到高，检查是否有卡住或异常现象，一切正常才能使用。</a:t>
            </a:r>
            <a:endParaRPr lang="zh-CN" altLang="en-US" dirty="0">
              <a:solidFill>
                <a:srgbClr val="6A8074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426210" y="2200275"/>
            <a:ext cx="3148330" cy="1337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6A8074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1、要根据重物的重心选择挎定的安放位置，起重时不至于翻倒；</a:t>
            </a:r>
            <a:endParaRPr lang="zh-CN" altLang="en-US" dirty="0">
              <a:solidFill>
                <a:srgbClr val="6A8074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254760" y="4128770"/>
            <a:ext cx="3319145" cy="175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6A8074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2、起升及降落时必须挎板或挎脚的面积全部与重物接触，以保证有足够的强度以防重物滑落；</a:t>
            </a:r>
            <a:endParaRPr lang="zh-CN" altLang="en-US" dirty="0">
              <a:solidFill>
                <a:srgbClr val="6A8074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336415" y="403225"/>
            <a:ext cx="4003675" cy="4616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dirty="0">
                <a:solidFill>
                  <a:srgbClr val="80ABB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KD3-5手摇起道机使用方法</a:t>
            </a:r>
            <a:endParaRPr lang="zh-CN" altLang="en-US" sz="2400" dirty="0">
              <a:solidFill>
                <a:srgbClr val="80AB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>
            <a:clrChange>
              <a:clrFrom>
                <a:srgbClr val="EBEFF3"/>
              </a:clrFrom>
              <a:clrTo>
                <a:srgbClr val="EBEFF3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913538" y="905875"/>
            <a:ext cx="4364923" cy="1958553"/>
          </a:xfrm>
          <a:prstGeom prst="rect">
            <a:avLst/>
          </a:prstGeom>
          <a:solidFill>
            <a:srgbClr val="EEEEF3"/>
          </a:solidFill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819650" y="2933700"/>
            <a:ext cx="2447925" cy="396081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745480" y="3489325"/>
            <a:ext cx="701675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KD3-5手摇起道机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等腰三角形 7"/>
          <p:cNvSpPr/>
          <p:nvPr/>
        </p:nvSpPr>
        <p:spPr>
          <a:xfrm flipV="1">
            <a:off x="5452745" y="0"/>
            <a:ext cx="1285875" cy="1108710"/>
          </a:xfrm>
          <a:prstGeom prst="triangle">
            <a:avLst/>
          </a:prstGeom>
          <a:solidFill>
            <a:srgbClr val="A5C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手摇起道机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9210" y="2933700"/>
            <a:ext cx="2939415" cy="2939415"/>
          </a:xfrm>
          <a:prstGeom prst="rect">
            <a:avLst/>
          </a:prstGeom>
        </p:spPr>
      </p:pic>
      <p:pic>
        <p:nvPicPr>
          <p:cNvPr id="10" name="图片 9" descr="手摇起道机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8600" y="2933700"/>
            <a:ext cx="2939415" cy="29394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399145" y="1759585"/>
            <a:ext cx="2137410" cy="2082800"/>
            <a:chOff x="8207375" y="1759748"/>
            <a:chExt cx="1492250" cy="1861342"/>
          </a:xfrm>
        </p:grpSpPr>
        <p:grpSp>
          <p:nvGrpSpPr>
            <p:cNvPr id="3" name="组合 2"/>
            <p:cNvGrpSpPr/>
            <p:nvPr/>
          </p:nvGrpSpPr>
          <p:grpSpPr>
            <a:xfrm>
              <a:off x="8207375" y="1824835"/>
              <a:ext cx="1492250" cy="1796255"/>
              <a:chOff x="8207375" y="1824835"/>
              <a:chExt cx="1492250" cy="1796255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8207375" y="2128840"/>
                <a:ext cx="1492250" cy="1492250"/>
                <a:chOff x="8207375" y="2128840"/>
                <a:chExt cx="1492250" cy="1492250"/>
              </a:xfrm>
            </p:grpSpPr>
            <p:sp>
              <p:nvSpPr>
                <p:cNvPr id="7" name="MH_Other_1"/>
                <p:cNvSpPr>
                  <a:spLocks noChangeArrowheads="1"/>
                </p:cNvSpPr>
                <p:nvPr/>
              </p:nvSpPr>
              <p:spPr bwMode="auto">
                <a:xfrm>
                  <a:off x="8207375" y="2128840"/>
                  <a:ext cx="1492250" cy="1492250"/>
                </a:xfrm>
                <a:prstGeom prst="ellipse">
                  <a:avLst/>
                </a:prstGeom>
                <a:solidFill>
                  <a:srgbClr val="A5C3CE"/>
                </a:solidFill>
                <a:ln w="9525">
                  <a:noFill/>
                  <a:round/>
                </a:ln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latinLnBrk="1" hangingPunct="1"/>
                  <a:endParaRPr lang="zh-CN" altLang="en-US" sz="1300">
                    <a:solidFill>
                      <a:srgbClr val="FFFFFF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" name="MH_SubTitle_4"/>
                <p:cNvSpPr>
                  <a:spLocks noChangeArrowheads="1"/>
                </p:cNvSpPr>
                <p:nvPr/>
              </p:nvSpPr>
              <p:spPr bwMode="auto">
                <a:xfrm>
                  <a:off x="8261350" y="2163765"/>
                  <a:ext cx="1346200" cy="13462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0" tIns="10800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latinLnBrk="1" hangingPunct="1">
                    <a:lnSpc>
                      <a:spcPct val="130000"/>
                    </a:lnSpc>
                  </a:pPr>
                  <a:endParaRPr lang="zh-CN" altLang="en-US" sz="1300" dirty="0">
                    <a:solidFill>
                      <a:srgbClr val="2C2C2C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</p:grpSp>
          <p:sp>
            <p:nvSpPr>
              <p:cNvPr id="6" name="Oval 13"/>
              <p:cNvSpPr>
                <a:spLocks noChangeArrowheads="1"/>
              </p:cNvSpPr>
              <p:nvPr/>
            </p:nvSpPr>
            <p:spPr bwMode="auto">
              <a:xfrm>
                <a:off x="8645752" y="1824835"/>
                <a:ext cx="576262" cy="576263"/>
              </a:xfrm>
              <a:prstGeom prst="ellipse">
                <a:avLst/>
              </a:prstGeom>
              <a:solidFill>
                <a:srgbClr val="A5C3CE"/>
              </a:solidFill>
              <a:ln>
                <a:noFill/>
              </a:ln>
              <a:effec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4" name="Text Box 14"/>
            <p:cNvSpPr txBox="1">
              <a:spLocks noChangeArrowheads="1"/>
            </p:cNvSpPr>
            <p:nvPr/>
          </p:nvSpPr>
          <p:spPr bwMode="auto">
            <a:xfrm>
              <a:off x="8704489" y="1759748"/>
              <a:ext cx="309563" cy="603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800" dirty="0">
                  <a:solidFill>
                    <a:schemeClr val="bg1"/>
                  </a:solidFill>
                </a:rPr>
                <a:t>4</a:t>
              </a:r>
              <a:endParaRPr lang="zh-CN" altLang="en-US" sz="3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402840" y="2059305"/>
            <a:ext cx="2665095" cy="2469515"/>
            <a:chOff x="2813050" y="2058990"/>
            <a:chExt cx="1860550" cy="2206625"/>
          </a:xfrm>
        </p:grpSpPr>
        <p:grpSp>
          <p:nvGrpSpPr>
            <p:cNvPr id="10" name="组合 9"/>
            <p:cNvGrpSpPr/>
            <p:nvPr/>
          </p:nvGrpSpPr>
          <p:grpSpPr>
            <a:xfrm>
              <a:off x="2813050" y="2466977"/>
              <a:ext cx="1860550" cy="1798638"/>
              <a:chOff x="2813050" y="2466977"/>
              <a:chExt cx="1860550" cy="1798638"/>
            </a:xfrm>
          </p:grpSpPr>
          <p:pic>
            <p:nvPicPr>
              <p:cNvPr id="12" name="MH_Other_6"/>
              <p:cNvPicPr>
                <a:picLocks noChangeArrowheads="1"/>
              </p:cNvPicPr>
              <p:nvPr/>
            </p:nvPicPr>
            <p:blipFill>
              <a:blip r:embed="rId1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2813050" y="2466977"/>
                <a:ext cx="1860550" cy="1798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MH_SubTitle_1"/>
              <p:cNvSpPr>
                <a:spLocks noChangeArrowheads="1"/>
              </p:cNvSpPr>
              <p:nvPr/>
            </p:nvSpPr>
            <p:spPr bwMode="auto">
              <a:xfrm>
                <a:off x="2889250" y="2514602"/>
                <a:ext cx="1384300" cy="13843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latinLnBrk="1" hangingPunct="1">
                  <a:lnSpc>
                    <a:spcPct val="130000"/>
                  </a:lnSpc>
                </a:pPr>
                <a:endParaRPr lang="en-US" altLang="zh-CN" sz="1400" dirty="0">
                  <a:solidFill>
                    <a:srgbClr val="2C2C2C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pic>
          <p:nvPicPr>
            <p:cNvPr id="11" name="MH_Other_7"/>
            <p:cNvPicPr>
              <a:picLocks noChangeArrowheads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3387725" y="2058990"/>
              <a:ext cx="787400" cy="963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组合 13"/>
          <p:cNvGrpSpPr/>
          <p:nvPr/>
        </p:nvGrpSpPr>
        <p:grpSpPr>
          <a:xfrm>
            <a:off x="6393815" y="2335530"/>
            <a:ext cx="2542540" cy="2288540"/>
            <a:chOff x="6470650" y="2335215"/>
            <a:chExt cx="1774825" cy="2044700"/>
          </a:xfrm>
        </p:grpSpPr>
        <p:grpSp>
          <p:nvGrpSpPr>
            <p:cNvPr id="15" name="组合 14"/>
            <p:cNvGrpSpPr/>
            <p:nvPr/>
          </p:nvGrpSpPr>
          <p:grpSpPr>
            <a:xfrm>
              <a:off x="6470650" y="2400302"/>
              <a:ext cx="1774825" cy="1979613"/>
              <a:chOff x="6470650" y="2400302"/>
              <a:chExt cx="1774825" cy="1979613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6470650" y="2549527"/>
                <a:ext cx="1774825" cy="1830388"/>
                <a:chOff x="6470650" y="2549527"/>
                <a:chExt cx="1774825" cy="1830388"/>
              </a:xfrm>
            </p:grpSpPr>
            <p:sp>
              <p:nvSpPr>
                <p:cNvPr id="19" name="MH_Other_3"/>
                <p:cNvSpPr/>
                <p:nvPr/>
              </p:nvSpPr>
              <p:spPr bwMode="auto">
                <a:xfrm rot="18278544">
                  <a:off x="6447631" y="2582071"/>
                  <a:ext cx="1830388" cy="1765300"/>
                </a:xfrm>
                <a:custGeom>
                  <a:avLst/>
                  <a:gdLst>
                    <a:gd name="T0" fmla="*/ 756995 w 2474483"/>
                    <a:gd name="T1" fmla="*/ 0 h 2387362"/>
                    <a:gd name="T2" fmla="*/ 1513990 w 2474483"/>
                    <a:gd name="T3" fmla="*/ 756719 h 2387362"/>
                    <a:gd name="T4" fmla="*/ 1397659 w 2474483"/>
                    <a:gd name="T5" fmla="*/ 1158496 h 2387362"/>
                    <a:gd name="T6" fmla="*/ 1620315 w 2474483"/>
                    <a:gd name="T7" fmla="*/ 1301390 h 2387362"/>
                    <a:gd name="T8" fmla="*/ 1719629 w 2474483"/>
                    <a:gd name="T9" fmla="*/ 1146753 h 2387362"/>
                    <a:gd name="T10" fmla="*/ 1830388 w 2474483"/>
                    <a:gd name="T11" fmla="*/ 1654581 h 2387362"/>
                    <a:gd name="T12" fmla="*/ 1322375 w 2474483"/>
                    <a:gd name="T13" fmla="*/ 1765300 h 2387362"/>
                    <a:gd name="T14" fmla="*/ 1421688 w 2474483"/>
                    <a:gd name="T15" fmla="*/ 1610663 h 2387362"/>
                    <a:gd name="T16" fmla="*/ 1122991 w 2474483"/>
                    <a:gd name="T17" fmla="*/ 1418968 h 2387362"/>
                    <a:gd name="T18" fmla="*/ 756995 w 2474483"/>
                    <a:gd name="T19" fmla="*/ 1513438 h 2387362"/>
                    <a:gd name="T20" fmla="*/ 0 w 2474483"/>
                    <a:gd name="T21" fmla="*/ 756719 h 2387362"/>
                    <a:gd name="T22" fmla="*/ 756995 w 2474483"/>
                    <a:gd name="T23" fmla="*/ 0 h 238736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474483" h="2387362">
                      <a:moveTo>
                        <a:pt x="1023374" y="0"/>
                      </a:moveTo>
                      <a:cubicBezTo>
                        <a:pt x="1588568" y="0"/>
                        <a:pt x="2046748" y="458180"/>
                        <a:pt x="2046748" y="1023374"/>
                      </a:cubicBezTo>
                      <a:cubicBezTo>
                        <a:pt x="2046748" y="1223242"/>
                        <a:pt x="1989452" y="1409727"/>
                        <a:pt x="1889481" y="1566731"/>
                      </a:cubicBezTo>
                      <a:lnTo>
                        <a:pt x="2190488" y="1759978"/>
                      </a:lnTo>
                      <a:lnTo>
                        <a:pt x="2324749" y="1550850"/>
                      </a:lnTo>
                      <a:lnTo>
                        <a:pt x="2474483" y="2237628"/>
                      </a:lnTo>
                      <a:lnTo>
                        <a:pt x="1787705" y="2387362"/>
                      </a:lnTo>
                      <a:lnTo>
                        <a:pt x="1921966" y="2178234"/>
                      </a:lnTo>
                      <a:lnTo>
                        <a:pt x="1518160" y="1918989"/>
                      </a:lnTo>
                      <a:cubicBezTo>
                        <a:pt x="1371651" y="2000515"/>
                        <a:pt x="1202912" y="2046748"/>
                        <a:pt x="1023374" y="2046748"/>
                      </a:cubicBezTo>
                      <a:cubicBezTo>
                        <a:pt x="458180" y="2046748"/>
                        <a:pt x="0" y="1588568"/>
                        <a:pt x="0" y="1023374"/>
                      </a:cubicBezTo>
                      <a:cubicBezTo>
                        <a:pt x="0" y="458180"/>
                        <a:pt x="458180" y="0"/>
                        <a:pt x="1023374" y="0"/>
                      </a:cubicBezTo>
                      <a:close/>
                    </a:path>
                  </a:pathLst>
                </a:custGeom>
                <a:solidFill>
                  <a:srgbClr val="80ABB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0" name="MH_SubTitle_3"/>
                <p:cNvSpPr>
                  <a:spLocks noChangeArrowheads="1"/>
                </p:cNvSpPr>
                <p:nvPr/>
              </p:nvSpPr>
              <p:spPr bwMode="auto">
                <a:xfrm rot="1320000">
                  <a:off x="6470650" y="2816227"/>
                  <a:ext cx="1384300" cy="13843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0" tIns="10800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latinLnBrk="1" hangingPunct="1">
                    <a:lnSpc>
                      <a:spcPct val="130000"/>
                    </a:lnSpc>
                  </a:pPr>
                  <a:endParaRPr lang="zh-CN" altLang="en-US" sz="1400" dirty="0">
                    <a:solidFill>
                      <a:srgbClr val="2C2C2C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</p:grpSp>
          <p:sp>
            <p:nvSpPr>
              <p:cNvPr id="18" name="Oval 13"/>
              <p:cNvSpPr>
                <a:spLocks noChangeArrowheads="1"/>
              </p:cNvSpPr>
              <p:nvPr/>
            </p:nvSpPr>
            <p:spPr bwMode="auto">
              <a:xfrm>
                <a:off x="6980238" y="2400302"/>
                <a:ext cx="576262" cy="576263"/>
              </a:xfrm>
              <a:prstGeom prst="ellipse">
                <a:avLst/>
              </a:prstGeom>
              <a:solidFill>
                <a:srgbClr val="80ABB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6" name="Text Box 14"/>
            <p:cNvSpPr txBox="1">
              <a:spLocks noChangeArrowheads="1"/>
            </p:cNvSpPr>
            <p:nvPr/>
          </p:nvSpPr>
          <p:spPr bwMode="auto">
            <a:xfrm>
              <a:off x="7038975" y="2335215"/>
              <a:ext cx="309563" cy="603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800" dirty="0">
                  <a:solidFill>
                    <a:schemeClr val="bg1"/>
                  </a:solidFill>
                </a:rPr>
                <a:t>3</a:t>
              </a:r>
              <a:endParaRPr lang="zh-CN" altLang="en-US" sz="3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410075" y="3307080"/>
            <a:ext cx="2531110" cy="2286635"/>
            <a:chOff x="4629150" y="3068640"/>
            <a:chExt cx="1766888" cy="2043112"/>
          </a:xfrm>
        </p:grpSpPr>
        <p:grpSp>
          <p:nvGrpSpPr>
            <p:cNvPr id="22" name="组合 21"/>
            <p:cNvGrpSpPr/>
            <p:nvPr/>
          </p:nvGrpSpPr>
          <p:grpSpPr>
            <a:xfrm>
              <a:off x="4629150" y="3133727"/>
              <a:ext cx="1766888" cy="1978025"/>
              <a:chOff x="4629150" y="3133727"/>
              <a:chExt cx="1766888" cy="1978025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4629150" y="3282952"/>
                <a:ext cx="1766888" cy="1828800"/>
                <a:chOff x="4629150" y="3282952"/>
                <a:chExt cx="1766888" cy="1828800"/>
              </a:xfrm>
            </p:grpSpPr>
            <p:sp>
              <p:nvSpPr>
                <p:cNvPr id="26" name="MH_Other_5"/>
                <p:cNvSpPr/>
                <p:nvPr/>
              </p:nvSpPr>
              <p:spPr bwMode="auto">
                <a:xfrm rot="18235563">
                  <a:off x="4598194" y="3313908"/>
                  <a:ext cx="1828800" cy="1766888"/>
                </a:xfrm>
                <a:custGeom>
                  <a:avLst/>
                  <a:gdLst>
                    <a:gd name="T0" fmla="*/ 756338 w 2474483"/>
                    <a:gd name="T1" fmla="*/ 0 h 2387362"/>
                    <a:gd name="T2" fmla="*/ 1512677 w 2474483"/>
                    <a:gd name="T3" fmla="*/ 757400 h 2387362"/>
                    <a:gd name="T4" fmla="*/ 1396446 w 2474483"/>
                    <a:gd name="T5" fmla="*/ 1159539 h 2387362"/>
                    <a:gd name="T6" fmla="*/ 1618910 w 2474483"/>
                    <a:gd name="T7" fmla="*/ 1302561 h 2387362"/>
                    <a:gd name="T8" fmla="*/ 1718137 w 2474483"/>
                    <a:gd name="T9" fmla="*/ 1147785 h 2387362"/>
                    <a:gd name="T10" fmla="*/ 1828800 w 2474483"/>
                    <a:gd name="T11" fmla="*/ 1656070 h 2387362"/>
                    <a:gd name="T12" fmla="*/ 1321227 w 2474483"/>
                    <a:gd name="T13" fmla="*/ 1766888 h 2387362"/>
                    <a:gd name="T14" fmla="*/ 1420455 w 2474483"/>
                    <a:gd name="T15" fmla="*/ 1612112 h 2387362"/>
                    <a:gd name="T16" fmla="*/ 1122017 w 2474483"/>
                    <a:gd name="T17" fmla="*/ 1420245 h 2387362"/>
                    <a:gd name="T18" fmla="*/ 756338 w 2474483"/>
                    <a:gd name="T19" fmla="*/ 1514799 h 2387362"/>
                    <a:gd name="T20" fmla="*/ 0 w 2474483"/>
                    <a:gd name="T21" fmla="*/ 757400 h 2387362"/>
                    <a:gd name="T22" fmla="*/ 756338 w 2474483"/>
                    <a:gd name="T23" fmla="*/ 0 h 238736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474483" h="2387362">
                      <a:moveTo>
                        <a:pt x="1023374" y="0"/>
                      </a:moveTo>
                      <a:cubicBezTo>
                        <a:pt x="1588568" y="0"/>
                        <a:pt x="2046748" y="458180"/>
                        <a:pt x="2046748" y="1023374"/>
                      </a:cubicBezTo>
                      <a:cubicBezTo>
                        <a:pt x="2046748" y="1223242"/>
                        <a:pt x="1989452" y="1409727"/>
                        <a:pt x="1889481" y="1566731"/>
                      </a:cubicBezTo>
                      <a:lnTo>
                        <a:pt x="2190488" y="1759978"/>
                      </a:lnTo>
                      <a:lnTo>
                        <a:pt x="2324749" y="1550850"/>
                      </a:lnTo>
                      <a:lnTo>
                        <a:pt x="2474483" y="2237628"/>
                      </a:lnTo>
                      <a:lnTo>
                        <a:pt x="1787705" y="2387362"/>
                      </a:lnTo>
                      <a:lnTo>
                        <a:pt x="1921966" y="2178234"/>
                      </a:lnTo>
                      <a:lnTo>
                        <a:pt x="1518160" y="1918989"/>
                      </a:lnTo>
                      <a:cubicBezTo>
                        <a:pt x="1371651" y="2000515"/>
                        <a:pt x="1202912" y="2046748"/>
                        <a:pt x="1023374" y="2046748"/>
                      </a:cubicBezTo>
                      <a:cubicBezTo>
                        <a:pt x="458180" y="2046748"/>
                        <a:pt x="0" y="1588568"/>
                        <a:pt x="0" y="1023374"/>
                      </a:cubicBezTo>
                      <a:cubicBezTo>
                        <a:pt x="0" y="458180"/>
                        <a:pt x="458180" y="0"/>
                        <a:pt x="1023374" y="0"/>
                      </a:cubicBezTo>
                      <a:close/>
                    </a:path>
                  </a:pathLst>
                </a:custGeom>
                <a:solidFill>
                  <a:srgbClr val="6A8074"/>
                </a:solidFill>
                <a:ln>
                  <a:noFill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7" name="MH_SubTitle_2"/>
                <p:cNvSpPr>
                  <a:spLocks noChangeArrowheads="1"/>
                </p:cNvSpPr>
                <p:nvPr/>
              </p:nvSpPr>
              <p:spPr bwMode="auto">
                <a:xfrm>
                  <a:off x="4632325" y="3567115"/>
                  <a:ext cx="1384300" cy="13843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0" tIns="10800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latinLnBrk="1" hangingPunct="1">
                    <a:lnSpc>
                      <a:spcPct val="130000"/>
                    </a:lnSpc>
                  </a:pPr>
                  <a:endParaRPr lang="zh-CN" altLang="en-US" sz="1400" dirty="0">
                    <a:solidFill>
                      <a:srgbClr val="2C2C2C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</p:grpSp>
          <p:sp>
            <p:nvSpPr>
              <p:cNvPr id="25" name="Oval 17"/>
              <p:cNvSpPr>
                <a:spLocks noChangeArrowheads="1"/>
              </p:cNvSpPr>
              <p:nvPr/>
            </p:nvSpPr>
            <p:spPr bwMode="auto">
              <a:xfrm>
                <a:off x="5057775" y="3133727"/>
                <a:ext cx="576263" cy="576263"/>
              </a:xfrm>
              <a:prstGeom prst="ellipse">
                <a:avLst/>
              </a:prstGeom>
              <a:solidFill>
                <a:srgbClr val="6A8074"/>
              </a:solidFill>
              <a:ln>
                <a:noFill/>
              </a:ln>
              <a:effec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23" name="Text Box 18"/>
            <p:cNvSpPr txBox="1">
              <a:spLocks noChangeArrowheads="1"/>
            </p:cNvSpPr>
            <p:nvPr/>
          </p:nvSpPr>
          <p:spPr bwMode="auto">
            <a:xfrm>
              <a:off x="5114925" y="3068640"/>
              <a:ext cx="311150" cy="6036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800">
                  <a:solidFill>
                    <a:schemeClr val="bg1"/>
                  </a:solidFill>
                </a:rPr>
                <a:t>2</a:t>
              </a:r>
              <a:endParaRPr lang="zh-CN" altLang="en-US" sz="3800">
                <a:solidFill>
                  <a:schemeClr val="bg1"/>
                </a:solidFill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2668905" y="2820035"/>
            <a:ext cx="1860550" cy="120459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dirty="0">
                <a:solidFill>
                  <a:srgbClr val="6A8074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额定zui大顶重（T）5</a:t>
            </a:r>
            <a:endParaRPr lang="zh-CN" altLang="en-US" dirty="0">
              <a:solidFill>
                <a:srgbClr val="6A8074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r>
              <a:rPr lang="zh-CN" altLang="en-US" dirty="0">
                <a:solidFill>
                  <a:srgbClr val="6A8074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额定zui大挎重（T）3</a:t>
            </a:r>
            <a:endParaRPr lang="zh-CN" altLang="en-US" dirty="0">
              <a:solidFill>
                <a:srgbClr val="6A8074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29" name="矩形 28"/>
          <p:cNvSpPr/>
          <p:nvPr/>
        </p:nvSpPr>
        <p:spPr>
          <a:xfrm rot="360000">
            <a:off x="4495165" y="3910330"/>
            <a:ext cx="2045335" cy="14795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rgbClr val="6A8074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zui大起重高度（mm）200</a:t>
            </a:r>
            <a:endParaRPr lang="zh-CN" altLang="en-US" dirty="0">
              <a:solidFill>
                <a:srgbClr val="6A8074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rgbClr val="6A8074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挎脚zui低位置（mm）60</a:t>
            </a:r>
            <a:endParaRPr lang="zh-CN" altLang="en-US" dirty="0">
              <a:solidFill>
                <a:srgbClr val="6A8074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518275" y="3137535"/>
            <a:ext cx="2076450" cy="11995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dirty="0">
                <a:solidFill>
                  <a:srgbClr val="6A8074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挎顶zui高位置（mm）260</a:t>
            </a:r>
            <a:endParaRPr lang="zh-CN" altLang="en-US" dirty="0">
              <a:solidFill>
                <a:srgbClr val="6A8074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r>
              <a:rPr lang="zh-CN" altLang="en-US" dirty="0">
                <a:solidFill>
                  <a:srgbClr val="6A8074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顶板zui低位置（mm）520</a:t>
            </a:r>
            <a:endParaRPr lang="zh-CN" altLang="en-US" dirty="0">
              <a:solidFill>
                <a:srgbClr val="6A8074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715375" y="2582545"/>
            <a:ext cx="1960245" cy="9290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6A8074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顶板zui高位置（mm）720</a:t>
            </a:r>
            <a:endParaRPr lang="zh-CN" altLang="en-US" dirty="0">
              <a:solidFill>
                <a:srgbClr val="6A8074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59225" y="443230"/>
            <a:ext cx="4064000" cy="3937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dirty="0">
                <a:solidFill>
                  <a:srgbClr val="80ABB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KD3-5手摇起道机技术参数</a:t>
            </a:r>
            <a:endParaRPr lang="zh-CN" altLang="en-US" sz="2400" dirty="0">
              <a:solidFill>
                <a:srgbClr val="80AB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41"/>
          <p:cNvSpPr>
            <a:spLocks noChangeArrowheads="1"/>
          </p:cNvSpPr>
          <p:nvPr/>
        </p:nvSpPr>
        <p:spPr bwMode="auto">
          <a:xfrm>
            <a:off x="4304665" y="3152775"/>
            <a:ext cx="2440940" cy="2104390"/>
          </a:xfrm>
          <a:prstGeom prst="hexagon">
            <a:avLst>
              <a:gd name="adj" fmla="val 24999"/>
              <a:gd name="vf" fmla="val 115470"/>
            </a:avLst>
          </a:prstGeom>
          <a:solidFill>
            <a:srgbClr val="6A8074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六边形 42"/>
          <p:cNvSpPr>
            <a:spLocks noChangeArrowheads="1"/>
          </p:cNvSpPr>
          <p:nvPr/>
        </p:nvSpPr>
        <p:spPr bwMode="auto">
          <a:xfrm>
            <a:off x="6170295" y="2059940"/>
            <a:ext cx="2440940" cy="2104390"/>
          </a:xfrm>
          <a:prstGeom prst="hexagon">
            <a:avLst>
              <a:gd name="adj" fmla="val 24999"/>
              <a:gd name="vf" fmla="val 115470"/>
            </a:avLst>
          </a:prstGeom>
          <a:solidFill>
            <a:srgbClr val="A5C3CE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六边形 101"/>
          <p:cNvSpPr>
            <a:spLocks noChangeArrowheads="1"/>
          </p:cNvSpPr>
          <p:nvPr/>
        </p:nvSpPr>
        <p:spPr bwMode="auto">
          <a:xfrm>
            <a:off x="1863725" y="3152775"/>
            <a:ext cx="2440940" cy="2104390"/>
          </a:xfrm>
          <a:prstGeom prst="hexagon">
            <a:avLst>
              <a:gd name="adj" fmla="val 24995"/>
              <a:gd name="vf" fmla="val 115470"/>
            </a:avLst>
          </a:prstGeom>
          <a:noFill/>
          <a:ln w="12700" cap="flat" cmpd="sng">
            <a:solidFill>
              <a:srgbClr val="80ABBA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六边形 102"/>
          <p:cNvSpPr>
            <a:spLocks noChangeArrowheads="1"/>
          </p:cNvSpPr>
          <p:nvPr/>
        </p:nvSpPr>
        <p:spPr bwMode="auto">
          <a:xfrm>
            <a:off x="8611235" y="2059940"/>
            <a:ext cx="2440940" cy="2104390"/>
          </a:xfrm>
          <a:prstGeom prst="hexagon">
            <a:avLst>
              <a:gd name="adj" fmla="val 24995"/>
              <a:gd name="vf" fmla="val 115470"/>
            </a:avLst>
          </a:prstGeom>
          <a:noFill/>
          <a:ln w="12700" cap="flat" cmpd="sng">
            <a:solidFill>
              <a:srgbClr val="6A8074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Freeform 2345"/>
          <p:cNvSpPr>
            <a:spLocks noEditPoints="1" noChangeArrowheads="1"/>
          </p:cNvSpPr>
          <p:nvPr/>
        </p:nvSpPr>
        <p:spPr bwMode="auto">
          <a:xfrm>
            <a:off x="2735580" y="3558540"/>
            <a:ext cx="697865" cy="1292225"/>
          </a:xfrm>
          <a:custGeom>
            <a:avLst/>
            <a:gdLst>
              <a:gd name="T0" fmla="*/ 43 w 86"/>
              <a:gd name="T1" fmla="*/ 0 h 164"/>
              <a:gd name="T2" fmla="*/ 29 w 86"/>
              <a:gd name="T3" fmla="*/ 11 h 164"/>
              <a:gd name="T4" fmla="*/ 12 w 86"/>
              <a:gd name="T5" fmla="*/ 13 h 164"/>
              <a:gd name="T6" fmla="*/ 10 w 86"/>
              <a:gd name="T7" fmla="*/ 30 h 164"/>
              <a:gd name="T8" fmla="*/ 0 w 86"/>
              <a:gd name="T9" fmla="*/ 44 h 164"/>
              <a:gd name="T10" fmla="*/ 10 w 86"/>
              <a:gd name="T11" fmla="*/ 57 h 164"/>
              <a:gd name="T12" fmla="*/ 12 w 86"/>
              <a:gd name="T13" fmla="*/ 74 h 164"/>
              <a:gd name="T14" fmla="*/ 29 w 86"/>
              <a:gd name="T15" fmla="*/ 77 h 164"/>
              <a:gd name="T16" fmla="*/ 43 w 86"/>
              <a:gd name="T17" fmla="*/ 87 h 164"/>
              <a:gd name="T18" fmla="*/ 57 w 86"/>
              <a:gd name="T19" fmla="*/ 77 h 164"/>
              <a:gd name="T20" fmla="*/ 74 w 86"/>
              <a:gd name="T21" fmla="*/ 74 h 164"/>
              <a:gd name="T22" fmla="*/ 76 w 86"/>
              <a:gd name="T23" fmla="*/ 57 h 164"/>
              <a:gd name="T24" fmla="*/ 86 w 86"/>
              <a:gd name="T25" fmla="*/ 44 h 164"/>
              <a:gd name="T26" fmla="*/ 76 w 86"/>
              <a:gd name="T27" fmla="*/ 30 h 164"/>
              <a:gd name="T28" fmla="*/ 74 w 86"/>
              <a:gd name="T29" fmla="*/ 13 h 164"/>
              <a:gd name="T30" fmla="*/ 57 w 86"/>
              <a:gd name="T31" fmla="*/ 11 h 164"/>
              <a:gd name="T32" fmla="*/ 43 w 86"/>
              <a:gd name="T33" fmla="*/ 0 h 164"/>
              <a:gd name="T34" fmla="*/ 43 w 86"/>
              <a:gd name="T35" fmla="*/ 24 h 164"/>
              <a:gd name="T36" fmla="*/ 62 w 86"/>
              <a:gd name="T37" fmla="*/ 44 h 164"/>
              <a:gd name="T38" fmla="*/ 43 w 86"/>
              <a:gd name="T39" fmla="*/ 63 h 164"/>
              <a:gd name="T40" fmla="*/ 24 w 86"/>
              <a:gd name="T41" fmla="*/ 44 h 164"/>
              <a:gd name="T42" fmla="*/ 43 w 86"/>
              <a:gd name="T43" fmla="*/ 24 h 164"/>
              <a:gd name="T44" fmla="*/ 29 w 86"/>
              <a:gd name="T45" fmla="*/ 91 h 164"/>
              <a:gd name="T46" fmla="*/ 19 w 86"/>
              <a:gd name="T47" fmla="*/ 92 h 164"/>
              <a:gd name="T48" fmla="*/ 19 w 86"/>
              <a:gd name="T49" fmla="*/ 164 h 164"/>
              <a:gd name="T50" fmla="*/ 67 w 86"/>
              <a:gd name="T51" fmla="*/ 164 h 164"/>
              <a:gd name="T52" fmla="*/ 67 w 86"/>
              <a:gd name="T53" fmla="*/ 92 h 164"/>
              <a:gd name="T54" fmla="*/ 57 w 86"/>
              <a:gd name="T55" fmla="*/ 91 h 164"/>
              <a:gd name="T56" fmla="*/ 43 w 86"/>
              <a:gd name="T57" fmla="*/ 101 h 164"/>
              <a:gd name="T58" fmla="*/ 29 w 86"/>
              <a:gd name="T59" fmla="*/ 91 h 16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164"/>
              <a:gd name="T92" fmla="*/ 86 w 86"/>
              <a:gd name="T93" fmla="*/ 164 h 164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164">
                <a:moveTo>
                  <a:pt x="43" y="0"/>
                </a:moveTo>
                <a:cubicBezTo>
                  <a:pt x="37" y="0"/>
                  <a:pt x="31" y="5"/>
                  <a:pt x="29" y="11"/>
                </a:cubicBezTo>
                <a:cubicBezTo>
                  <a:pt x="24" y="8"/>
                  <a:pt x="17" y="8"/>
                  <a:pt x="12" y="13"/>
                </a:cubicBezTo>
                <a:cubicBezTo>
                  <a:pt x="8" y="18"/>
                  <a:pt x="7" y="25"/>
                  <a:pt x="10" y="30"/>
                </a:cubicBezTo>
                <a:cubicBezTo>
                  <a:pt x="4" y="32"/>
                  <a:pt x="0" y="37"/>
                  <a:pt x="0" y="44"/>
                </a:cubicBezTo>
                <a:cubicBezTo>
                  <a:pt x="0" y="50"/>
                  <a:pt x="4" y="55"/>
                  <a:pt x="10" y="57"/>
                </a:cubicBezTo>
                <a:cubicBezTo>
                  <a:pt x="7" y="63"/>
                  <a:pt x="8" y="70"/>
                  <a:pt x="12" y="74"/>
                </a:cubicBezTo>
                <a:cubicBezTo>
                  <a:pt x="17" y="79"/>
                  <a:pt x="24" y="80"/>
                  <a:pt x="29" y="77"/>
                </a:cubicBezTo>
                <a:cubicBezTo>
                  <a:pt x="31" y="82"/>
                  <a:pt x="37" y="87"/>
                  <a:pt x="43" y="87"/>
                </a:cubicBezTo>
                <a:cubicBezTo>
                  <a:pt x="49" y="87"/>
                  <a:pt x="55" y="82"/>
                  <a:pt x="57" y="77"/>
                </a:cubicBezTo>
                <a:cubicBezTo>
                  <a:pt x="62" y="80"/>
                  <a:pt x="69" y="79"/>
                  <a:pt x="74" y="74"/>
                </a:cubicBezTo>
                <a:cubicBezTo>
                  <a:pt x="78" y="70"/>
                  <a:pt x="79" y="63"/>
                  <a:pt x="76" y="57"/>
                </a:cubicBezTo>
                <a:cubicBezTo>
                  <a:pt x="82" y="55"/>
                  <a:pt x="86" y="50"/>
                  <a:pt x="86" y="44"/>
                </a:cubicBezTo>
                <a:cubicBezTo>
                  <a:pt x="86" y="37"/>
                  <a:pt x="82" y="32"/>
                  <a:pt x="76" y="30"/>
                </a:cubicBezTo>
                <a:cubicBezTo>
                  <a:pt x="79" y="25"/>
                  <a:pt x="78" y="18"/>
                  <a:pt x="74" y="13"/>
                </a:cubicBezTo>
                <a:cubicBezTo>
                  <a:pt x="69" y="8"/>
                  <a:pt x="62" y="8"/>
                  <a:pt x="57" y="11"/>
                </a:cubicBezTo>
                <a:cubicBezTo>
                  <a:pt x="55" y="5"/>
                  <a:pt x="49" y="0"/>
                  <a:pt x="43" y="0"/>
                </a:cubicBezTo>
                <a:close/>
                <a:moveTo>
                  <a:pt x="43" y="24"/>
                </a:moveTo>
                <a:cubicBezTo>
                  <a:pt x="54" y="24"/>
                  <a:pt x="62" y="33"/>
                  <a:pt x="62" y="44"/>
                </a:cubicBezTo>
                <a:cubicBezTo>
                  <a:pt x="62" y="54"/>
                  <a:pt x="54" y="63"/>
                  <a:pt x="43" y="63"/>
                </a:cubicBezTo>
                <a:cubicBezTo>
                  <a:pt x="32" y="63"/>
                  <a:pt x="24" y="54"/>
                  <a:pt x="24" y="44"/>
                </a:cubicBezTo>
                <a:cubicBezTo>
                  <a:pt x="24" y="33"/>
                  <a:pt x="32" y="24"/>
                  <a:pt x="43" y="24"/>
                </a:cubicBezTo>
                <a:close/>
                <a:moveTo>
                  <a:pt x="29" y="91"/>
                </a:moveTo>
                <a:cubicBezTo>
                  <a:pt x="26" y="93"/>
                  <a:pt x="22" y="93"/>
                  <a:pt x="19" y="92"/>
                </a:cubicBezTo>
                <a:cubicBezTo>
                  <a:pt x="19" y="164"/>
                  <a:pt x="19" y="164"/>
                  <a:pt x="19" y="164"/>
                </a:cubicBezTo>
                <a:cubicBezTo>
                  <a:pt x="45" y="136"/>
                  <a:pt x="42" y="138"/>
                  <a:pt x="67" y="164"/>
                </a:cubicBezTo>
                <a:cubicBezTo>
                  <a:pt x="67" y="92"/>
                  <a:pt x="67" y="92"/>
                  <a:pt x="67" y="92"/>
                </a:cubicBezTo>
                <a:cubicBezTo>
                  <a:pt x="64" y="93"/>
                  <a:pt x="60" y="93"/>
                  <a:pt x="57" y="91"/>
                </a:cubicBezTo>
                <a:cubicBezTo>
                  <a:pt x="55" y="97"/>
                  <a:pt x="49" y="101"/>
                  <a:pt x="43" y="101"/>
                </a:cubicBezTo>
                <a:cubicBezTo>
                  <a:pt x="37" y="101"/>
                  <a:pt x="31" y="97"/>
                  <a:pt x="29" y="91"/>
                </a:cubicBezTo>
                <a:close/>
              </a:path>
            </a:pathLst>
          </a:custGeom>
          <a:solidFill>
            <a:srgbClr val="A5C3CE"/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9" name="Freeform 2345"/>
          <p:cNvSpPr>
            <a:spLocks noEditPoints="1" noChangeArrowheads="1"/>
          </p:cNvSpPr>
          <p:nvPr/>
        </p:nvSpPr>
        <p:spPr bwMode="auto">
          <a:xfrm>
            <a:off x="9482455" y="2466340"/>
            <a:ext cx="697865" cy="1292225"/>
          </a:xfrm>
          <a:custGeom>
            <a:avLst/>
            <a:gdLst>
              <a:gd name="T0" fmla="*/ 43 w 86"/>
              <a:gd name="T1" fmla="*/ 0 h 164"/>
              <a:gd name="T2" fmla="*/ 29 w 86"/>
              <a:gd name="T3" fmla="*/ 11 h 164"/>
              <a:gd name="T4" fmla="*/ 12 w 86"/>
              <a:gd name="T5" fmla="*/ 13 h 164"/>
              <a:gd name="T6" fmla="*/ 10 w 86"/>
              <a:gd name="T7" fmla="*/ 30 h 164"/>
              <a:gd name="T8" fmla="*/ 0 w 86"/>
              <a:gd name="T9" fmla="*/ 44 h 164"/>
              <a:gd name="T10" fmla="*/ 10 w 86"/>
              <a:gd name="T11" fmla="*/ 57 h 164"/>
              <a:gd name="T12" fmla="*/ 12 w 86"/>
              <a:gd name="T13" fmla="*/ 74 h 164"/>
              <a:gd name="T14" fmla="*/ 29 w 86"/>
              <a:gd name="T15" fmla="*/ 77 h 164"/>
              <a:gd name="T16" fmla="*/ 43 w 86"/>
              <a:gd name="T17" fmla="*/ 87 h 164"/>
              <a:gd name="T18" fmla="*/ 57 w 86"/>
              <a:gd name="T19" fmla="*/ 77 h 164"/>
              <a:gd name="T20" fmla="*/ 74 w 86"/>
              <a:gd name="T21" fmla="*/ 74 h 164"/>
              <a:gd name="T22" fmla="*/ 76 w 86"/>
              <a:gd name="T23" fmla="*/ 57 h 164"/>
              <a:gd name="T24" fmla="*/ 86 w 86"/>
              <a:gd name="T25" fmla="*/ 44 h 164"/>
              <a:gd name="T26" fmla="*/ 76 w 86"/>
              <a:gd name="T27" fmla="*/ 30 h 164"/>
              <a:gd name="T28" fmla="*/ 74 w 86"/>
              <a:gd name="T29" fmla="*/ 13 h 164"/>
              <a:gd name="T30" fmla="*/ 57 w 86"/>
              <a:gd name="T31" fmla="*/ 11 h 164"/>
              <a:gd name="T32" fmla="*/ 43 w 86"/>
              <a:gd name="T33" fmla="*/ 0 h 164"/>
              <a:gd name="T34" fmla="*/ 43 w 86"/>
              <a:gd name="T35" fmla="*/ 24 h 164"/>
              <a:gd name="T36" fmla="*/ 62 w 86"/>
              <a:gd name="T37" fmla="*/ 44 h 164"/>
              <a:gd name="T38" fmla="*/ 43 w 86"/>
              <a:gd name="T39" fmla="*/ 63 h 164"/>
              <a:gd name="T40" fmla="*/ 24 w 86"/>
              <a:gd name="T41" fmla="*/ 44 h 164"/>
              <a:gd name="T42" fmla="*/ 43 w 86"/>
              <a:gd name="T43" fmla="*/ 24 h 164"/>
              <a:gd name="T44" fmla="*/ 29 w 86"/>
              <a:gd name="T45" fmla="*/ 91 h 164"/>
              <a:gd name="T46" fmla="*/ 19 w 86"/>
              <a:gd name="T47" fmla="*/ 92 h 164"/>
              <a:gd name="T48" fmla="*/ 19 w 86"/>
              <a:gd name="T49" fmla="*/ 164 h 164"/>
              <a:gd name="T50" fmla="*/ 67 w 86"/>
              <a:gd name="T51" fmla="*/ 164 h 164"/>
              <a:gd name="T52" fmla="*/ 67 w 86"/>
              <a:gd name="T53" fmla="*/ 92 h 164"/>
              <a:gd name="T54" fmla="*/ 57 w 86"/>
              <a:gd name="T55" fmla="*/ 91 h 164"/>
              <a:gd name="T56" fmla="*/ 43 w 86"/>
              <a:gd name="T57" fmla="*/ 101 h 164"/>
              <a:gd name="T58" fmla="*/ 29 w 86"/>
              <a:gd name="T59" fmla="*/ 91 h 16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164"/>
              <a:gd name="T92" fmla="*/ 86 w 86"/>
              <a:gd name="T93" fmla="*/ 164 h 164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164">
                <a:moveTo>
                  <a:pt x="43" y="0"/>
                </a:moveTo>
                <a:cubicBezTo>
                  <a:pt x="37" y="0"/>
                  <a:pt x="31" y="5"/>
                  <a:pt x="29" y="11"/>
                </a:cubicBezTo>
                <a:cubicBezTo>
                  <a:pt x="24" y="8"/>
                  <a:pt x="17" y="8"/>
                  <a:pt x="12" y="13"/>
                </a:cubicBezTo>
                <a:cubicBezTo>
                  <a:pt x="8" y="18"/>
                  <a:pt x="7" y="25"/>
                  <a:pt x="10" y="30"/>
                </a:cubicBezTo>
                <a:cubicBezTo>
                  <a:pt x="4" y="32"/>
                  <a:pt x="0" y="37"/>
                  <a:pt x="0" y="44"/>
                </a:cubicBezTo>
                <a:cubicBezTo>
                  <a:pt x="0" y="50"/>
                  <a:pt x="4" y="55"/>
                  <a:pt x="10" y="57"/>
                </a:cubicBezTo>
                <a:cubicBezTo>
                  <a:pt x="7" y="63"/>
                  <a:pt x="8" y="70"/>
                  <a:pt x="12" y="74"/>
                </a:cubicBezTo>
                <a:cubicBezTo>
                  <a:pt x="17" y="79"/>
                  <a:pt x="24" y="80"/>
                  <a:pt x="29" y="77"/>
                </a:cubicBezTo>
                <a:cubicBezTo>
                  <a:pt x="31" y="82"/>
                  <a:pt x="37" y="87"/>
                  <a:pt x="43" y="87"/>
                </a:cubicBezTo>
                <a:cubicBezTo>
                  <a:pt x="49" y="87"/>
                  <a:pt x="55" y="82"/>
                  <a:pt x="57" y="77"/>
                </a:cubicBezTo>
                <a:cubicBezTo>
                  <a:pt x="62" y="80"/>
                  <a:pt x="69" y="79"/>
                  <a:pt x="74" y="74"/>
                </a:cubicBezTo>
                <a:cubicBezTo>
                  <a:pt x="78" y="70"/>
                  <a:pt x="79" y="63"/>
                  <a:pt x="76" y="57"/>
                </a:cubicBezTo>
                <a:cubicBezTo>
                  <a:pt x="82" y="55"/>
                  <a:pt x="86" y="50"/>
                  <a:pt x="86" y="44"/>
                </a:cubicBezTo>
                <a:cubicBezTo>
                  <a:pt x="86" y="37"/>
                  <a:pt x="82" y="32"/>
                  <a:pt x="76" y="30"/>
                </a:cubicBezTo>
                <a:cubicBezTo>
                  <a:pt x="79" y="25"/>
                  <a:pt x="78" y="18"/>
                  <a:pt x="74" y="13"/>
                </a:cubicBezTo>
                <a:cubicBezTo>
                  <a:pt x="69" y="8"/>
                  <a:pt x="62" y="8"/>
                  <a:pt x="57" y="11"/>
                </a:cubicBezTo>
                <a:cubicBezTo>
                  <a:pt x="55" y="5"/>
                  <a:pt x="49" y="0"/>
                  <a:pt x="43" y="0"/>
                </a:cubicBezTo>
                <a:close/>
                <a:moveTo>
                  <a:pt x="43" y="24"/>
                </a:moveTo>
                <a:cubicBezTo>
                  <a:pt x="54" y="24"/>
                  <a:pt x="62" y="33"/>
                  <a:pt x="62" y="44"/>
                </a:cubicBezTo>
                <a:cubicBezTo>
                  <a:pt x="62" y="54"/>
                  <a:pt x="54" y="63"/>
                  <a:pt x="43" y="63"/>
                </a:cubicBezTo>
                <a:cubicBezTo>
                  <a:pt x="32" y="63"/>
                  <a:pt x="24" y="54"/>
                  <a:pt x="24" y="44"/>
                </a:cubicBezTo>
                <a:cubicBezTo>
                  <a:pt x="24" y="33"/>
                  <a:pt x="32" y="24"/>
                  <a:pt x="43" y="24"/>
                </a:cubicBezTo>
                <a:close/>
                <a:moveTo>
                  <a:pt x="29" y="91"/>
                </a:moveTo>
                <a:cubicBezTo>
                  <a:pt x="26" y="93"/>
                  <a:pt x="22" y="93"/>
                  <a:pt x="19" y="92"/>
                </a:cubicBezTo>
                <a:cubicBezTo>
                  <a:pt x="19" y="164"/>
                  <a:pt x="19" y="164"/>
                  <a:pt x="19" y="164"/>
                </a:cubicBezTo>
                <a:cubicBezTo>
                  <a:pt x="45" y="136"/>
                  <a:pt x="42" y="138"/>
                  <a:pt x="67" y="164"/>
                </a:cubicBezTo>
                <a:cubicBezTo>
                  <a:pt x="67" y="92"/>
                  <a:pt x="67" y="92"/>
                  <a:pt x="67" y="92"/>
                </a:cubicBezTo>
                <a:cubicBezTo>
                  <a:pt x="64" y="93"/>
                  <a:pt x="60" y="93"/>
                  <a:pt x="57" y="91"/>
                </a:cubicBezTo>
                <a:cubicBezTo>
                  <a:pt x="55" y="97"/>
                  <a:pt x="49" y="101"/>
                  <a:pt x="43" y="101"/>
                </a:cubicBezTo>
                <a:cubicBezTo>
                  <a:pt x="37" y="101"/>
                  <a:pt x="31" y="97"/>
                  <a:pt x="29" y="91"/>
                </a:cubicBezTo>
                <a:close/>
              </a:path>
            </a:pathLst>
          </a:custGeom>
          <a:solidFill>
            <a:srgbClr val="6A8074"/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pic>
        <p:nvPicPr>
          <p:cNvPr id="14" name="图片 13" descr="手摇起道机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4045" y="3232150"/>
            <a:ext cx="2187575" cy="1918970"/>
          </a:xfrm>
          <a:prstGeom prst="hexagon">
            <a:avLst/>
          </a:prstGeom>
        </p:spPr>
      </p:pic>
      <p:pic>
        <p:nvPicPr>
          <p:cNvPr id="15" name="图片 14" descr="手摇起道机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7925" y="2145665"/>
            <a:ext cx="2270760" cy="1948815"/>
          </a:xfrm>
          <a:prstGeom prst="hexagon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2097139" y="1828800"/>
            <a:ext cx="2922376" cy="1784837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Rectangle 5"/>
          <p:cNvSpPr/>
          <p:nvPr/>
        </p:nvSpPr>
        <p:spPr>
          <a:xfrm>
            <a:off x="2097405" y="3933825"/>
            <a:ext cx="2922270" cy="1539240"/>
          </a:xfrm>
          <a:prstGeom prst="rect">
            <a:avLst/>
          </a:prstGeom>
          <a:solidFill>
            <a:srgbClr val="80A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14"/>
          <p:cNvSpPr txBox="1"/>
          <p:nvPr/>
        </p:nvSpPr>
        <p:spPr>
          <a:xfrm>
            <a:off x="2132965" y="3966845"/>
            <a:ext cx="2820670" cy="1770380"/>
          </a:xfrm>
          <a:prstGeom prst="rect">
            <a:avLst/>
          </a:prstGeom>
          <a:noFill/>
        </p:spPr>
        <p:txBody>
          <a:bodyPr wrap="square" lIns="0" tIns="0" rIns="0" bIns="0" numCol="1" spcCol="36000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1.使用前必须了解重物的重量、起道机的使用范围，严禁超负荷使用，以免造成设备损坏发生事故；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ectangle 16"/>
          <p:cNvSpPr/>
          <p:nvPr/>
        </p:nvSpPr>
        <p:spPr>
          <a:xfrm>
            <a:off x="5195625" y="1828800"/>
            <a:ext cx="2922376" cy="1784837"/>
          </a:xfrm>
          <a:prstGeom prst="rect">
            <a:avLst/>
          </a:prstGeom>
          <a:blipFill dpi="0" rotWithShape="1">
            <a:blip r:embed="rId2" cstate="screen"/>
            <a:srcRect/>
            <a:tile tx="0" ty="-63500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17"/>
          <p:cNvSpPr/>
          <p:nvPr/>
        </p:nvSpPr>
        <p:spPr>
          <a:xfrm>
            <a:off x="5195570" y="3933825"/>
            <a:ext cx="2922270" cy="1539240"/>
          </a:xfrm>
          <a:prstGeom prst="rect">
            <a:avLst/>
          </a:prstGeom>
          <a:solidFill>
            <a:srgbClr val="BBC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18"/>
          <p:cNvSpPr txBox="1"/>
          <p:nvPr/>
        </p:nvSpPr>
        <p:spPr>
          <a:xfrm>
            <a:off x="5257165" y="3935095"/>
            <a:ext cx="2783205" cy="1461770"/>
          </a:xfrm>
          <a:prstGeom prst="rect">
            <a:avLst/>
          </a:prstGeom>
          <a:noFill/>
        </p:spPr>
        <p:txBody>
          <a:bodyPr wrap="square" lIns="0" tIns="0" rIns="0" bIns="0" numCol="1" spcCol="36000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2.如果重物超过额定起重量，需用多台挎顶同时操作，保持多台挎顶负荷均匀，上升下降速度一致，保持平稳；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19"/>
          <p:cNvSpPr/>
          <p:nvPr/>
        </p:nvSpPr>
        <p:spPr>
          <a:xfrm>
            <a:off x="8284288" y="1828800"/>
            <a:ext cx="2922376" cy="1784837"/>
          </a:xfrm>
          <a:prstGeom prst="rect">
            <a:avLst/>
          </a:prstGeom>
          <a:blipFill dpi="0" rotWithShape="1"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rcRect/>
            <a:tile tx="0" ty="-63500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20"/>
          <p:cNvSpPr/>
          <p:nvPr/>
        </p:nvSpPr>
        <p:spPr>
          <a:xfrm>
            <a:off x="8284210" y="3933825"/>
            <a:ext cx="2922270" cy="1539240"/>
          </a:xfrm>
          <a:prstGeom prst="rect">
            <a:avLst/>
          </a:prstGeom>
          <a:solidFill>
            <a:srgbClr val="A5C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21"/>
          <p:cNvSpPr txBox="1"/>
          <p:nvPr/>
        </p:nvSpPr>
        <p:spPr>
          <a:xfrm>
            <a:off x="8359140" y="3924300"/>
            <a:ext cx="2778760" cy="1444625"/>
          </a:xfrm>
          <a:prstGeom prst="rect">
            <a:avLst/>
          </a:prstGeom>
          <a:noFill/>
        </p:spPr>
        <p:txBody>
          <a:bodyPr wrap="square" lIns="0" tIns="0" rIns="0" bIns="0" numCol="1" spcCol="36000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3、重物起升后，如果不能在短时间内卸载，则必须在重物下面填加与重物离地高度相等的辅助垫块作为支撑。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093210" y="504190"/>
            <a:ext cx="4024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dirty="0">
                <a:solidFill>
                  <a:srgbClr val="80ABB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KD3-5手摇起道机注意事项</a:t>
            </a:r>
            <a:endParaRPr lang="zh-CN" altLang="en-US" sz="2400" dirty="0">
              <a:solidFill>
                <a:srgbClr val="80AB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ldLvl="0" animBg="1"/>
      <p:bldP spid="4" grpId="0"/>
      <p:bldP spid="5" grpId="0" animBg="1"/>
      <p:bldP spid="6" grpId="0" bldLvl="0" animBg="1"/>
      <p:bldP spid="7" grpId="0"/>
      <p:bldP spid="8" grpId="0" animBg="1"/>
      <p:bldP spid="9" grpId="0" bldLvl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>
            <a:clrChange>
              <a:clrFrom>
                <a:srgbClr val="EBEFF3"/>
              </a:clrFrom>
              <a:clrTo>
                <a:srgbClr val="EBEFF3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997146" y="592666"/>
            <a:ext cx="5892855" cy="2644140"/>
          </a:xfrm>
          <a:prstGeom prst="rect">
            <a:avLst/>
          </a:prstGeom>
          <a:solidFill>
            <a:srgbClr val="EEEEF3"/>
          </a:solidFill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1567934" y="3064879"/>
            <a:ext cx="8168734" cy="34385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15933" y="3465513"/>
            <a:ext cx="21146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6A8074"/>
                </a:solidFill>
              </a:rPr>
              <a:t>THANK YOU</a:t>
            </a:r>
            <a:endParaRPr lang="zh-CN" altLang="en-US" sz="2800" dirty="0">
              <a:solidFill>
                <a:srgbClr val="6A8074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52563" y="3914708"/>
            <a:ext cx="1617980" cy="260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rgbClr val="6A8074"/>
                </a:solidFill>
              </a:rPr>
              <a:t>汇报人</a:t>
            </a:r>
            <a:r>
              <a:rPr lang="zh-CN" altLang="en-US" sz="1100" dirty="0" smtClean="0">
                <a:solidFill>
                  <a:srgbClr val="6A8074"/>
                </a:solidFill>
              </a:rPr>
              <a:t>——</a:t>
            </a:r>
            <a:r>
              <a:rPr lang="en-US" sz="1100" dirty="0" smtClean="0">
                <a:solidFill>
                  <a:srgbClr val="6A8074"/>
                </a:solidFill>
              </a:rPr>
              <a:t>kuangan001</a:t>
            </a:r>
            <a:endParaRPr lang="en-US" sz="1100" dirty="0">
              <a:solidFill>
                <a:srgbClr val="6A807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110.55000000000022,&quot;left&quot;:52.09456692913388,&quot;top&quot;:402.7267716535432,&quot;width&quot;:920.7317322834645}"/>
</p:tagLst>
</file>

<file path=ppt/tags/tag2.xml><?xml version="1.0" encoding="utf-8"?>
<p:tagLst xmlns:p="http://schemas.openxmlformats.org/presentationml/2006/main">
  <p:tag name="KSO_WM_DIAGRAM_VIRTUALLY_FRAME" val="{&quot;height&quot;:110.55000000000022,&quot;left&quot;:52.09456692913388,&quot;top&quot;:402.7267716535432,&quot;width&quot;:920.7317322834645}"/>
</p:tagLst>
</file>

<file path=ppt/tags/tag3.xml><?xml version="1.0" encoding="utf-8"?>
<p:tagLst xmlns:p="http://schemas.openxmlformats.org/presentationml/2006/main">
  <p:tag name="KSO_WM_DIAGRAM_VIRTUALLY_FRAME" val="{&quot;height&quot;:110.55000000000022,&quot;left&quot;:52.09456692913388,&quot;top&quot;:402.7267716535432,&quot;width&quot;:920.7317322834645}"/>
</p:tagLst>
</file>

<file path=ppt/tags/tag4.xml><?xml version="1.0" encoding="utf-8"?>
<p:tagLst xmlns:p="http://schemas.openxmlformats.org/presentationml/2006/main">
  <p:tag name="KSO_WM_DIAGRAM_VIRTUALLY_FRAME" val="{&quot;height&quot;:110.55000000000022,&quot;left&quot;:52.09456692913388,&quot;top&quot;:402.7267716535432,&quot;width&quot;:920.7317322834645}"/>
</p:tagLst>
</file>

<file path=ppt/tags/tag5.xml><?xml version="1.0" encoding="utf-8"?>
<p:tagLst xmlns:p="http://schemas.openxmlformats.org/presentationml/2006/main">
  <p:tag name="KSO_WM_DIAGRAM_VIRTUALLY_FRAME" val="{&quot;height&quot;:110.55000000000022,&quot;left&quot;:52.09456692913388,&quot;top&quot;:402.7267716535432,&quot;width&quot;:920.7317322834645}"/>
</p:tagLst>
</file>

<file path=ppt/tags/tag6.xml><?xml version="1.0" encoding="utf-8"?>
<p:tagLst xmlns:p="http://schemas.openxmlformats.org/presentationml/2006/main">
  <p:tag name="KSO_WM_DIAGRAM_VIRTUALLY_FRAME" val="{&quot;height&quot;:110.55000000000022,&quot;left&quot;:52.09456692913388,&quot;top&quot;:402.7267716535432,&quot;width&quot;:920.7317322834645}"/>
</p:tagLst>
</file>

<file path=ppt/tags/tag7.xml><?xml version="1.0" encoding="utf-8"?>
<p:tagLst xmlns:p="http://schemas.openxmlformats.org/presentationml/2006/main">
  <p:tag name="KSO_WM_DIAGRAM_VIRTUALLY_FRAME" val="{&quot;height&quot;:110.55000000000022,&quot;left&quot;:52.09456692913388,&quot;top&quot;:402.7267716535432,&quot;width&quot;:920.7317322834645}"/>
</p:tagLst>
</file>

<file path=ppt/tags/tag8.xml><?xml version="1.0" encoding="utf-8"?>
<p:tagLst xmlns:p="http://schemas.openxmlformats.org/presentationml/2006/main">
  <p:tag name="KSO_WM_DIAGRAM_VIRTUALLY_FRAME" val="{&quot;height&quot;:110.55000000000022,&quot;left&quot;:52.09456692913388,&quot;top&quot;:402.7267716535432,&quot;width&quot;:920.7317322834645}"/>
</p:tagLst>
</file>

<file path=ppt/tags/tag9.xml><?xml version="1.0" encoding="utf-8"?>
<p:tagLst xmlns:p="http://schemas.openxmlformats.org/presentationml/2006/main">
  <p:tag name="KSO_WM_DIAGRAM_VIRTUALLY_FRAME" val="{&quot;height&quot;:110.55000000000022,&quot;left&quot;:52.09456692913388,&quot;top&quot;:402.7267716535432,&quot;width&quot;:920.7317322834645}"/>
</p:tagLst>
</file>

<file path=ppt/tags/tag10.xml><?xml version="1.0" encoding="utf-8"?>
<p:tagLst xmlns:p="http://schemas.openxmlformats.org/presentationml/2006/main">
  <p:tag name="KSO_WM_DIAGRAM_VIRTUALLY_FRAME" val="{&quot;height&quot;:110.55000000000022,&quot;left&quot;:52.09456692913388,&quot;top&quot;:402.7267716535432,&quot;width&quot;:920.7317322834645}"/>
</p:tagLst>
</file>

<file path=ppt/tags/tag11.xml><?xml version="1.0" encoding="utf-8"?>
<p:tagLst xmlns:p="http://schemas.openxmlformats.org/presentationml/2006/main">
  <p:tag name="KSO_WM_DIAGRAM_VIRTUALLY_FRAME" val="{&quot;height&quot;:110.55000000000022,&quot;left&quot;:52.09456692913388,&quot;top&quot;:402.7267716535432,&quot;width&quot;:920.7317322834645}"/>
</p:tagLst>
</file>

<file path=ppt/tags/tag12.xml><?xml version="1.0" encoding="utf-8"?>
<p:tagLst xmlns:p="http://schemas.openxmlformats.org/presentationml/2006/main">
  <p:tag name="KSO_WM_DIAGRAM_VIRTUALLY_FRAME" val="{&quot;height&quot;:110.55000000000022,&quot;left&quot;:52.09456692913388,&quot;top&quot;:402.7267716535432,&quot;width&quot;:920.7317322834645}"/>
</p:tagLst>
</file>

<file path=ppt/tags/tag13.xml><?xml version="1.0" encoding="utf-8"?>
<p:tagLst xmlns:p="http://schemas.openxmlformats.org/presentationml/2006/main">
  <p:tag name="KSO_WM_DIAGRAM_VIRTUALLY_FRAME" val="{&quot;height&quot;:110.55000000000022,&quot;left&quot;:52.09456692913388,&quot;top&quot;:402.7267716535432,&quot;width&quot;:920.7317322834645}"/>
</p:tagLst>
</file>

<file path=ppt/tags/tag14.xml><?xml version="1.0" encoding="utf-8"?>
<p:tagLst xmlns:p="http://schemas.openxmlformats.org/presentationml/2006/main">
  <p:tag name="KSO_WM_DIAGRAM_VIRTUALLY_FRAME" val="{&quot;height&quot;:110.55000000000022,&quot;left&quot;:52.09456692913388,&quot;top&quot;:402.7267716535432,&quot;width&quot;:920.7317322834645}"/>
</p:tagLst>
</file>

<file path=ppt/tags/tag15.xml><?xml version="1.0" encoding="utf-8"?>
<p:tagLst xmlns:p="http://schemas.openxmlformats.org/presentationml/2006/main">
  <p:tag name="KSO_WM_DIAGRAM_VIRTUALLY_FRAME" val="{&quot;height&quot;:110.55000000000022,&quot;left&quot;:52.09456692913388,&quot;top&quot;:402.7267716535432,&quot;width&quot;:920.7317322834645}"/>
</p:tagLst>
</file>

<file path=ppt/tags/tag16.xml><?xml version="1.0" encoding="utf-8"?>
<p:tagLst xmlns:p="http://schemas.openxmlformats.org/presentationml/2006/main">
  <p:tag name="KSO_WM_DIAGRAM_VIRTUALLY_FRAME" val="{&quot;height&quot;:110.55000000000022,&quot;left&quot;:52.09456692913388,&quot;top&quot;:402.7267716535432,&quot;width&quot;:920.7317322834645}"/>
</p:tagLst>
</file>

<file path=ppt/tags/tag17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18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19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20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21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22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23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24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25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26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27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28.xml><?xml version="1.0" encoding="utf-8"?>
<p:tagLst xmlns:p="http://schemas.openxmlformats.org/presentationml/2006/main">
  <p:tag name="KSO_WM_DIAGRAM_VIRTUALLY_FRAME" val="{&quot;height&quot;:398.0451181102363,&quot;left&quot;:86.11700787401574,&quot;top&quot;:76.40582677165354,&quot;width&quot;:833.9402362204725}"/>
</p:tagLst>
</file>

<file path=ppt/tags/tag29.xml><?xml version="1.0" encoding="utf-8"?>
<p:tagLst xmlns:p="http://schemas.openxmlformats.org/presentationml/2006/main">
  <p:tag name="ISPRING_PRESENTATION_TITLE" val="PowerPoint 演示文稿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780</Words>
  <Application>WPS 演示</Application>
  <PresentationFormat>自定义</PresentationFormat>
  <Paragraphs>85</Paragraphs>
  <Slides>10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Calibri</vt:lpstr>
      <vt:lpstr>Helvetica</vt:lpstr>
      <vt:lpstr>Calibri</vt:lpstr>
      <vt:lpstr>Impact</vt:lpstr>
      <vt:lpstr>冬青黑体简体中文 W3</vt:lpstr>
      <vt:lpstr>造字工房尚雅体演示版常规体</vt:lpstr>
      <vt:lpstr>Adobe 繁黑體 Std B</vt:lpstr>
      <vt:lpstr>等线</vt:lpstr>
      <vt:lpstr>Arial Unicode MS</vt:lpstr>
      <vt:lpstr>等线 Light</vt:lpstr>
      <vt:lpstr>幼圆</vt:lpstr>
      <vt:lpstr>微软雅黑 Light</vt:lpstr>
      <vt:lpstr>方正综艺简体</vt:lpstr>
      <vt:lpstr>黑体</vt:lpstr>
      <vt:lpstr>书体坊硬笔行书3500</vt:lpstr>
      <vt:lpstr>方正隶书_GBK</vt:lpstr>
      <vt:lpstr>华文中宋</vt:lpstr>
      <vt:lpstr>华康海报体W12(P)</vt:lpstr>
      <vt:lpstr>叶根友毛笔行书2.0版</vt:lpstr>
      <vt:lpstr>南廱明體</vt:lpstr>
      <vt:lpstr>方正卡通简体</vt:lpstr>
      <vt:lpstr>微软简</vt:lpstr>
      <vt:lpstr>HelveticaNeue LT 43 LightEx</vt:lpstr>
      <vt:lpstr>仿宋</vt:lpstr>
      <vt:lpstr>第一PPT，www.1ppt.com​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清新蓝色</dc:title>
  <dc:creator>第一PPT</dc:creator>
  <cp:keywords>www.1ppt.com</cp:keywords>
  <dc:description>www.1ppt.com</dc:description>
  <cp:lastModifiedBy>Administrator</cp:lastModifiedBy>
  <cp:revision>34</cp:revision>
  <dcterms:created xsi:type="dcterms:W3CDTF">2017-04-26T08:01:00Z</dcterms:created>
  <dcterms:modified xsi:type="dcterms:W3CDTF">2024-04-24T07:47:03Z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2DB5A831A7C64A57BF3E6635A26438B3_13</vt:lpwstr>
  </property>
  <property fmtid="{D5CDD505-2E9C-101B-9397-08002B2CF9AE}" pid="3" name="KSOProductBuildVer">
    <vt:lpwstr>2052-12.1.0.16729</vt:lpwstr>
  </property>
</Properties>
</file>