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notesMasterIdLst>
    <p:notesMasterId r:id="rId2"/>
  </p:notesMasterIdLst>
  <p:sldIdLst>
    <p:sldId id="261" r:id="rId3"/>
    <p:sldId id="264" r:id="rId4"/>
    <p:sldId id="267" r:id="rId5"/>
    <p:sldId id="270" r:id="rId6"/>
    <p:sldId id="273" r:id="rId7"/>
    <p:sldId id="276" r:id="rId8"/>
    <p:sldId id="279" r:id="rId9"/>
    <p:sldId id="282" r:id="rId10"/>
    <p:sldId id="285" r:id="rId11"/>
    <p:sldId id="288" r:id="rId12"/>
    <p:sldId id="291" r:id="rId13"/>
    <p:sldId id="294" r:id="rId14"/>
    <p:sldId id="297" r:id="rId15"/>
    <p:sldId id="300" r:id="rId16"/>
    <p:sldId id="303" r:id="rId17"/>
    <p:sldId id="306" r:id="rId18"/>
    <p:sldId id="309" r:id="rId19"/>
    <p:sldId id="312" r:id="rId20"/>
  </p:sldIdLst>
  <p:sldSz cx="12192000" cy="6858000"/>
  <p:notesSz cx="6858000" cy="9144000"/>
  <p:embeddedFontLst>
    <p:embeddedFont>
      <p:font typeface="微软雅黑" panose="020B0503020204020204" charset="-122"/>
      <p:regular r:id="rId22"/>
    </p:embeddedFont>
    <p:embeddedFont>
      <p:font typeface="等线" panose="02010600030101010101" charset="-122"/>
      <p:regular r:id="rId23"/>
    </p:embeddedFont>
  </p:embeddedFontLst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91B7"/>
    <a:srgbClr val="BDD7E5"/>
    <a:srgbClr val="EDEDED"/>
    <a:srgbClr val="66447C"/>
    <a:srgbClr val="A17EB8"/>
    <a:srgbClr val="EC32D3"/>
    <a:srgbClr val="4FBDDE"/>
    <a:srgbClr val="F26083"/>
    <a:srgbClr val="FFABCD"/>
    <a:srgbClr val="6534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158" autoAdjust="0"/>
    <p:restoredTop sz="96509" autoAdjust="0"/>
  </p:normalViewPr>
  <p:slideViewPr>
    <p:cSldViewPr snapToGrid="0">
      <p:cViewPr>
        <p:scale>
          <a:sx n="100" d="100"/>
          <a:sy n="100" d="100"/>
        </p:scale>
        <p:origin x="103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tags" Target="tags/tag19.xml" /><Relationship Id="rId22" Type="http://schemas.openxmlformats.org/officeDocument/2006/relationships/font" Target="fonts/font1.fntdata" /><Relationship Id="rId23" Type="http://schemas.openxmlformats.org/officeDocument/2006/relationships/font" Target="fonts/font2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56805C-8049-4AAC-99EE-10E4170A8FE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E2F451-1921-43AD-A225-AE302A655ABB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DD7E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216694" y="228600"/>
            <a:ext cx="11758612" cy="6400800"/>
            <a:chOff x="1123950" y="819150"/>
            <a:chExt cx="9944100" cy="5219700"/>
          </a:xfrm>
          <a:effectLst>
            <a:outerShdw blurRad="228600" algn="ctr" rotWithShape="0">
              <a:schemeClr val="tx1">
                <a:lumMod val="65000"/>
                <a:lumOff val="35000"/>
                <a:alpha val="40000"/>
              </a:schemeClr>
            </a:outerShdw>
          </a:effectLst>
        </p:grpSpPr>
        <p:sp>
          <p:nvSpPr>
            <p:cNvPr id="20" name="矩形: 圆角 19"/>
            <p:cNvSpPr/>
            <p:nvPr/>
          </p:nvSpPr>
          <p:spPr>
            <a:xfrm>
              <a:off x="1123950" y="819150"/>
              <a:ext cx="9944100" cy="5219700"/>
            </a:xfrm>
            <a:prstGeom prst="roundRect">
              <a:avLst>
                <a:gd name="adj" fmla="val 550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1257300" y="946305"/>
              <a:ext cx="9677400" cy="4965389"/>
            </a:xfrm>
            <a:prstGeom prst="roundRect">
              <a:avLst>
                <a:gd name="adj" fmla="val 4309"/>
              </a:avLst>
            </a:prstGeom>
            <a:solidFill>
              <a:schemeClr val="bg1"/>
            </a:solidFill>
            <a:ln>
              <a:solidFill>
                <a:srgbClr val="83B2C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9" name="图片 28" descr="图片包含 游戏机, 食物&#10;&#10;描述已自动生成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76" r="48318" b="32761"/>
          <a:stretch>
            <a:fillRect/>
          </a:stretch>
        </p:blipFill>
        <p:spPr>
          <a:xfrm rot="19562732" flipH="1">
            <a:off x="10894060" y="5675630"/>
            <a:ext cx="957580" cy="675640"/>
          </a:xfrm>
          <a:custGeom>
            <a:gdLst>
              <a:gd name="connsiteX0" fmla="*/ 0 w 4062421"/>
              <a:gd name="connsiteY0" fmla="*/ 0 h 2864590"/>
              <a:gd name="connsiteX1" fmla="*/ 4062421 w 4062421"/>
              <a:gd name="connsiteY1" fmla="*/ 0 h 2864590"/>
              <a:gd name="connsiteX2" fmla="*/ 4062421 w 4062421"/>
              <a:gd name="connsiteY2" fmla="*/ 2864590 h 2864590"/>
              <a:gd name="connsiteX3" fmla="*/ 0 w 4062421"/>
              <a:gd name="connsiteY3" fmla="*/ 2864590 h 28645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2421" h="2864590">
                <a:moveTo>
                  <a:pt x="0" y="0"/>
                </a:moveTo>
                <a:lnTo>
                  <a:pt x="4062421" y="0"/>
                </a:lnTo>
                <a:lnTo>
                  <a:pt x="4062421" y="2864590"/>
                </a:lnTo>
                <a:lnTo>
                  <a:pt x="0" y="286459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/>
        </p:nvSpPr>
        <p:spPr>
          <a:xfrm>
            <a:off x="0" y="-19685"/>
            <a:ext cx="12192000" cy="6858000"/>
          </a:xfrm>
          <a:prstGeom prst="rect">
            <a:avLst/>
          </a:prstGeom>
          <a:solidFill>
            <a:srgbClr val="BDD7E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216059" y="208915"/>
            <a:ext cx="11758612" cy="6400800"/>
            <a:chOff x="1123950" y="819150"/>
            <a:chExt cx="9944100" cy="5219700"/>
          </a:xfrm>
          <a:effectLst>
            <a:outerShdw blurRad="228600" algn="ctr" rotWithShape="0">
              <a:schemeClr val="tx1">
                <a:lumMod val="65000"/>
                <a:lumOff val="35000"/>
                <a:alpha val="40000"/>
              </a:schemeClr>
            </a:outerShdw>
          </a:effectLst>
        </p:grpSpPr>
        <p:sp>
          <p:nvSpPr>
            <p:cNvPr id="20" name="矩形: 圆角 19"/>
            <p:cNvSpPr/>
            <p:nvPr/>
          </p:nvSpPr>
          <p:spPr>
            <a:xfrm>
              <a:off x="1123950" y="819150"/>
              <a:ext cx="9944100" cy="5219700"/>
            </a:xfrm>
            <a:prstGeom prst="roundRect">
              <a:avLst>
                <a:gd name="adj" fmla="val 550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1257300" y="946305"/>
              <a:ext cx="9677400" cy="4965389"/>
            </a:xfrm>
            <a:prstGeom prst="roundRect">
              <a:avLst>
                <a:gd name="adj" fmla="val 4309"/>
              </a:avLst>
            </a:prstGeom>
            <a:solidFill>
              <a:schemeClr val="bg1"/>
            </a:solidFill>
            <a:ln>
              <a:solidFill>
                <a:srgbClr val="83B2C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" name="矩形 6"/>
          <p:cNvSpPr/>
          <p:nvPr userDrawn="1"/>
        </p:nvSpPr>
        <p:spPr>
          <a:xfrm>
            <a:off x="452755" y="441960"/>
            <a:ext cx="11284585" cy="59347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png" /><Relationship Id="rId3" Type="http://schemas.openxmlformats.org/officeDocument/2006/relationships/tags" Target="../tags/tag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png" /><Relationship Id="rId3" Type="http://schemas.openxmlformats.org/officeDocument/2006/relationships/tags" Target="../tags/tag1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7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8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963930" y="899795"/>
            <a:ext cx="10264140" cy="53543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</a:lstStyle>
          <a:p>
            <a:pPr algn="ctr"/>
            <a:endParaRPr lang="zh-CN" altLang="en-US" sz="6000" b="0" noProof="1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lang="zh-CN" sz="5400" b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中国历史</a:t>
            </a:r>
            <a:r>
              <a:rPr lang="en-US" altLang="zh-CN" sz="5400" b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 </a:t>
            </a:r>
            <a:r>
              <a:rPr lang="zh-CN" altLang="en-US" sz="5400" b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八年级上册</a:t>
            </a:r>
          </a:p>
          <a:p>
            <a:pPr algn="ctr"/>
            <a:endParaRPr lang="zh-CN" altLang="en-US" sz="4400" b="0" noProof="1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lang="zh-CN" altLang="en-US" sz="4400" b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第六单元   中华民族的抗日战争</a:t>
            </a:r>
          </a:p>
          <a:p>
            <a:pPr algn="ctr"/>
            <a:endParaRPr sz="4000" b="0" noProof="1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sz="4000" b="0" noProof="1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 </a:t>
            </a:r>
            <a:r>
              <a:rPr sz="4000" b="1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第22课  抗日战争的胜利</a:t>
            </a:r>
            <a:endParaRPr lang="zh-CN" altLang="en-US" sz="4000"/>
          </a:p>
          <a:p>
            <a:pPr algn="ctr"/>
            <a:endParaRPr lang="zh-CN" altLang="en-US" sz="6000" noProof="1">
              <a:effectLst>
                <a:outerShdw blurRad="38100" dist="38100" dir="2700000">
                  <a:srgbClr val="C0C0C0"/>
                </a:outerShdw>
              </a:effectLst>
              <a:latin typeface="等线"/>
              <a:ea typeface="等线" panose="02010600030101010101" charset="-122"/>
              <a:cs typeface="+mn-cs"/>
              <a:sym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矩形 17"/>
          <p:cNvSpPr/>
          <p:nvPr/>
        </p:nvSpPr>
        <p:spPr>
          <a:xfrm>
            <a:off x="3096895" y="148399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考点解读</a:t>
            </a:r>
          </a:p>
        </p:txBody>
      </p:sp>
      <p:sp>
        <p:nvSpPr>
          <p:cNvPr id="20" name="矩形 19"/>
          <p:cNvSpPr/>
          <p:nvPr/>
        </p:nvSpPr>
        <p:spPr>
          <a:xfrm>
            <a:off x="3096895" y="259778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考点秘籍</a:t>
            </a:r>
          </a:p>
        </p:txBody>
      </p:sp>
      <p:sp>
        <p:nvSpPr>
          <p:cNvPr id="22" name="矩形 21"/>
          <p:cNvSpPr/>
          <p:nvPr/>
        </p:nvSpPr>
        <p:spPr>
          <a:xfrm>
            <a:off x="3096895" y="353885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名师讲解</a:t>
            </a:r>
          </a:p>
        </p:txBody>
      </p:sp>
      <p:sp>
        <p:nvSpPr>
          <p:cNvPr id="24" name="矩形 23"/>
          <p:cNvSpPr/>
          <p:nvPr/>
        </p:nvSpPr>
        <p:spPr>
          <a:xfrm>
            <a:off x="3096895" y="462280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基础闯关</a:t>
            </a:r>
          </a:p>
        </p:txBody>
      </p:sp>
      <p:sp>
        <p:nvSpPr>
          <p:cNvPr id="8" name="矩形 7"/>
          <p:cNvSpPr/>
          <p:nvPr userDrawn="1"/>
        </p:nvSpPr>
        <p:spPr>
          <a:xfrm>
            <a:off x="2092960" y="148399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01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2092960" y="259778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02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2092960" y="353885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03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21" name="矩形 20"/>
          <p:cNvSpPr/>
          <p:nvPr userDrawn="1"/>
        </p:nvSpPr>
        <p:spPr>
          <a:xfrm>
            <a:off x="2092960" y="462280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04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3096895" y="559816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提分强化练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2092960" y="559816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05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942975" y="1091073"/>
            <a:ext cx="10515600" cy="1823577"/>
          </a:xfrm>
        </p:spPr>
        <p:txBody>
          <a:bodyPr/>
          <a:lstStyle/>
          <a:p>
            <a:r>
              <a:rPr lang="en-US" altLang="zh-CN"/>
              <a:t>01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838200" y="3715080"/>
            <a:ext cx="10515600" cy="1391570"/>
          </a:xfrm>
        </p:spPr>
        <p:txBody>
          <a:bodyPr/>
          <a:lstStyle/>
          <a:p>
            <a:r>
              <a:rPr lang="zh-CN" altLang="en-US" sz="4800"/>
              <a:t>考点解读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1019743" y="403759"/>
            <a:ext cx="1808480" cy="5835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考点解读</a:t>
            </a:r>
            <a:endParaRPr lang="zh-CN" altLang="zh-CN" sz="4000" b="1" u="sng">
              <a:solidFill>
                <a:srgbClr val="00B0F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9810" y="2449195"/>
            <a:ext cx="1037526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★★★★★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知道中国共产党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第七次全国代表大会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的主要内容，了解日本投降的史实，探讨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抗日战争胜利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原因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及历史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意义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02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b="1"/>
              <a:t>考点秘籍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122680" y="356235"/>
            <a:ext cx="18649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考点秘籍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69315" y="1114425"/>
            <a:ext cx="10581640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1. 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1940年3月，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汪精卫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在南京建立伪国民政府。1941年1月，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国民党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顽固派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制造了“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皖南事变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”。</a:t>
            </a:r>
          </a:p>
          <a:p>
            <a:pPr fontAlgn="auto">
              <a:lnSpc>
                <a:spcPct val="150000"/>
              </a:lnSpc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2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1945年4月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，中国共产党在延安召开了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第七次全国代表大会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。这次会议制定了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党的政治路线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：放手发动群众，壮大人民力量，在中国共产党的领导下，打败日本侵略者，解放全国人民，建立一个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新民主主义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的中国。大会选举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毛泽东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为中共中央主席，确立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毛泽东思想为中国共产党的指导思想并写入党章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 fontAlgn="auto">
              <a:lnSpc>
                <a:spcPct val="150000"/>
              </a:lnSpc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122680" y="334645"/>
            <a:ext cx="18649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考点秘籍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923925" y="1004570"/>
            <a:ext cx="10623550" cy="43846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3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 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1945年8月15日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r>
              <a:rPr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日本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天皇被迫宣布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无条件投降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9月2日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，日本政府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正式签署投降书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4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抗日战争胜利的原因：中国人民巨大的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民族觉醒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、空前的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民族团结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和英勇的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民族抗争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，是中国人民抗日战争胜利的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决定性因素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；中国共产党在全民族团结抗战中发挥了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中流砥柱的作用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；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世界上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一切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爱好和平与正义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国家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和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人民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的支持。</a:t>
            </a:r>
            <a:endParaRPr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36600" y="1367790"/>
            <a:ext cx="10718800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</a:pP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抗日战争胜利的历史意义：抗日战争是中国近代以来反抗外敌入侵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第一次取得完全胜利的民族解放战争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。它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促进了中华民族的觉醒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，为中国共产党带领中国人民实现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彻底的民族独立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和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人民解放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奠定了重要基础。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中国战场是世界反法西斯战争的东方主战场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，对世界反法西斯战争的胜利、</a:t>
            </a:r>
            <a:r>
              <a:rPr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维护世界和平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做出了巨大贡献。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中国的国际地位得到提高。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endParaRPr lang="zh-CN" altLang="en-US" b="1"/>
          </a:p>
        </p:txBody>
      </p:sp>
      <p:sp>
        <p:nvSpPr>
          <p:cNvPr id="3" name="文本框 2"/>
          <p:cNvSpPr txBox="1"/>
          <p:nvPr/>
        </p:nvSpPr>
        <p:spPr>
          <a:xfrm>
            <a:off x="1122680" y="334645"/>
            <a:ext cx="18649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考点秘籍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03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/>
              <a:t>名师讲解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122680" y="356235"/>
            <a:ext cx="18649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名师讲解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75640" y="1193800"/>
            <a:ext cx="10688955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（2020·江苏苏州）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抗战期间,有一个“人人想去的、充满阳光的、愉快和蔼的地方”,那里的革命士气和热情令人感动,党代表们在此聆听毛泽东同志的中共七大报告。这个地方是（    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延安   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重庆   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瑞金    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西安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【答案】A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rgbClr val="00B0F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【解析】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本题考查的是中共七大的地点，根据所学知识可知中共七大召开的地点为延安，故选A。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04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b="1"/>
              <a:t>基础闯关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1014730" y="461010"/>
            <a:ext cx="27470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zh-CN" sz="3200" b="1" u="sng">
                <a:solidFill>
                  <a:srgbClr val="00B0F0"/>
                </a:solidFill>
              </a:rPr>
              <a:t>基础闯关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22300" y="1326515"/>
            <a:ext cx="10580370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1.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（2020·广西玉林）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毛泽东思想是中国共产党取得中国革命胜利的理论武器，其被确立为党的指导思想是在（    ）</a:t>
            </a:r>
          </a:p>
          <a:p>
            <a:pPr fontAlgn="auto">
              <a:lnSpc>
                <a:spcPct val="150000"/>
              </a:lnSpc>
            </a:pPr>
            <a:endParaRPr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A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古田会议   B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遵义会议   C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中共七大   D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中共十二大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【答案】C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1014730" y="461010"/>
            <a:ext cx="27470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zh-CN" sz="3200" b="1" u="sng">
                <a:solidFill>
                  <a:srgbClr val="00B0F0"/>
                </a:solidFill>
              </a:rPr>
              <a:t>基础闯关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38810" y="925830"/>
            <a:ext cx="11000105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2.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（2021·江苏盐城）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我国有很多以英烈姓名命名的地名，八（6）班同学搜集到部分英烈的一些信息（下表），发现他们都牺牲于（   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</a:t>
            </a: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北伐战争时期   B</a:t>
            </a: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抗日战争时期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C</a:t>
            </a: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解放战争时期   D</a:t>
            </a: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抗美援朝时期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【答案】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B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2350" y="2775585"/>
            <a:ext cx="7941310" cy="115697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05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b="1">
                <a:solidFill>
                  <a:schemeClr val="tx1"/>
                </a:solidFill>
                <a:sym typeface="+mn-ea"/>
              </a:rPr>
              <a:t>提分强化练</a:t>
            </a:r>
            <a:endParaRPr lang="zh-CN" altLang="zh-CN" sz="4800" b="1">
              <a:solidFill>
                <a:schemeClr val="tx1"/>
              </a:solidFill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1068705" y="396240"/>
            <a:ext cx="27470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zh-CN" sz="3200" b="1" u="sng">
                <a:solidFill>
                  <a:srgbClr val="00B0F0"/>
                </a:solidFill>
                <a:sym typeface="+mn-ea"/>
              </a:rPr>
              <a:t>提分强化练</a:t>
            </a:r>
            <a:endParaRPr lang="zh-CN" altLang="zh-CN" sz="3200" b="1" u="sng">
              <a:solidFill>
                <a:srgbClr val="00B0F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59130" y="798195"/>
            <a:ext cx="11063605" cy="59080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1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（2019·广西贵港）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毛泽东1946年夏与美国记者斯特朗谈话时说：“原子弹是美国反动派用来吓人的一只纸老虎，看样子可怕，实际上并不可怕。当然，原子弹是一种大规模屠杀的武器，但是决定战争胜败的是人民，而不是一两件新式武器。”材料中毛泽东认为（    ）</a:t>
            </a:r>
          </a:p>
          <a:p>
            <a:pPr fontAlgn="auto">
              <a:lnSpc>
                <a:spcPct val="150000"/>
              </a:lnSpc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A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战争胜利的关键取决于人心向背</a:t>
            </a:r>
          </a:p>
          <a:p>
            <a:pPr fontAlgn="auto">
              <a:lnSpc>
                <a:spcPct val="150000"/>
              </a:lnSpc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B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决定战争胜败的是新式武器</a:t>
            </a:r>
          </a:p>
          <a:p>
            <a:pPr fontAlgn="auto">
              <a:lnSpc>
                <a:spcPct val="150000"/>
              </a:lnSpc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C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美国的支持是战争胜负的关键</a:t>
            </a:r>
          </a:p>
          <a:p>
            <a:pPr fontAlgn="auto">
              <a:lnSpc>
                <a:spcPct val="150000"/>
              </a:lnSpc>
            </a:pP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D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战术决定战争的胜败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【答案】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</a:t>
            </a:r>
            <a:endParaRPr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949960" y="514985"/>
            <a:ext cx="27470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zh-CN" sz="3200" b="1" u="sng">
                <a:solidFill>
                  <a:srgbClr val="00B0F0"/>
                </a:solidFill>
                <a:sym typeface="+mn-ea"/>
              </a:rPr>
              <a:t>提分强化练</a:t>
            </a:r>
            <a:endParaRPr lang="zh-CN" altLang="zh-CN" sz="3200" b="1" u="sng">
              <a:solidFill>
                <a:srgbClr val="00B0F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59790" y="1219835"/>
            <a:ext cx="10709910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2.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阅读下列材料，回答问题。</a:t>
            </a:r>
          </a:p>
          <a:p>
            <a:pPr algn="l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2800">
                <a:solidFill>
                  <a:srgbClr val="00B0F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材料一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：右图所示。</a:t>
            </a:r>
          </a:p>
          <a:p>
            <a:pPr algn="l">
              <a:lnSpc>
                <a:spcPct val="150000"/>
              </a:lnSpc>
            </a:pP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algn="l">
              <a:lnSpc>
                <a:spcPct val="150000"/>
              </a:lnSpc>
            </a:pP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algn="l">
              <a:lnSpc>
                <a:spcPct val="150000"/>
              </a:lnSpc>
            </a:pP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zh-CN" altLang="en-US" sz="2800">
                <a:solidFill>
                  <a:srgbClr val="00B0F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材料二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：胜仗!胜仗！日本跪下来投降！祝捷的炮像雷声响，满街的爆竹，烟火飞扬。漫山遍野是人浪!笑口高张，热泪如狂！向东望，看我们百万雄师配合英勇的盟军，浩浩荡荡，扫残敌，如猛虎 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7455" y="1631315"/>
            <a:ext cx="4224655" cy="28454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648970" y="1444625"/>
            <a:ext cx="10893425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驱羊踏破那小小扶桑。河山再造，日月重光。……这真不负我们全民抗战，不负我们血染沙场。</a:t>
            </a:r>
          </a:p>
          <a:p>
            <a:pPr algn="r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——罗家伦《凯歌》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（1）材料一中的报纸应发行于哪一天？</a:t>
            </a: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1945年8月15日。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50000"/>
              </a:lnSpc>
            </a:pP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algn="l">
              <a:lnSpc>
                <a:spcPct val="150000"/>
              </a:lnSpc>
            </a:pP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49960" y="514985"/>
            <a:ext cx="27470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zh-CN" sz="3200" b="1" u="sng">
                <a:solidFill>
                  <a:srgbClr val="00B0F0"/>
                </a:solidFill>
                <a:sym typeface="+mn-ea"/>
              </a:rPr>
              <a:t>提分强化练</a:t>
            </a:r>
            <a:endParaRPr lang="zh-CN" altLang="zh-CN" sz="3200" b="1" u="sng">
              <a:solidFill>
                <a:srgbClr val="00B0F0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654685" y="955040"/>
            <a:ext cx="10440670" cy="54463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（2）促使日本无条件投降的因素有哪些？请从国际与国内的角度各举两例。结合所学知识，请你分析中国取得抗日战争胜利的最重要原因是什么。</a:t>
            </a:r>
          </a:p>
          <a:p>
            <a:pPr algn="l">
              <a:lnSpc>
                <a:spcPct val="150000"/>
              </a:lnSpc>
            </a:pPr>
            <a:r>
              <a:rPr lang="zh-CN" altLang="en-US" sz="2800">
                <a:sym typeface="+mn-ea"/>
              </a:rPr>
              <a:t>    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国际：世界反法西斯战争节节胜利；美国向日本的广岛、长崎投掷原子弹；苏联对日宣战，出兵中国东北。（任选其二）国内：中国共产党领导的抗日根据地军民开始局部反攻，取得一系列胜利；人民巨大的民族觉醒、空前的民族团结与英勇的民族抗争；正面战场和敌后战场相互配合。（任选其二）抗战胜利的最重要原因：中国共产党倡导建立了以国共合作为基础的抗日民族统一战线，实现全民族抗战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49960" y="514985"/>
            <a:ext cx="27470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zh-CN" sz="3200" b="1" u="sng">
                <a:solidFill>
                  <a:srgbClr val="00B0F0"/>
                </a:solidFill>
                <a:sym typeface="+mn-ea"/>
              </a:rPr>
              <a:t>提分强化练</a:t>
            </a:r>
            <a:endParaRPr lang="zh-CN" altLang="zh-CN" sz="3200" b="1" u="sng">
              <a:solidFill>
                <a:srgbClr val="00B0F0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4licmk53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69</Paragraphs>
  <Slides>18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19">
      <vt:lpstr>Office 主题​​</vt:lpstr>
      <vt:lpstr>Slide 1</vt:lpstr>
      <vt:lpstr>Slide 2</vt:lpstr>
      <vt:lpstr>考点解读</vt:lpstr>
      <vt:lpstr>Slide 4</vt:lpstr>
      <vt:lpstr>考点秘籍</vt:lpstr>
      <vt:lpstr>Slide 6</vt:lpstr>
      <vt:lpstr>Slide 7</vt:lpstr>
      <vt:lpstr>Slide 8</vt:lpstr>
      <vt:lpstr>名师讲解</vt:lpstr>
      <vt:lpstr>Slide 10</vt:lpstr>
      <vt:lpstr>基础闯关</vt:lpstr>
      <vt:lpstr>Slide 12</vt:lpstr>
      <vt:lpstr>Slide 13</vt:lpstr>
      <vt:lpstr>提分强化练</vt:lpstr>
      <vt:lpstr>Slide 15</vt:lpstr>
      <vt:lpstr>Slide 16</vt:lpstr>
      <vt:lpstr>Slide 17</vt:lpstr>
      <vt:lpstr>Slide 18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lastModifiedBy>天天向上</cp:lastModifiedBy>
  <cp:revision>2</cp:revision>
  <dcterms:created xsi:type="dcterms:W3CDTF">2022-03-04T02:55:00Z</dcterms:created>
  <dcterms:modified xsi:type="dcterms:W3CDTF">2021-10-21T01:17:25Z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1A0596D79D4449279512839365372EBF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v1.0_library_jILthEpMIJVWZ5AQgiMFQQ==</vt:lpwstr>
  </property>
</Properties>
</file>