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C7D9F0"/>
    <a:srgbClr val="F5E4D0"/>
    <a:srgbClr val="FFFF00"/>
    <a:srgbClr val="92D05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83" autoAdjust="0"/>
    <p:restoredTop sz="67192" autoAdjust="0"/>
  </p:normalViewPr>
  <p:slideViewPr>
    <p:cSldViewPr>
      <p:cViewPr varScale="1">
        <p:scale>
          <a:sx n="66" d="100"/>
          <a:sy n="66" d="100"/>
        </p:scale>
        <p:origin x="-10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B10AC-16BB-419A-B8B2-8E8F85042543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1395E-0A75-4D73-867D-BE88AE0D27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236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30381-80FF-4CEB-BDBE-E34228922F9D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DFCF1-43DD-4B43-BD03-F7852D27AD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81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DFCF1-43DD-4B43-BD03-F7852D27ADC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47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pic>
        <p:nvPicPr>
          <p:cNvPr id="1026" name="Picture 2" descr="H:\cover design\unit 2_看图王.bm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32124"/>
            <a:ext cx="9144000" cy="6890124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3" descr="11121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" y="-1"/>
            <a:ext cx="9143988" cy="571481"/>
          </a:xfrm>
          <a:prstGeom prst="rect">
            <a:avLst/>
          </a:prstGeom>
        </p:spPr>
      </p:pic>
      <p:sp>
        <p:nvSpPr>
          <p:cNvPr id="8" name="KSO_Shape"/>
          <p:cNvSpPr>
            <a:spLocks/>
          </p:cNvSpPr>
          <p:nvPr/>
        </p:nvSpPr>
        <p:spPr bwMode="auto">
          <a:xfrm>
            <a:off x="214282" y="0"/>
            <a:ext cx="428628" cy="428628"/>
          </a:xfrm>
          <a:custGeom>
            <a:avLst/>
            <a:gdLst>
              <a:gd name="T0" fmla="*/ 1184720 w 3160"/>
              <a:gd name="T1" fmla="*/ 570632 h 3499"/>
              <a:gd name="T2" fmla="*/ 1030393 w 3160"/>
              <a:gd name="T3" fmla="*/ 272195 h 3499"/>
              <a:gd name="T4" fmla="*/ 736656 w 3160"/>
              <a:gd name="T5" fmla="*/ 231546 h 3499"/>
              <a:gd name="T6" fmla="*/ 817935 w 3160"/>
              <a:gd name="T7" fmla="*/ 759470 h 3499"/>
              <a:gd name="T8" fmla="*/ 1184720 w 3160"/>
              <a:gd name="T9" fmla="*/ 570632 h 3499"/>
              <a:gd name="T10" fmla="*/ 760320 w 3160"/>
              <a:gd name="T11" fmla="*/ 810925 h 3499"/>
              <a:gd name="T12" fmla="*/ 571011 w 3160"/>
              <a:gd name="T13" fmla="*/ 410608 h 3499"/>
              <a:gd name="T14" fmla="*/ 272645 w 3160"/>
              <a:gd name="T15" fmla="*/ 564972 h 3499"/>
              <a:gd name="T16" fmla="*/ 232006 w 3160"/>
              <a:gd name="T17" fmla="*/ 858778 h 3499"/>
              <a:gd name="T18" fmla="*/ 760320 w 3160"/>
              <a:gd name="T19" fmla="*/ 810925 h 3499"/>
              <a:gd name="T20" fmla="*/ 361641 w 3160"/>
              <a:gd name="T21" fmla="*/ 1171622 h 3499"/>
              <a:gd name="T22" fmla="*/ 581300 w 3160"/>
              <a:gd name="T23" fmla="*/ 1370751 h 3499"/>
              <a:gd name="T24" fmla="*/ 908988 w 3160"/>
              <a:gd name="T25" fmla="*/ 1297685 h 3499"/>
              <a:gd name="T26" fmla="*/ 785012 w 3160"/>
              <a:gd name="T27" fmla="*/ 862894 h 3499"/>
              <a:gd name="T28" fmla="*/ 361641 w 3160"/>
              <a:gd name="T29" fmla="*/ 1171622 h 3499"/>
              <a:gd name="T30" fmla="*/ 821536 w 3160"/>
              <a:gd name="T31" fmla="*/ 821216 h 3499"/>
              <a:gd name="T32" fmla="*/ 1050970 w 3160"/>
              <a:gd name="T33" fmla="*/ 1206096 h 3499"/>
              <a:gd name="T34" fmla="*/ 1346764 w 3160"/>
              <a:gd name="T35" fmla="*/ 1047101 h 3499"/>
              <a:gd name="T36" fmla="*/ 1383288 w 3160"/>
              <a:gd name="T37" fmla="*/ 752781 h 3499"/>
              <a:gd name="T38" fmla="*/ 821536 w 3160"/>
              <a:gd name="T39" fmla="*/ 821216 h 3499"/>
              <a:gd name="T40" fmla="*/ 1016503 w 3160"/>
              <a:gd name="T41" fmla="*/ 1266813 h 3499"/>
              <a:gd name="T42" fmla="*/ 974320 w 3160"/>
              <a:gd name="T43" fmla="*/ 1299744 h 3499"/>
              <a:gd name="T44" fmla="*/ 1599861 w 3160"/>
              <a:gd name="T45" fmla="*/ 1800397 h 3499"/>
              <a:gd name="T46" fmla="*/ 1625582 w 3160"/>
              <a:gd name="T47" fmla="*/ 1648606 h 3499"/>
              <a:gd name="T48" fmla="*/ 1016503 w 3160"/>
              <a:gd name="T49" fmla="*/ 1266813 h 349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160" h="3499">
                <a:moveTo>
                  <a:pt x="2303" y="1109"/>
                </a:moveTo>
                <a:cubicBezTo>
                  <a:pt x="2403" y="1016"/>
                  <a:pt x="2620" y="582"/>
                  <a:pt x="2003" y="529"/>
                </a:cubicBezTo>
                <a:cubicBezTo>
                  <a:pt x="1693" y="0"/>
                  <a:pt x="1468" y="392"/>
                  <a:pt x="1432" y="450"/>
                </a:cubicBezTo>
                <a:cubicBezTo>
                  <a:pt x="1204" y="805"/>
                  <a:pt x="1590" y="1476"/>
                  <a:pt x="1590" y="1476"/>
                </a:cubicBezTo>
                <a:cubicBezTo>
                  <a:pt x="1590" y="1476"/>
                  <a:pt x="2128" y="1305"/>
                  <a:pt x="2303" y="1109"/>
                </a:cubicBezTo>
                <a:close/>
                <a:moveTo>
                  <a:pt x="1478" y="1576"/>
                </a:moveTo>
                <a:cubicBezTo>
                  <a:pt x="1478" y="1576"/>
                  <a:pt x="1306" y="973"/>
                  <a:pt x="1110" y="798"/>
                </a:cubicBezTo>
                <a:cubicBezTo>
                  <a:pt x="1017" y="698"/>
                  <a:pt x="583" y="481"/>
                  <a:pt x="530" y="1098"/>
                </a:cubicBezTo>
                <a:cubicBezTo>
                  <a:pt x="0" y="1408"/>
                  <a:pt x="392" y="1633"/>
                  <a:pt x="451" y="1669"/>
                </a:cubicBezTo>
                <a:cubicBezTo>
                  <a:pt x="806" y="1897"/>
                  <a:pt x="1478" y="1576"/>
                  <a:pt x="1478" y="1576"/>
                </a:cubicBezTo>
                <a:close/>
                <a:moveTo>
                  <a:pt x="703" y="2277"/>
                </a:moveTo>
                <a:cubicBezTo>
                  <a:pt x="681" y="2342"/>
                  <a:pt x="525" y="2767"/>
                  <a:pt x="1130" y="2664"/>
                </a:cubicBezTo>
                <a:cubicBezTo>
                  <a:pt x="1567" y="3103"/>
                  <a:pt x="1760" y="2658"/>
                  <a:pt x="1767" y="2522"/>
                </a:cubicBezTo>
                <a:cubicBezTo>
                  <a:pt x="1805" y="2262"/>
                  <a:pt x="1526" y="1677"/>
                  <a:pt x="1526" y="1677"/>
                </a:cubicBezTo>
                <a:cubicBezTo>
                  <a:pt x="1526" y="1677"/>
                  <a:pt x="828" y="1875"/>
                  <a:pt x="703" y="2277"/>
                </a:cubicBezTo>
                <a:close/>
                <a:moveTo>
                  <a:pt x="1597" y="1596"/>
                </a:moveTo>
                <a:cubicBezTo>
                  <a:pt x="1597" y="1596"/>
                  <a:pt x="1844" y="2172"/>
                  <a:pt x="2043" y="2344"/>
                </a:cubicBezTo>
                <a:cubicBezTo>
                  <a:pt x="2137" y="2442"/>
                  <a:pt x="2574" y="2653"/>
                  <a:pt x="2618" y="2035"/>
                </a:cubicBezTo>
                <a:cubicBezTo>
                  <a:pt x="3143" y="1717"/>
                  <a:pt x="2748" y="1498"/>
                  <a:pt x="2689" y="1463"/>
                </a:cubicBezTo>
                <a:cubicBezTo>
                  <a:pt x="2330" y="1240"/>
                  <a:pt x="1597" y="1596"/>
                  <a:pt x="1597" y="1596"/>
                </a:cubicBezTo>
                <a:close/>
                <a:moveTo>
                  <a:pt x="1976" y="2462"/>
                </a:moveTo>
                <a:cubicBezTo>
                  <a:pt x="1894" y="2526"/>
                  <a:pt x="1894" y="2526"/>
                  <a:pt x="1894" y="2526"/>
                </a:cubicBezTo>
                <a:cubicBezTo>
                  <a:pt x="1894" y="2526"/>
                  <a:pt x="1982" y="3186"/>
                  <a:pt x="3110" y="3499"/>
                </a:cubicBezTo>
                <a:cubicBezTo>
                  <a:pt x="3116" y="3461"/>
                  <a:pt x="3152" y="3248"/>
                  <a:pt x="3160" y="3204"/>
                </a:cubicBezTo>
                <a:cubicBezTo>
                  <a:pt x="2307" y="3209"/>
                  <a:pt x="1976" y="2462"/>
                  <a:pt x="1976" y="246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42910" y="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Unit 2 Places of Interest</a:t>
            </a:r>
            <a:endParaRPr lang="zh-CN" altLang="en-US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图片 5" descr="未命名66666_看图王.bmp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501090" y="0"/>
            <a:ext cx="500098" cy="571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3" descr="11121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" y="5949281"/>
            <a:ext cx="9143988" cy="90872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5517B-3B68-4E20-84FF-021323AFB60A}" type="datetimeFigureOut">
              <a:rPr lang="zh-CN" altLang="en-US" smtClean="0"/>
              <a:pPr/>
              <a:t>2017/7/14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AA894-EA83-4B43-8182-793F5B1A7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hyperlink" Target="parts/01%20Lead-in.pptx" TargetMode="External"/><Relationship Id="rId3" Type="http://schemas.openxmlformats.org/officeDocument/2006/relationships/tags" Target="../tags/tag18.xml"/><Relationship Id="rId21" Type="http://schemas.openxmlformats.org/officeDocument/2006/relationships/hyperlink" Target="parts/04%20Reading%20C.pptx" TargetMode="Externa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0" Type="http://schemas.openxmlformats.org/officeDocument/2006/relationships/hyperlink" Target="parts/03%20Reading%20B.pptx" TargetMode="Externa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10" Type="http://schemas.openxmlformats.org/officeDocument/2006/relationships/tags" Target="../tags/tag25.xml"/><Relationship Id="rId19" Type="http://schemas.openxmlformats.org/officeDocument/2006/relationships/hyperlink" Target="parts/02%20Reading%20A.pptx" TargetMode="Externa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571472" y="2000240"/>
            <a:ext cx="8001056" cy="4000528"/>
          </a:xfrm>
          <a:prstGeom prst="roundRect">
            <a:avLst>
              <a:gd name="adj" fmla="val 6212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4000"/>
              </a:prstClr>
            </a:outerShdw>
          </a:effectLst>
        </p:spPr>
        <p:txBody>
          <a:bodyPr anchor="ctr"/>
          <a:lstStyle/>
          <a:p>
            <a:pPr algn="just">
              <a:lnSpc>
                <a:spcPct val="130000"/>
              </a:lnSpc>
            </a:pPr>
            <a:r>
              <a:rPr lang="en-US" altLang="zh-CN" sz="2000" dirty="0" smtClean="0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    This </a:t>
            </a:r>
            <a:r>
              <a:rPr lang="en-US" altLang="zh-CN" sz="2000" dirty="0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unit introduces students to the renowned places of interest in China. Reading A “World Cultural Heritage in China” is an introductory reading retrieved and adapted from online resources. It briefly describes a few iconic cultural and natural heritage sites in China. Reading B, “A Visit to Huangshan Mountain”, is a translated excerpt from </a:t>
            </a:r>
            <a:r>
              <a:rPr lang="en-US" altLang="zh-CN" sz="2000" i="1" dirty="0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Xu </a:t>
            </a:r>
            <a:r>
              <a:rPr lang="en-US" altLang="zh-CN" sz="2000" i="1" dirty="0" err="1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Xiake’s</a:t>
            </a:r>
            <a:r>
              <a:rPr lang="en-US" altLang="zh-CN" sz="2000" i="1" dirty="0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 Travel</a:t>
            </a:r>
            <a:r>
              <a:rPr lang="en-US" altLang="zh-CN" sz="2000" dirty="0">
                <a:solidFill>
                  <a:srgbClr val="002060"/>
                </a:solidFill>
                <a:latin typeface="Times New Roman" pitchFamily="18" charset="0"/>
                <a:ea typeface="华文新魏" panose="02010800040101010101" pitchFamily="2" charset="-122"/>
                <a:cs typeface="Times New Roman" pitchFamily="18" charset="0"/>
              </a:rPr>
              <a:t>, a famous book in Chinese history. Reading C consists of two passages, “ ‘Warriors’ Protect Hutong with Cameras” and “Problems of Hutong”, which present controversial points of view about the preservation and renovation of Hutong in Beijing. </a:t>
            </a:r>
            <a:endParaRPr lang="zh-CN" altLang="en-US" sz="2000" dirty="0">
              <a:solidFill>
                <a:srgbClr val="002060"/>
              </a:solidFill>
              <a:latin typeface="Times New Roman" pitchFamily="18" charset="0"/>
              <a:ea typeface="华文新魏" panose="02010800040101010101" pitchFamily="2" charset="-122"/>
              <a:cs typeface="Times New Roman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714612" y="857232"/>
            <a:ext cx="3663964" cy="963612"/>
          </a:xfrm>
          <a:prstGeom prst="rect">
            <a:avLst/>
          </a:prstGeom>
          <a:noFill/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华文琥珀" panose="02010800040101010101" pitchFamily="2" charset="-122"/>
              </a:rPr>
              <a:t>Unit Overview </a:t>
            </a:r>
            <a:endParaRPr lang="zh-CN" alt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  <a:ea typeface="华文琥珀" panose="02010800040101010101" pitchFamily="2" charset="-122"/>
            </a:endParaRPr>
          </a:p>
        </p:txBody>
      </p:sp>
      <p:grpSp>
        <p:nvGrpSpPr>
          <p:cNvPr id="4" name="组合 10"/>
          <p:cNvGrpSpPr/>
          <p:nvPr/>
        </p:nvGrpSpPr>
        <p:grpSpPr>
          <a:xfrm>
            <a:off x="3490912" y="1624006"/>
            <a:ext cx="85725" cy="500062"/>
            <a:chOff x="3562350" y="2624138"/>
            <a:chExt cx="85725" cy="500062"/>
          </a:xfrm>
        </p:grpSpPr>
        <p:sp>
          <p:nvSpPr>
            <p:cNvPr id="5" name="矩形 4"/>
            <p:cNvSpPr/>
            <p:nvPr>
              <p:custDataLst>
                <p:tags r:id="rId6"/>
              </p:custDataLst>
            </p:nvPr>
          </p:nvSpPr>
          <p:spPr>
            <a:xfrm rot="16200000" flipV="1">
              <a:off x="3392488" y="2855912"/>
              <a:ext cx="431800" cy="349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6" name="椭圆 5"/>
            <p:cNvSpPr/>
            <p:nvPr>
              <p:custDataLst>
                <p:tags r:id="rId7"/>
              </p:custDataLst>
            </p:nvPr>
          </p:nvSpPr>
          <p:spPr>
            <a:xfrm>
              <a:off x="3565525" y="2624138"/>
              <a:ext cx="82550" cy="82550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7" name="椭圆 6"/>
            <p:cNvSpPr/>
            <p:nvPr>
              <p:custDataLst>
                <p:tags r:id="rId8"/>
              </p:custDataLst>
            </p:nvPr>
          </p:nvSpPr>
          <p:spPr>
            <a:xfrm>
              <a:off x="3562350" y="3041650"/>
              <a:ext cx="82550" cy="82550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dist="25400" dir="2700000" algn="tl" rotWithShape="0">
                <a:sysClr val="window" lastClr="FFFFFF">
                  <a:alpha val="40000"/>
                </a:sys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" name="组合 11"/>
          <p:cNvGrpSpPr/>
          <p:nvPr/>
        </p:nvGrpSpPr>
        <p:grpSpPr>
          <a:xfrm>
            <a:off x="5561012" y="1624006"/>
            <a:ext cx="82550" cy="500062"/>
            <a:chOff x="5632450" y="2624138"/>
            <a:chExt cx="82550" cy="500062"/>
          </a:xfrm>
        </p:grpSpPr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6200000" flipV="1">
              <a:off x="5458619" y="2855119"/>
              <a:ext cx="431800" cy="36512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4"/>
              </p:custDataLst>
            </p:nvPr>
          </p:nvSpPr>
          <p:spPr>
            <a:xfrm>
              <a:off x="5632450" y="2624138"/>
              <a:ext cx="82550" cy="82550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椭圆 10"/>
            <p:cNvSpPr/>
            <p:nvPr>
              <p:custDataLst>
                <p:tags r:id="rId5"/>
              </p:custDataLst>
            </p:nvPr>
          </p:nvSpPr>
          <p:spPr>
            <a:xfrm>
              <a:off x="5632450" y="3041650"/>
              <a:ext cx="82550" cy="82550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dist="25400" dir="2700000" algn="tl" rotWithShape="0">
                <a:sysClr val="window" lastClr="FFFFFF">
                  <a:alpha val="40000"/>
                </a:sys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>
            <p:custDataLst>
              <p:tags r:id="rId1"/>
            </p:custDataLst>
          </p:nvPr>
        </p:nvSpPr>
        <p:spPr bwMode="auto">
          <a:xfrm>
            <a:off x="4075510" y="1785927"/>
            <a:ext cx="4282704" cy="855456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396000" tIns="0" rIns="0" bIns="0" anchor="ctr">
            <a:normAutofit/>
          </a:bodyPr>
          <a:lstStyle/>
          <a:p>
            <a:pPr lvl="0"/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Introduce famous places of interest in China</a:t>
            </a:r>
            <a:endParaRPr lang="zh-CN" altLang="zh-C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KSO_GT1"/>
          <p:cNvSpPr/>
          <p:nvPr>
            <p:custDataLst>
              <p:tags r:id="rId2"/>
            </p:custDataLst>
          </p:nvPr>
        </p:nvSpPr>
        <p:spPr bwMode="auto">
          <a:xfrm>
            <a:off x="3428992" y="1857364"/>
            <a:ext cx="762000" cy="76358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eaLnBrk="1" hangingPunct="1"/>
            <a:r>
              <a:rPr lang="en-US" altLang="zh-CN" sz="4000" i="1" dirty="0">
                <a:solidFill>
                  <a:schemeClr val="accent1"/>
                </a:solidFill>
                <a:latin typeface="Impact" pitchFamily="34" charset="0"/>
              </a:rPr>
              <a:t>1</a:t>
            </a: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 bwMode="auto">
          <a:xfrm>
            <a:off x="4075510" y="2827120"/>
            <a:ext cx="4354142" cy="966390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396000" tIns="0" rIns="0" bIns="0" anchor="ctr">
            <a:noAutofit/>
          </a:bodyPr>
          <a:lstStyle/>
          <a:p>
            <a:pPr lvl="0"/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Provide detailed accounts of the cultural background of some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aces 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of interest</a:t>
            </a:r>
            <a:endParaRPr lang="zh-CN" altLang="zh-C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KSO_GT1"/>
          <p:cNvSpPr/>
          <p:nvPr>
            <p:custDataLst>
              <p:tags r:id="rId4"/>
            </p:custDataLst>
          </p:nvPr>
        </p:nvSpPr>
        <p:spPr bwMode="auto">
          <a:xfrm>
            <a:off x="3419872" y="2913175"/>
            <a:ext cx="762000" cy="76358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eaLnBrk="1" hangingPunct="1"/>
            <a:r>
              <a:rPr lang="en-US" altLang="zh-CN" sz="4000" i="1" dirty="0">
                <a:solidFill>
                  <a:schemeClr val="accent2"/>
                </a:solidFill>
                <a:latin typeface="Impact" pitchFamily="34" charset="0"/>
              </a:rPr>
              <a:t>2</a:t>
            </a: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 bwMode="auto">
          <a:xfrm>
            <a:off x="4075510" y="3979248"/>
            <a:ext cx="4354142" cy="936104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396000" tIns="0" rIns="0" bIns="0" anchor="ctr">
            <a:noAutofit/>
          </a:bodyPr>
          <a:lstStyle/>
          <a:p>
            <a:pPr lvl="0"/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State their point of view about the preservation of cultural relics with supporting evidence</a:t>
            </a:r>
            <a:endParaRPr lang="zh-CN" altLang="zh-C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KSO_GT1"/>
          <p:cNvSpPr/>
          <p:nvPr>
            <p:custDataLst>
              <p:tags r:id="rId6"/>
            </p:custDataLst>
          </p:nvPr>
        </p:nvSpPr>
        <p:spPr bwMode="auto">
          <a:xfrm>
            <a:off x="3419872" y="4087260"/>
            <a:ext cx="762000" cy="72008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eaLnBrk="1" hangingPunct="1"/>
            <a:r>
              <a:rPr lang="en-US" altLang="zh-CN" sz="4000" i="1" dirty="0">
                <a:solidFill>
                  <a:schemeClr val="accent1"/>
                </a:solidFill>
                <a:latin typeface="Impact" pitchFamily="34" charset="0"/>
              </a:rPr>
              <a:t>3</a:t>
            </a:r>
          </a:p>
        </p:txBody>
      </p:sp>
      <p:sp>
        <p:nvSpPr>
          <p:cNvPr id="10" name="文本框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6200000">
            <a:off x="1236881" y="827881"/>
            <a:ext cx="1169551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zh-CN" sz="3200" b="1" dirty="0" smtClean="0">
                <a:solidFill>
                  <a:srgbClr val="558ED5"/>
                </a:solidFill>
                <a:latin typeface="微软雅黑" pitchFamily="34" charset="-122"/>
                <a:ea typeface="微软雅黑" pitchFamily="34" charset="-122"/>
              </a:rPr>
              <a:t>Teaching</a:t>
            </a:r>
          </a:p>
          <a:p>
            <a:r>
              <a:rPr lang="en-US" altLang="zh-CN" sz="3200" b="1" dirty="0" smtClean="0">
                <a:solidFill>
                  <a:srgbClr val="558ED5"/>
                </a:solidFill>
                <a:latin typeface="微软雅黑" pitchFamily="34" charset="-122"/>
                <a:ea typeface="微软雅黑" pitchFamily="34" charset="-122"/>
              </a:rPr>
              <a:t>Objectives</a:t>
            </a:r>
            <a:endParaRPr lang="en-US" altLang="zh-CN" sz="3200" b="1" dirty="0">
              <a:solidFill>
                <a:srgbClr val="558ED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520" y="2852936"/>
            <a:ext cx="2706859" cy="27617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7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270" y="476672"/>
            <a:ext cx="5437188" cy="6381328"/>
          </a:xfrm>
          <a:custGeom>
            <a:avLst/>
            <a:gdLst>
              <a:gd name="T0" fmla="*/ 0 w 5437991"/>
              <a:gd name="T1" fmla="*/ 0 h 6858000"/>
              <a:gd name="T2" fmla="*/ 5433976 w 5437991"/>
              <a:gd name="T3" fmla="*/ 0 h 6858000"/>
              <a:gd name="T4" fmla="*/ 1631922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58ED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" name="Text Box 2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06513" y="1206500"/>
            <a:ext cx="18113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 eaLnBrk="1" hangingPunct="1">
              <a:buFont typeface="Arial" charset="0"/>
              <a:buNone/>
            </a:pPr>
            <a:r>
              <a:rPr lang="zh-CN" altLang="en-US" sz="2400" dirty="0">
                <a:solidFill>
                  <a:srgbClr val="FFFFFF"/>
                </a:solidFill>
                <a:latin typeface="Arial Black" pitchFamily="34" charset="0"/>
                <a:ea typeface="华文新魏" pitchFamily="2" charset="-122"/>
              </a:rPr>
              <a:t>Contents</a:t>
            </a:r>
          </a:p>
        </p:txBody>
      </p:sp>
      <p:cxnSp>
        <p:nvCxnSpPr>
          <p:cNvPr id="4" name="直接连接符 22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571500" y="1628775"/>
            <a:ext cx="2430463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ysDash"/>
            <a:round/>
            <a:headEnd/>
            <a:tailEnd/>
          </a:ln>
        </p:spPr>
      </p:cxnSp>
      <p:cxnSp>
        <p:nvCxnSpPr>
          <p:cNvPr id="5" name="直接连接符 24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1320800" y="534988"/>
            <a:ext cx="0" cy="2124075"/>
          </a:xfrm>
          <a:prstGeom prst="line">
            <a:avLst/>
          </a:prstGeom>
          <a:noFill/>
          <a:ln w="9525">
            <a:solidFill>
              <a:srgbClr val="FFFFFF"/>
            </a:solidFill>
            <a:prstDash val="sysDash"/>
            <a:round/>
            <a:headEnd/>
            <a:tailEnd/>
          </a:ln>
        </p:spPr>
      </p:cxnSp>
      <p:sp>
        <p:nvSpPr>
          <p:cNvPr id="6" name="椭圆 2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932238" y="1579563"/>
            <a:ext cx="736600" cy="7350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2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49638" y="2436813"/>
            <a:ext cx="736600" cy="7366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2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986088" y="3314700"/>
            <a:ext cx="735012" cy="7366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3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513013" y="4183063"/>
            <a:ext cx="735012" cy="7350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椭圆 3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986213" y="1631950"/>
            <a:ext cx="628650" cy="63023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buFont typeface="Arial" charset="0"/>
              <a:buNone/>
            </a:pPr>
            <a:r>
              <a:rPr lang="en-US" altLang="zh-CN" sz="2000" dirty="0">
                <a:solidFill>
                  <a:srgbClr val="FFFFFF"/>
                </a:solidFill>
                <a:latin typeface="Arial Black" pitchFamily="34" charset="0"/>
              </a:rPr>
              <a:t>01</a:t>
            </a:r>
          </a:p>
        </p:txBody>
      </p:sp>
      <p:sp>
        <p:nvSpPr>
          <p:cNvPr id="11" name="椭圆 3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02025" y="2490788"/>
            <a:ext cx="630238" cy="62865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buFont typeface="Arial" charset="0"/>
              <a:buNone/>
            </a:pPr>
            <a:r>
              <a:rPr lang="en-US" altLang="zh-CN" sz="2000" dirty="0">
                <a:solidFill>
                  <a:srgbClr val="FFFFFF"/>
                </a:solidFill>
                <a:latin typeface="Arial Black" pitchFamily="34" charset="0"/>
              </a:rPr>
              <a:t>02</a:t>
            </a:r>
          </a:p>
        </p:txBody>
      </p:sp>
      <p:sp>
        <p:nvSpPr>
          <p:cNvPr id="12" name="椭圆 3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038475" y="3367088"/>
            <a:ext cx="630238" cy="630237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buFont typeface="Arial" charset="0"/>
              <a:buNone/>
            </a:pPr>
            <a:r>
              <a:rPr lang="en-US" altLang="zh-CN" sz="2000" dirty="0">
                <a:solidFill>
                  <a:srgbClr val="FFFFFF"/>
                </a:solidFill>
                <a:latin typeface="Arial Black" pitchFamily="34" charset="0"/>
              </a:rPr>
              <a:t>03</a:t>
            </a:r>
          </a:p>
        </p:txBody>
      </p:sp>
      <p:sp>
        <p:nvSpPr>
          <p:cNvPr id="13" name="椭圆 3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565400" y="4227513"/>
            <a:ext cx="630238" cy="630237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buFont typeface="Arial" charset="0"/>
              <a:buNone/>
            </a:pPr>
            <a:r>
              <a:rPr lang="en-US" altLang="zh-CN" sz="2000" dirty="0">
                <a:solidFill>
                  <a:srgbClr val="FFFFFF"/>
                </a:solidFill>
                <a:latin typeface="Arial Black" pitchFamily="34" charset="0"/>
              </a:rPr>
              <a:t>04</a:t>
            </a:r>
          </a:p>
        </p:txBody>
      </p:sp>
      <p:sp>
        <p:nvSpPr>
          <p:cNvPr id="14" name="文本框 35">
            <a:hlinkClick r:id="rId18" action="ppaction://hlinkpres?slideindex=1&amp;slidetitle="/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68838" y="1500174"/>
            <a:ext cx="3721100" cy="796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1" dirty="0" smtClean="0">
                <a:latin typeface="+mn-lt"/>
                <a:ea typeface="+mn-ea"/>
              </a:rPr>
              <a:t> </a:t>
            </a:r>
            <a:r>
              <a:rPr lang="en-US" altLang="zh-CN" sz="22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Lead-in: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dirty="0" smtClean="0">
                <a:latin typeface="+mn-lt"/>
                <a:ea typeface="+mn-ea"/>
              </a:rPr>
              <a:t> </a:t>
            </a:r>
            <a:r>
              <a:rPr lang="en-US" altLang="zh-CN" sz="2000" u="sng" dirty="0" smtClean="0">
                <a:solidFill>
                  <a:srgbClr val="1953B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UNESCO’s World Heritage List</a:t>
            </a:r>
            <a:endParaRPr lang="zh-CN" altLang="en-US" sz="2000" u="sng" dirty="0" smtClean="0">
              <a:solidFill>
                <a:srgbClr val="1953B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文本框 36">
            <a:hlinkClick r:id="rId19" action="ppaction://hlinkpres?slideindex=1&amp;slidetitle="/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217988" y="2466975"/>
            <a:ext cx="4926012" cy="6699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>
            <a:normAutofit fontScale="92500"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Reading A: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u="sng" dirty="0" smtClean="0">
                <a:solidFill>
                  <a:srgbClr val="1953B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World Cultural Heritage in China</a:t>
            </a:r>
            <a:endParaRPr lang="zh-CN" altLang="en-US" sz="2200" u="sng" dirty="0" smtClean="0">
              <a:solidFill>
                <a:srgbClr val="1953B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文本框 37">
            <a:hlinkClick r:id="rId20" action="ppaction://hlinkpres?slideindex=1&amp;slidetitle="/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743796" y="3420363"/>
            <a:ext cx="3721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Reading B: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2000" u="sng" dirty="0" smtClean="0">
                <a:solidFill>
                  <a:srgbClr val="1953B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 Visit to Huangshan Mountain</a:t>
            </a:r>
            <a:endParaRPr lang="zh-CN" altLang="en-US" sz="2000" u="sng" dirty="0">
              <a:solidFill>
                <a:srgbClr val="1953B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文本框 38">
            <a:hlinkClick r:id="rId21" action="ppaction://hlinkpres?slideindex=1&amp;slidetitle="/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233738" y="4248150"/>
            <a:ext cx="4838724" cy="94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Reading C: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u="sng" dirty="0" smtClean="0">
                <a:solidFill>
                  <a:srgbClr val="1953B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“Warriors” Protect Hutong with Cameras</a:t>
            </a:r>
            <a:endParaRPr lang="en-US" altLang="zh-CN" sz="2200" u="sng" dirty="0">
              <a:solidFill>
                <a:srgbClr val="1953B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u="sng" dirty="0" smtClean="0">
                <a:solidFill>
                  <a:srgbClr val="1953B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&amp; Problems of Hutong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27297" y="2220027"/>
            <a:ext cx="2896773" cy="18702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285860"/>
            <a:ext cx="7643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+mj-ea"/>
                <a:ea typeface="+mj-ea"/>
              </a:rPr>
              <a:t>上海外语教育出版社  出版</a:t>
            </a:r>
            <a:endParaRPr lang="zh-CN" altLang="en-US" sz="2000" dirty="0" smtClean="0">
              <a:latin typeface="+mj-ea"/>
              <a:ea typeface="+mj-ea"/>
            </a:endParaRPr>
          </a:p>
          <a:p>
            <a:endParaRPr lang="en-US" altLang="zh-CN" sz="2000" smtClean="0">
              <a:latin typeface="+mj-ea"/>
              <a:ea typeface="+mj-ea"/>
            </a:endParaRPr>
          </a:p>
          <a:p>
            <a:r>
              <a:rPr lang="zh-CN" altLang="en-US" sz="2000" smtClean="0">
                <a:latin typeface="+mj-ea"/>
                <a:ea typeface="+mj-ea"/>
              </a:rPr>
              <a:t>策</a:t>
            </a:r>
            <a:r>
              <a:rPr lang="zh-CN" altLang="en-US" sz="2000" dirty="0" smtClean="0">
                <a:latin typeface="+mj-ea"/>
                <a:ea typeface="+mj-ea"/>
              </a:rPr>
              <a:t>　　划：李冰诗　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责任编辑：仝琳 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校对测试：蒋雯璐 </a:t>
            </a:r>
          </a:p>
          <a:p>
            <a:r>
              <a:rPr lang="en-US" sz="2000" b="1" dirty="0" smtClean="0">
                <a:latin typeface="+mj-ea"/>
                <a:ea typeface="+mj-ea"/>
              </a:rPr>
              <a:t> </a:t>
            </a:r>
          </a:p>
          <a:p>
            <a:r>
              <a:rPr lang="zh-CN" altLang="en-US" sz="2000" b="1" dirty="0" smtClean="0">
                <a:latin typeface="+mj-ea"/>
                <a:ea typeface="+mj-ea"/>
              </a:rPr>
              <a:t>郑州大学外语学院  制作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主    编： 范春香 王伟　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编    者： 李珩 寇平 郭华 丁萌 林青 段艳丹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 </a:t>
            </a:r>
          </a:p>
          <a:p>
            <a:r>
              <a:rPr lang="en-US" sz="2000" dirty="0" smtClean="0">
                <a:latin typeface="+mj-ea"/>
                <a:ea typeface="+mj-ea"/>
              </a:rPr>
              <a:t> </a:t>
            </a:r>
            <a:endParaRPr lang="zh-CN" altLang="en-US" sz="2000" dirty="0" smtClean="0">
              <a:latin typeface="+mj-ea"/>
              <a:ea typeface="+mj-ea"/>
            </a:endParaRPr>
          </a:p>
          <a:p>
            <a:r>
              <a:rPr lang="en-US" sz="2000" dirty="0" smtClean="0">
                <a:latin typeface="+mj-ea"/>
                <a:ea typeface="+mj-ea"/>
              </a:rPr>
              <a:t>©</a:t>
            </a:r>
            <a:r>
              <a:rPr lang="zh-CN" altLang="en-US" sz="2000" dirty="0" smtClean="0">
                <a:latin typeface="+mj-ea"/>
                <a:ea typeface="+mj-ea"/>
              </a:rPr>
              <a:t>上海外语教育出版社，</a:t>
            </a:r>
            <a:r>
              <a:rPr lang="en-US" sz="2000" dirty="0" smtClean="0">
                <a:latin typeface="+mj-ea"/>
                <a:ea typeface="+mj-ea"/>
              </a:rPr>
              <a:t>2017  </a:t>
            </a:r>
            <a:r>
              <a:rPr lang="zh-CN" altLang="en-US" sz="2000" dirty="0" smtClean="0">
                <a:latin typeface="+mj-ea"/>
                <a:ea typeface="+mj-ea"/>
              </a:rPr>
              <a:t>版权所有  翻版必究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圆角矩形 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文本框 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矩形 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椭圆 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椭圆 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矩形 2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椭圆 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1110"/>
  <p:tag name="MH_LIBRARY" val="GRAPHIC"/>
  <p:tag name="MH_ORDER" val="椭圆 2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任意多边形 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GT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任意多边形 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GT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任意多边形 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GT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324"/>
  <p:tag name="MH_LIBRARY" val="GRAPHIC"/>
  <p:tag name="MH_ORDER" val="文本框 1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任意多边形 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Text Box 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直接连接符 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直接连接符 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2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2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2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3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3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3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椭圆 3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文本框 3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文本框 3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文本框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2155424"/>
  <p:tag name="MH_LIBRARY" val="GRAPHIC"/>
  <p:tag name="MH_ORDER" val="文本框 38"/>
</p:tagLst>
</file>

<file path=ppt/theme/theme1.xml><?xml version="1.0" encoding="utf-8"?>
<a:theme xmlns:a="http://schemas.openxmlformats.org/drawingml/2006/main" name="演示文稿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演示文稿18</Template>
  <TotalTime>2635592</TotalTime>
  <Words>200</Words>
  <Application>Microsoft Office PowerPoint</Application>
  <PresentationFormat>全屏显示(4:3)</PresentationFormat>
  <Paragraphs>37</Paragraphs>
  <Slides>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演示文稿18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china</dc:creator>
  <cp:lastModifiedBy>仝琳</cp:lastModifiedBy>
  <cp:revision>360</cp:revision>
  <dcterms:created xsi:type="dcterms:W3CDTF">2011-06-19T01:48:06Z</dcterms:created>
  <dcterms:modified xsi:type="dcterms:W3CDTF">2017-07-14T02:29:55Z</dcterms:modified>
</cp:coreProperties>
</file>