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317" r:id="rId3"/>
    <p:sldId id="264" r:id="rId5"/>
    <p:sldId id="322" r:id="rId6"/>
    <p:sldId id="288" r:id="rId7"/>
    <p:sldId id="345" r:id="rId8"/>
    <p:sldId id="350" r:id="rId9"/>
    <p:sldId id="326" r:id="rId10"/>
    <p:sldId id="327" r:id="rId11"/>
    <p:sldId id="329" r:id="rId12"/>
    <p:sldId id="346" r:id="rId13"/>
    <p:sldId id="331" r:id="rId14"/>
    <p:sldId id="328" r:id="rId15"/>
    <p:sldId id="334" r:id="rId16"/>
    <p:sldId id="336" r:id="rId17"/>
    <p:sldId id="335" r:id="rId18"/>
    <p:sldId id="338" r:id="rId19"/>
    <p:sldId id="337" r:id="rId20"/>
    <p:sldId id="340" r:id="rId21"/>
    <p:sldId id="339" r:id="rId22"/>
    <p:sldId id="353" r:id="rId23"/>
    <p:sldId id="351" r:id="rId24"/>
    <p:sldId id="347" r:id="rId25"/>
    <p:sldId id="349" r:id="rId26"/>
    <p:sldId id="293" r:id="rId27"/>
  </p:sldIdLst>
  <p:sldSz cx="9144000" cy="5143500" type="screen16x9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A2"/>
    <a:srgbClr val="3992DB"/>
    <a:srgbClr val="0F1836"/>
    <a:srgbClr val="F79600"/>
    <a:srgbClr val="FDFDFD"/>
    <a:srgbClr val="D9D9D9"/>
    <a:srgbClr val="DCD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43" autoAdjust="0"/>
    <p:restoredTop sz="95311" autoAdjust="0"/>
  </p:normalViewPr>
  <p:slideViewPr>
    <p:cSldViewPr>
      <p:cViewPr varScale="1">
        <p:scale>
          <a:sx n="144" d="100"/>
          <a:sy n="144" d="100"/>
        </p:scale>
        <p:origin x="246" y="114"/>
      </p:cViewPr>
      <p:guideLst>
        <p:guide orient="horz" pos="1642"/>
        <p:guide pos="28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919"/>
        <p:guide pos="21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根据确立的思政目标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，我通过该门课程的各个知识点，逐个去挖掘里面包含的思政元素。比如讲第一章的时候，通过中美贸易战中的“中国芯片”的案例激发学生的爱国主义热情，树立职业理想和家国使命感。在讲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语句的时候通过讲述“棋盘放麦粒”的故事，引导学生积少成多，只要不断努力、奋斗，一步一个脚印，我们就会离目标越来越近。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755576" y="625398"/>
            <a:ext cx="784887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 userDrawn="1"/>
        </p:nvGrpSpPr>
        <p:grpSpPr bwMode="auto">
          <a:xfrm>
            <a:off x="323528" y="292895"/>
            <a:ext cx="390372" cy="205979"/>
            <a:chOff x="0" y="0"/>
            <a:chExt cx="1041399" cy="549275"/>
          </a:xfrm>
        </p:grpSpPr>
        <p:sp>
          <p:nvSpPr>
            <p:cNvPr id="13" name="Freeform 16"/>
            <p:cNvSpPr/>
            <p:nvPr/>
          </p:nvSpPr>
          <p:spPr bwMode="auto">
            <a:xfrm>
              <a:off x="0" y="0"/>
              <a:ext cx="361950" cy="549275"/>
            </a:xfrm>
            <a:custGeom>
              <a:avLst/>
              <a:gdLst>
                <a:gd name="T0" fmla="*/ 4 w 400"/>
                <a:gd name="T1" fmla="*/ 92 h 608"/>
                <a:gd name="T2" fmla="*/ 96 w 400"/>
                <a:gd name="T3" fmla="*/ 0 h 608"/>
                <a:gd name="T4" fmla="*/ 400 w 400"/>
                <a:gd name="T5" fmla="*/ 304 h 608"/>
                <a:gd name="T6" fmla="*/ 96 w 400"/>
                <a:gd name="T7" fmla="*/ 608 h 608"/>
                <a:gd name="T8" fmla="*/ 0 w 400"/>
                <a:gd name="T9" fmla="*/ 512 h 608"/>
                <a:gd name="T10" fmla="*/ 212 w 400"/>
                <a:gd name="T11" fmla="*/ 300 h 608"/>
                <a:gd name="T12" fmla="*/ 4 w 400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3381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6 w 399"/>
                <a:gd name="T3" fmla="*/ 0 h 608"/>
                <a:gd name="T4" fmla="*/ 399 w 399"/>
                <a:gd name="T5" fmla="*/ 304 h 608"/>
                <a:gd name="T6" fmla="*/ 96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399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810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5 w 399"/>
                <a:gd name="T3" fmla="*/ 0 h 608"/>
                <a:gd name="T4" fmla="*/ 399 w 399"/>
                <a:gd name="T5" fmla="*/ 304 h 608"/>
                <a:gd name="T6" fmla="*/ 95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F79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" name="TextBox 15"/>
          <p:cNvSpPr txBox="1"/>
          <p:nvPr userDrawn="1"/>
        </p:nvSpPr>
        <p:spPr>
          <a:xfrm>
            <a:off x="8100392" y="241995"/>
            <a:ext cx="671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b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</a:fld>
            <a:r>
              <a:rPr lang="zh-CN" altLang="en-US" sz="1800" b="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endParaRPr lang="zh-CN" altLang="en-US" sz="1800" b="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文本框 6"/>
          <p:cNvSpPr txBox="1"/>
          <p:nvPr userDrawn="1"/>
        </p:nvSpPr>
        <p:spPr>
          <a:xfrm>
            <a:off x="833755" y="89535"/>
            <a:ext cx="69824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课程分析 </a:t>
            </a:r>
            <a:r>
              <a:rPr lang="en-US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800" kern="1200" baseline="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总体设计</a:t>
            </a:r>
            <a:r>
              <a:rPr lang="en-US" altLang="zh-CN" sz="2800" kern="1200" baseline="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| </a:t>
            </a:r>
            <a:r>
              <a:rPr lang="zh-CN" altLang="en-US" sz="2800" kern="1200" baseline="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教学实施</a:t>
            </a:r>
            <a:r>
              <a:rPr lang="zh-CN" altLang="en-US" sz="2800" baseline="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｜教学反思</a:t>
            </a:r>
            <a:endParaRPr lang="zh-CN" altLang="en-US" sz="2800" baseline="0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755576" y="625398"/>
            <a:ext cx="784887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 userDrawn="1"/>
        </p:nvGrpSpPr>
        <p:grpSpPr bwMode="auto">
          <a:xfrm>
            <a:off x="323528" y="292895"/>
            <a:ext cx="390372" cy="205979"/>
            <a:chOff x="0" y="0"/>
            <a:chExt cx="1041399" cy="549275"/>
          </a:xfrm>
        </p:grpSpPr>
        <p:sp>
          <p:nvSpPr>
            <p:cNvPr id="13" name="Freeform 16"/>
            <p:cNvSpPr/>
            <p:nvPr/>
          </p:nvSpPr>
          <p:spPr bwMode="auto">
            <a:xfrm>
              <a:off x="0" y="0"/>
              <a:ext cx="361950" cy="549275"/>
            </a:xfrm>
            <a:custGeom>
              <a:avLst/>
              <a:gdLst>
                <a:gd name="T0" fmla="*/ 4 w 400"/>
                <a:gd name="T1" fmla="*/ 92 h 608"/>
                <a:gd name="T2" fmla="*/ 96 w 400"/>
                <a:gd name="T3" fmla="*/ 0 h 608"/>
                <a:gd name="T4" fmla="*/ 400 w 400"/>
                <a:gd name="T5" fmla="*/ 304 h 608"/>
                <a:gd name="T6" fmla="*/ 96 w 400"/>
                <a:gd name="T7" fmla="*/ 608 h 608"/>
                <a:gd name="T8" fmla="*/ 0 w 400"/>
                <a:gd name="T9" fmla="*/ 512 h 608"/>
                <a:gd name="T10" fmla="*/ 212 w 400"/>
                <a:gd name="T11" fmla="*/ 300 h 608"/>
                <a:gd name="T12" fmla="*/ 4 w 400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3381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6 w 399"/>
                <a:gd name="T3" fmla="*/ 0 h 608"/>
                <a:gd name="T4" fmla="*/ 399 w 399"/>
                <a:gd name="T5" fmla="*/ 304 h 608"/>
                <a:gd name="T6" fmla="*/ 96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399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810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5 w 399"/>
                <a:gd name="T3" fmla="*/ 0 h 608"/>
                <a:gd name="T4" fmla="*/ 399 w 399"/>
                <a:gd name="T5" fmla="*/ 304 h 608"/>
                <a:gd name="T6" fmla="*/ 95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F79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" name="TextBox 15"/>
          <p:cNvSpPr txBox="1"/>
          <p:nvPr userDrawn="1"/>
        </p:nvSpPr>
        <p:spPr>
          <a:xfrm>
            <a:off x="8100392" y="241995"/>
            <a:ext cx="671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b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</a:fld>
            <a:r>
              <a:rPr lang="zh-CN" altLang="en-US" sz="1800" b="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endParaRPr lang="zh-CN" altLang="en-US" sz="1800" b="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文本框 6"/>
          <p:cNvSpPr txBox="1"/>
          <p:nvPr userDrawn="1"/>
        </p:nvSpPr>
        <p:spPr>
          <a:xfrm>
            <a:off x="323215" y="89535"/>
            <a:ext cx="79108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kern="1200" baseline="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课程分析 </a:t>
            </a:r>
            <a:r>
              <a:rPr lang="en-US" altLang="zh-CN" sz="2800" kern="1200" baseline="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|</a:t>
            </a:r>
            <a:r>
              <a:rPr lang="en-US" altLang="zh-CN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kern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总体设计</a:t>
            </a:r>
            <a:r>
              <a:rPr lang="en-US" altLang="zh-CN" sz="2800" b="1" kern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|</a:t>
            </a:r>
            <a:r>
              <a:rPr lang="en-US" altLang="zh-CN" sz="2800" kern="1200" baseline="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lang="zh-CN" altLang="en-US" sz="2800" kern="1200" baseline="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教学实施</a:t>
            </a:r>
            <a:r>
              <a:rPr lang="zh-CN" altLang="en-US" sz="2800" baseline="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｜教学反思</a:t>
            </a:r>
            <a:endParaRPr lang="zh-CN" altLang="en-US" sz="2800" baseline="0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755576" y="625398"/>
            <a:ext cx="784887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 userDrawn="1"/>
        </p:nvGrpSpPr>
        <p:grpSpPr bwMode="auto">
          <a:xfrm>
            <a:off x="323528" y="292895"/>
            <a:ext cx="390372" cy="205979"/>
            <a:chOff x="0" y="0"/>
            <a:chExt cx="1041399" cy="549275"/>
          </a:xfrm>
        </p:grpSpPr>
        <p:sp>
          <p:nvSpPr>
            <p:cNvPr id="13" name="Freeform 16"/>
            <p:cNvSpPr/>
            <p:nvPr/>
          </p:nvSpPr>
          <p:spPr bwMode="auto">
            <a:xfrm>
              <a:off x="0" y="0"/>
              <a:ext cx="361950" cy="549275"/>
            </a:xfrm>
            <a:custGeom>
              <a:avLst/>
              <a:gdLst>
                <a:gd name="T0" fmla="*/ 4 w 400"/>
                <a:gd name="T1" fmla="*/ 92 h 608"/>
                <a:gd name="T2" fmla="*/ 96 w 400"/>
                <a:gd name="T3" fmla="*/ 0 h 608"/>
                <a:gd name="T4" fmla="*/ 400 w 400"/>
                <a:gd name="T5" fmla="*/ 304 h 608"/>
                <a:gd name="T6" fmla="*/ 96 w 400"/>
                <a:gd name="T7" fmla="*/ 608 h 608"/>
                <a:gd name="T8" fmla="*/ 0 w 400"/>
                <a:gd name="T9" fmla="*/ 512 h 608"/>
                <a:gd name="T10" fmla="*/ 212 w 400"/>
                <a:gd name="T11" fmla="*/ 300 h 608"/>
                <a:gd name="T12" fmla="*/ 4 w 400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3381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6 w 399"/>
                <a:gd name="T3" fmla="*/ 0 h 608"/>
                <a:gd name="T4" fmla="*/ 399 w 399"/>
                <a:gd name="T5" fmla="*/ 304 h 608"/>
                <a:gd name="T6" fmla="*/ 96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399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810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5 w 399"/>
                <a:gd name="T3" fmla="*/ 0 h 608"/>
                <a:gd name="T4" fmla="*/ 399 w 399"/>
                <a:gd name="T5" fmla="*/ 304 h 608"/>
                <a:gd name="T6" fmla="*/ 95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F79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" name="TextBox 15"/>
          <p:cNvSpPr txBox="1"/>
          <p:nvPr userDrawn="1"/>
        </p:nvSpPr>
        <p:spPr>
          <a:xfrm>
            <a:off x="8100392" y="241995"/>
            <a:ext cx="671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b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</a:fld>
            <a:r>
              <a:rPr lang="zh-CN" altLang="en-US" sz="1800" b="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endParaRPr lang="zh-CN" altLang="en-US" sz="1800" b="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文本框 6"/>
          <p:cNvSpPr txBox="1"/>
          <p:nvPr userDrawn="1"/>
        </p:nvSpPr>
        <p:spPr>
          <a:xfrm>
            <a:off x="319405" y="57785"/>
            <a:ext cx="8054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kern="1200" baseline="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课程分析 </a:t>
            </a:r>
            <a:r>
              <a:rPr lang="en-US" altLang="zh-CN" sz="2800" kern="1200" baseline="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|</a:t>
            </a:r>
            <a:r>
              <a:rPr lang="en-US" altLang="zh-CN" sz="280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kern="1200" baseline="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总体设计</a:t>
            </a:r>
            <a:r>
              <a:rPr lang="en-US" altLang="zh-CN" sz="2800" kern="1200" baseline="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|</a:t>
            </a:r>
            <a:r>
              <a:rPr lang="en-US" altLang="zh-CN" sz="2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lang="zh-CN" altLang="en-US" sz="2800" b="1" kern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教学实施｜</a:t>
            </a:r>
            <a:r>
              <a:rPr lang="zh-CN" altLang="en-US" sz="2800" baseline="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lang="zh-CN" altLang="en-US" sz="2800" baseline="0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755576" y="625398"/>
            <a:ext cx="784887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 userDrawn="1"/>
        </p:nvGrpSpPr>
        <p:grpSpPr bwMode="auto">
          <a:xfrm>
            <a:off x="323528" y="292895"/>
            <a:ext cx="390372" cy="205979"/>
            <a:chOff x="0" y="0"/>
            <a:chExt cx="1041399" cy="549275"/>
          </a:xfrm>
        </p:grpSpPr>
        <p:sp>
          <p:nvSpPr>
            <p:cNvPr id="13" name="Freeform 16"/>
            <p:cNvSpPr/>
            <p:nvPr/>
          </p:nvSpPr>
          <p:spPr bwMode="auto">
            <a:xfrm>
              <a:off x="0" y="0"/>
              <a:ext cx="361950" cy="549275"/>
            </a:xfrm>
            <a:custGeom>
              <a:avLst/>
              <a:gdLst>
                <a:gd name="T0" fmla="*/ 4 w 400"/>
                <a:gd name="T1" fmla="*/ 92 h 608"/>
                <a:gd name="T2" fmla="*/ 96 w 400"/>
                <a:gd name="T3" fmla="*/ 0 h 608"/>
                <a:gd name="T4" fmla="*/ 400 w 400"/>
                <a:gd name="T5" fmla="*/ 304 h 608"/>
                <a:gd name="T6" fmla="*/ 96 w 400"/>
                <a:gd name="T7" fmla="*/ 608 h 608"/>
                <a:gd name="T8" fmla="*/ 0 w 400"/>
                <a:gd name="T9" fmla="*/ 512 h 608"/>
                <a:gd name="T10" fmla="*/ 212 w 400"/>
                <a:gd name="T11" fmla="*/ 300 h 608"/>
                <a:gd name="T12" fmla="*/ 4 w 400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3381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6 w 399"/>
                <a:gd name="T3" fmla="*/ 0 h 608"/>
                <a:gd name="T4" fmla="*/ 399 w 399"/>
                <a:gd name="T5" fmla="*/ 304 h 608"/>
                <a:gd name="T6" fmla="*/ 96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399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810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5 w 399"/>
                <a:gd name="T3" fmla="*/ 0 h 608"/>
                <a:gd name="T4" fmla="*/ 399 w 399"/>
                <a:gd name="T5" fmla="*/ 304 h 608"/>
                <a:gd name="T6" fmla="*/ 95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F79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" name="TextBox 15"/>
          <p:cNvSpPr txBox="1"/>
          <p:nvPr userDrawn="1"/>
        </p:nvSpPr>
        <p:spPr>
          <a:xfrm>
            <a:off x="8100392" y="241995"/>
            <a:ext cx="671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b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</a:fld>
            <a:r>
              <a:rPr lang="zh-CN" altLang="en-US" sz="1800" b="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endParaRPr lang="zh-CN" altLang="en-US" sz="1800" b="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文本框 6"/>
          <p:cNvSpPr txBox="1"/>
          <p:nvPr userDrawn="1"/>
        </p:nvSpPr>
        <p:spPr>
          <a:xfrm>
            <a:off x="175895" y="57785"/>
            <a:ext cx="82924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kern="1200" baseline="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课程分析 </a:t>
            </a:r>
            <a:r>
              <a:rPr lang="en-US" altLang="zh-CN" sz="2800" kern="1200" baseline="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|</a:t>
            </a:r>
            <a:r>
              <a:rPr lang="en-US" altLang="zh-CN" sz="280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kern="1200" baseline="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总体设计</a:t>
            </a:r>
            <a:r>
              <a:rPr lang="en-US" altLang="zh-CN" sz="2800" kern="1200" baseline="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| </a:t>
            </a:r>
            <a:r>
              <a:rPr lang="zh-CN" altLang="en-US" sz="2800" kern="1200" baseline="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教学实施｜</a:t>
            </a:r>
            <a:r>
              <a:rPr lang="zh-CN" altLang="en-US" sz="2800" b="1" kern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教学反思</a:t>
            </a:r>
            <a:endParaRPr lang="zh-CN" altLang="en-US" sz="2800" b="1" kern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cover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1.jpeg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slow" advTm="0">
    <p:cover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856" y="8174"/>
            <a:ext cx="9144000" cy="31748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Rectangle 4"/>
          <p:cNvSpPr txBox="1">
            <a:spLocks noChangeArrowheads="1"/>
          </p:cNvSpPr>
          <p:nvPr/>
        </p:nvSpPr>
        <p:spPr>
          <a:xfrm>
            <a:off x="1993528" y="2622513"/>
            <a:ext cx="4807056" cy="3226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主讲人：计算机应用技术   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6" name="直接连接符 5"/>
          <p:cNvCxnSpPr>
            <a:cxnSpLocks noChangeShapeType="1"/>
          </p:cNvCxnSpPr>
          <p:nvPr/>
        </p:nvCxnSpPr>
        <p:spPr bwMode="auto">
          <a:xfrm flipH="1">
            <a:off x="3923928" y="2486603"/>
            <a:ext cx="4617801" cy="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矩形 47"/>
          <p:cNvSpPr/>
          <p:nvPr/>
        </p:nvSpPr>
        <p:spPr>
          <a:xfrm>
            <a:off x="793867" y="1071428"/>
            <a:ext cx="7882589" cy="130034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pPr algn="r"/>
            <a:r>
              <a:rPr lang="en-US" altLang="zh-CN" sz="8000" b="1" spc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8000" b="1" spc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语言程序设计</a:t>
            </a:r>
            <a:endParaRPr lang="en-US" altLang="zh-CN" sz="8000" b="1" spc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8541729" y="4515180"/>
            <a:ext cx="432048" cy="432834"/>
            <a:chOff x="6084168" y="1274820"/>
            <a:chExt cx="432048" cy="432834"/>
          </a:xfrm>
        </p:grpSpPr>
        <p:sp>
          <p:nvSpPr>
            <p:cNvPr id="50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1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latin typeface="Roboto Light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245585" y="4515573"/>
            <a:ext cx="432048" cy="432048"/>
            <a:chOff x="4788024" y="1275213"/>
            <a:chExt cx="432048" cy="432048"/>
          </a:xfrm>
        </p:grpSpPr>
        <p:sp>
          <p:nvSpPr>
            <p:cNvPr id="53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4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latin typeface="Roboto Light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893657" y="4515180"/>
            <a:ext cx="432833" cy="432834"/>
            <a:chOff x="5436096" y="1274820"/>
            <a:chExt cx="432833" cy="432834"/>
          </a:xfrm>
        </p:grpSpPr>
        <p:sp>
          <p:nvSpPr>
            <p:cNvPr id="56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7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latin typeface="Roboto Light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5949441" y="4515180"/>
            <a:ext cx="432833" cy="432834"/>
            <a:chOff x="3491880" y="1274820"/>
            <a:chExt cx="432833" cy="432834"/>
          </a:xfrm>
        </p:grpSpPr>
        <p:sp>
          <p:nvSpPr>
            <p:cNvPr id="59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0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latin typeface="Roboto Light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597513" y="4515180"/>
            <a:ext cx="432833" cy="432834"/>
            <a:chOff x="4139952" y="1274820"/>
            <a:chExt cx="432833" cy="432834"/>
          </a:xfrm>
        </p:grpSpPr>
        <p:sp>
          <p:nvSpPr>
            <p:cNvPr id="62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latin typeface="Roboto Light"/>
              </a:endParaRPr>
            </a:p>
          </p:txBody>
        </p:sp>
      </p:grp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59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611560" y="429469"/>
            <a:ext cx="2256285" cy="49678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GB" sz="1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738572" y="1059582"/>
            <a:ext cx="76498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组合 44"/>
          <p:cNvGrpSpPr/>
          <p:nvPr/>
        </p:nvGrpSpPr>
        <p:grpSpPr>
          <a:xfrm>
            <a:off x="2303749" y="1419622"/>
            <a:ext cx="894259" cy="521970"/>
            <a:chOff x="2215144" y="927951"/>
            <a:chExt cx="1244730" cy="956962"/>
          </a:xfrm>
        </p:grpSpPr>
        <p:sp>
          <p:nvSpPr>
            <p:cNvPr id="46" name="平行四边形 45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Impact" panose="020B0806030902050204" pitchFamily="34" charset="0"/>
              </a:endParaRPr>
            </a:p>
          </p:txBody>
        </p:sp>
        <p:sp>
          <p:nvSpPr>
            <p:cNvPr id="47" name="文本框 9"/>
            <p:cNvSpPr txBox="1"/>
            <p:nvPr/>
          </p:nvSpPr>
          <p:spPr>
            <a:xfrm>
              <a:off x="2393075" y="927951"/>
              <a:ext cx="1066799" cy="956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en-US" altLang="zh-CN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303749" y="2099236"/>
            <a:ext cx="894259" cy="504163"/>
            <a:chOff x="2215144" y="1952311"/>
            <a:chExt cx="1244730" cy="924318"/>
          </a:xfrm>
        </p:grpSpPr>
        <p:sp>
          <p:nvSpPr>
            <p:cNvPr id="49" name="平行四边形 48"/>
            <p:cNvSpPr/>
            <p:nvPr/>
          </p:nvSpPr>
          <p:spPr>
            <a:xfrm>
              <a:off x="2215144" y="203384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Impact" panose="020B0806030902050204" pitchFamily="34" charset="0"/>
              </a:endParaRPr>
            </a:p>
          </p:txBody>
        </p:sp>
        <p:sp>
          <p:nvSpPr>
            <p:cNvPr id="50" name="文本框 10"/>
            <p:cNvSpPr txBox="1"/>
            <p:nvPr/>
          </p:nvSpPr>
          <p:spPr>
            <a:xfrm>
              <a:off x="2393075" y="1952311"/>
              <a:ext cx="1066799" cy="816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303749" y="2801084"/>
            <a:ext cx="894259" cy="496081"/>
            <a:chOff x="2215144" y="3018134"/>
            <a:chExt cx="1244730" cy="909499"/>
          </a:xfrm>
        </p:grpSpPr>
        <p:sp>
          <p:nvSpPr>
            <p:cNvPr id="52" name="平行四边形 51"/>
            <p:cNvSpPr/>
            <p:nvPr/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Impact" panose="020B0806030902050204" pitchFamily="34" charset="0"/>
              </a:endParaRPr>
            </a:p>
          </p:txBody>
        </p:sp>
        <p:sp>
          <p:nvSpPr>
            <p:cNvPr id="53" name="文本框 11"/>
            <p:cNvSpPr txBox="1"/>
            <p:nvPr/>
          </p:nvSpPr>
          <p:spPr>
            <a:xfrm>
              <a:off x="2393075" y="3018134"/>
              <a:ext cx="1066799" cy="81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2308635" y="3509174"/>
            <a:ext cx="884486" cy="523220"/>
            <a:chOff x="2215144" y="5107938"/>
            <a:chExt cx="1231128" cy="959259"/>
          </a:xfrm>
        </p:grpSpPr>
        <p:sp>
          <p:nvSpPr>
            <p:cNvPr id="58" name="平行四边形 57"/>
            <p:cNvSpPr/>
            <p:nvPr/>
          </p:nvSpPr>
          <p:spPr>
            <a:xfrm>
              <a:off x="2215144" y="5186859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Impact" panose="020B0806030902050204" pitchFamily="34" charset="0"/>
              </a:endParaRPr>
            </a:p>
          </p:txBody>
        </p:sp>
        <p:sp>
          <p:nvSpPr>
            <p:cNvPr id="59" name="文本框 13"/>
            <p:cNvSpPr txBox="1"/>
            <p:nvPr/>
          </p:nvSpPr>
          <p:spPr>
            <a:xfrm>
              <a:off x="2379473" y="5107938"/>
              <a:ext cx="1066799" cy="9592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327462" y="1420868"/>
            <a:ext cx="3385820" cy="2651761"/>
            <a:chOff x="4157298" y="953426"/>
            <a:chExt cx="4360987" cy="3115365"/>
          </a:xfrm>
        </p:grpSpPr>
        <p:sp>
          <p:nvSpPr>
            <p:cNvPr id="61" name="矩形 60"/>
            <p:cNvSpPr/>
            <p:nvPr/>
          </p:nvSpPr>
          <p:spPr>
            <a:xfrm>
              <a:off x="4909899" y="971932"/>
              <a:ext cx="2827147" cy="586369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课程分析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平行四边形 61"/>
            <p:cNvSpPr/>
            <p:nvPr/>
          </p:nvSpPr>
          <p:spPr>
            <a:xfrm>
              <a:off x="4317604" y="953426"/>
              <a:ext cx="4200681" cy="579655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" name="平行四边形 1"/>
            <p:cNvSpPr/>
            <p:nvPr/>
          </p:nvSpPr>
          <p:spPr>
            <a:xfrm>
              <a:off x="4157298" y="1798663"/>
              <a:ext cx="4201499" cy="579655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endPara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4925440" y="1751519"/>
              <a:ext cx="2827147" cy="586369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p>
              <a:pPr algn="ctr"/>
              <a:r>
                <a:rPr lang="zh-CN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总体设计</a:t>
              </a:r>
              <a:endParaRPr lang="zh-CN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平行四边形 3"/>
            <p:cNvSpPr/>
            <p:nvPr/>
          </p:nvSpPr>
          <p:spPr>
            <a:xfrm>
              <a:off x="4211279" y="2643899"/>
              <a:ext cx="4200681" cy="579655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endPara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925440" y="2589295"/>
              <a:ext cx="2827147" cy="586369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p>
              <a:pPr algn="ctr"/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教学实施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4264441" y="3489136"/>
              <a:ext cx="4200681" cy="579655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endPara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925440" y="3461388"/>
              <a:ext cx="2827147" cy="586369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p>
              <a:pPr algn="ctr"/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教学反思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956376" y="490833"/>
            <a:ext cx="432048" cy="432834"/>
            <a:chOff x="6084168" y="1274820"/>
            <a:chExt cx="432048" cy="432834"/>
          </a:xfrm>
        </p:grpSpPr>
        <p:sp>
          <p:nvSpPr>
            <p:cNvPr id="35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6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latin typeface="Roboto Ligh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660232" y="491226"/>
            <a:ext cx="432048" cy="432048"/>
            <a:chOff x="4788024" y="1275213"/>
            <a:chExt cx="432048" cy="432048"/>
          </a:xfrm>
        </p:grpSpPr>
        <p:sp>
          <p:nvSpPr>
            <p:cNvPr id="38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9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latin typeface="Roboto Ligh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308304" y="490833"/>
            <a:ext cx="432833" cy="432834"/>
            <a:chOff x="5436096" y="1274820"/>
            <a:chExt cx="432833" cy="432834"/>
          </a:xfrm>
        </p:grpSpPr>
        <p:sp>
          <p:nvSpPr>
            <p:cNvPr id="41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2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latin typeface="Roboto Ligh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364088" y="490833"/>
            <a:ext cx="432833" cy="432834"/>
            <a:chOff x="3491880" y="1274820"/>
            <a:chExt cx="432833" cy="432834"/>
          </a:xfrm>
        </p:grpSpPr>
        <p:sp>
          <p:nvSpPr>
            <p:cNvPr id="75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6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latin typeface="Roboto Light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012160" y="490833"/>
            <a:ext cx="432833" cy="432834"/>
            <a:chOff x="4139952" y="1274820"/>
            <a:chExt cx="432833" cy="432834"/>
          </a:xfrm>
        </p:grpSpPr>
        <p:sp>
          <p:nvSpPr>
            <p:cNvPr id="78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9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latin typeface="Roboto Light"/>
              </a:endParaRPr>
            </a:p>
          </p:txBody>
        </p:sp>
      </p:grp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79812" y="1779662"/>
            <a:ext cx="6264188" cy="1569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0" y="1779662"/>
            <a:ext cx="2339751" cy="1569660"/>
          </a:xfrm>
          <a:prstGeom prst="rect">
            <a:avLst/>
          </a:prstGeom>
          <a:solidFill>
            <a:srgbClr val="005DA2"/>
          </a:solidFill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8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8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13366" y="2067694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课程分析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88821" y="1779662"/>
            <a:ext cx="648073" cy="144016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231739" y="3205306"/>
            <a:ext cx="648073" cy="144016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269793" y="2730092"/>
            <a:ext cx="648073" cy="144016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250766" y="2254877"/>
            <a:ext cx="648073" cy="144016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47980" y="1343660"/>
            <a:ext cx="4227195" cy="337185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1" rIns="68584" bIns="3429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24790" y="1311910"/>
            <a:ext cx="1271270" cy="3594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8584" tIns="34291" rIns="68584" bIns="34291"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课程性质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70733" y="1275606"/>
            <a:ext cx="2376855" cy="468630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专业基础必修课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7997" y="2191994"/>
            <a:ext cx="4227127" cy="327466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1" rIns="68584" bIns="3429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14630" y="2139950"/>
            <a:ext cx="1281430" cy="3797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8584" tIns="34291" rIns="68584" bIns="34291"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授课对象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98725" y="2139702"/>
            <a:ext cx="3289299" cy="427990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计算机、物联网、网络，大一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47995" y="3115291"/>
            <a:ext cx="4227129" cy="327466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1" rIns="68584" bIns="3429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4630" y="3084195"/>
            <a:ext cx="1281430" cy="358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8584" tIns="34291" rIns="68584" bIns="34291"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授课任务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570733" y="3006749"/>
            <a:ext cx="2836410" cy="468630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000" dirty="0"/>
              <a:t>4</a:t>
            </a:r>
            <a:r>
              <a:rPr lang="zh-CN" altLang="en-US" sz="2000" dirty="0"/>
              <a:t>学时</a:t>
            </a:r>
            <a:r>
              <a:rPr lang="en-US" altLang="zh-CN" sz="2000" dirty="0"/>
              <a:t>/</a:t>
            </a:r>
            <a:r>
              <a:rPr lang="zh-CN" altLang="en-US" sz="2000" dirty="0"/>
              <a:t>周，共</a:t>
            </a:r>
            <a:r>
              <a:rPr lang="en-US" altLang="zh-CN" sz="2000" dirty="0"/>
              <a:t>56</a:t>
            </a:r>
            <a:r>
              <a:rPr lang="zh-CN" altLang="en-US" sz="2000" dirty="0"/>
              <a:t>学时</a:t>
            </a:r>
            <a:endParaRPr lang="zh-CN" altLang="en-US" sz="2000" dirty="0"/>
          </a:p>
        </p:txBody>
      </p:sp>
      <p:sp>
        <p:nvSpPr>
          <p:cNvPr id="47" name="矩形 46"/>
          <p:cNvSpPr/>
          <p:nvPr/>
        </p:nvSpPr>
        <p:spPr>
          <a:xfrm>
            <a:off x="313840" y="3967116"/>
            <a:ext cx="4261284" cy="327466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1" rIns="68584" bIns="3429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92405" y="3913505"/>
            <a:ext cx="1269365" cy="381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8584" tIns="34291" rIns="68584" bIns="34291"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课程地位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475656" y="3841630"/>
            <a:ext cx="3312368" cy="468630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/>
              <a:t>其它专业课程的前期基础课</a:t>
            </a:r>
            <a:endParaRPr lang="zh-CN" altLang="en-US" sz="2000" dirty="0"/>
          </a:p>
        </p:txBody>
      </p:sp>
      <p:sp>
        <p:nvSpPr>
          <p:cNvPr id="2" name="等腰三角形 1"/>
          <p:cNvSpPr/>
          <p:nvPr/>
        </p:nvSpPr>
        <p:spPr>
          <a:xfrm rot="5400000">
            <a:off x="3469005" y="2667635"/>
            <a:ext cx="2786380" cy="290830"/>
          </a:xfrm>
          <a:prstGeom prst="triangle">
            <a:avLst>
              <a:gd name="adj" fmla="val 5115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148580" y="777240"/>
            <a:ext cx="3805555" cy="4984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8584" tIns="34291" rIns="68584" bIns="34291" rtlCol="0" anchor="ctr"/>
          <a:lstStyle/>
          <a:p>
            <a:pPr algn="ctr"/>
            <a:r>
              <a:rPr lang="zh-CN" altLang="en-US" sz="2800" b="1" spc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课程目标</a:t>
            </a:r>
            <a:endParaRPr lang="zh-CN" altLang="en-US" sz="2800" b="1" spc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41595" y="1393190"/>
            <a:ext cx="3813810" cy="36061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220335" y="1491615"/>
            <a:ext cx="3751580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知识目标：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系统学习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语言基本知识和基本语法；掌握基本编程知识。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能力目标：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培养学生使用集成开发环境进行代码编写、调试、阅读的综合能力。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情感目标：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将文化自信，爱国情怀落实到实际教学中，培养学生的思辩能力和解决问题的能力。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价值目标：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帮助学生树立正确的人生观、价值观和世界观。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79812" y="1779662"/>
            <a:ext cx="6264188" cy="1569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0" y="1779662"/>
            <a:ext cx="2339751" cy="1569660"/>
          </a:xfrm>
          <a:prstGeom prst="rect">
            <a:avLst/>
          </a:prstGeom>
          <a:solidFill>
            <a:srgbClr val="005DA2"/>
          </a:solidFill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8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8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13366" y="2067694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总体设计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88821" y="1779662"/>
            <a:ext cx="648073" cy="144016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231739" y="3205306"/>
            <a:ext cx="648073" cy="144016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269793" y="2730092"/>
            <a:ext cx="648073" cy="144016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250766" y="2254877"/>
            <a:ext cx="648073" cy="144016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843558"/>
            <a:ext cx="2195736" cy="36004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思政目标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17"/>
          <p:cNvSpPr>
            <a:spLocks noChangeArrowheads="1"/>
          </p:cNvSpPr>
          <p:nvPr/>
        </p:nvSpPr>
        <p:spPr bwMode="auto">
          <a:xfrm>
            <a:off x="4069890" y="1725901"/>
            <a:ext cx="3940399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引导学生厚植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爱国主义情怀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7"/>
          <p:cNvSpPr>
            <a:spLocks noChangeArrowheads="1"/>
          </p:cNvSpPr>
          <p:nvPr/>
        </p:nvSpPr>
        <p:spPr bwMode="auto">
          <a:xfrm>
            <a:off x="4094248" y="2304156"/>
            <a:ext cx="3940399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引导学生培养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奋斗精神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17"/>
          <p:cNvSpPr>
            <a:spLocks noChangeArrowheads="1"/>
          </p:cNvSpPr>
          <p:nvPr/>
        </p:nvSpPr>
        <p:spPr bwMode="auto">
          <a:xfrm>
            <a:off x="4118234" y="2882411"/>
            <a:ext cx="4844989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引导学生培养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创新精神、工匠精神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17"/>
          <p:cNvSpPr>
            <a:spLocks noChangeArrowheads="1"/>
          </p:cNvSpPr>
          <p:nvPr/>
        </p:nvSpPr>
        <p:spPr bwMode="auto">
          <a:xfrm>
            <a:off x="4138930" y="3460750"/>
            <a:ext cx="4959350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以优秀中华传统文化培育学生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文化自信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17"/>
          <p:cNvSpPr>
            <a:spLocks noChangeArrowheads="1"/>
          </p:cNvSpPr>
          <p:nvPr/>
        </p:nvSpPr>
        <p:spPr bwMode="auto">
          <a:xfrm>
            <a:off x="4123964" y="4038922"/>
            <a:ext cx="4444765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增强学生的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民族自豪感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916305" y="1706880"/>
            <a:ext cx="1863090" cy="5911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贴合实际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右大括号 3"/>
          <p:cNvSpPr/>
          <p:nvPr/>
        </p:nvSpPr>
        <p:spPr>
          <a:xfrm>
            <a:off x="2913792" y="2002900"/>
            <a:ext cx="1080120" cy="1849825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906780" y="2660650"/>
            <a:ext cx="1863090" cy="5911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以古论今</a:t>
            </a:r>
            <a:endParaRPr lang="zh-CN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916305" y="3579495"/>
            <a:ext cx="1863090" cy="5911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与时俱进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843558"/>
            <a:ext cx="2195736" cy="36004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思政元素挖掘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Freeform 5"/>
          <p:cNvSpPr/>
          <p:nvPr/>
        </p:nvSpPr>
        <p:spPr bwMode="auto">
          <a:xfrm>
            <a:off x="7276948" y="2441024"/>
            <a:ext cx="374764" cy="779979"/>
          </a:xfrm>
          <a:custGeom>
            <a:avLst/>
            <a:gdLst>
              <a:gd name="T0" fmla="*/ 280 w 280"/>
              <a:gd name="T1" fmla="*/ 278 h 862"/>
              <a:gd name="T2" fmla="*/ 280 w 280"/>
              <a:gd name="T3" fmla="*/ 862 h 862"/>
              <a:gd name="T4" fmla="*/ 0 w 280"/>
              <a:gd name="T5" fmla="*/ 582 h 862"/>
              <a:gd name="T6" fmla="*/ 0 w 280"/>
              <a:gd name="T7" fmla="*/ 0 h 862"/>
              <a:gd name="T8" fmla="*/ 3 w 280"/>
              <a:gd name="T9" fmla="*/ 0 h 862"/>
              <a:gd name="T10" fmla="*/ 280 w 280"/>
              <a:gd name="T11" fmla="*/ 278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862">
                <a:moveTo>
                  <a:pt x="280" y="278"/>
                </a:moveTo>
                <a:lnTo>
                  <a:pt x="280" y="862"/>
                </a:lnTo>
                <a:lnTo>
                  <a:pt x="0" y="582"/>
                </a:lnTo>
                <a:lnTo>
                  <a:pt x="0" y="0"/>
                </a:lnTo>
                <a:lnTo>
                  <a:pt x="3" y="0"/>
                </a:lnTo>
                <a:lnTo>
                  <a:pt x="280" y="27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47" name="Freeform 8"/>
          <p:cNvSpPr/>
          <p:nvPr/>
        </p:nvSpPr>
        <p:spPr bwMode="auto">
          <a:xfrm>
            <a:off x="6128563" y="2441024"/>
            <a:ext cx="376103" cy="1016144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9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9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48" name="Freeform 10"/>
          <p:cNvSpPr/>
          <p:nvPr/>
        </p:nvSpPr>
        <p:spPr bwMode="auto">
          <a:xfrm>
            <a:off x="4981516" y="2441024"/>
            <a:ext cx="376103" cy="1016144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8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49" name="Freeform 12"/>
          <p:cNvSpPr/>
          <p:nvPr/>
        </p:nvSpPr>
        <p:spPr bwMode="auto">
          <a:xfrm>
            <a:off x="3834469" y="2441024"/>
            <a:ext cx="374764" cy="1016144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50" name="Freeform 14"/>
          <p:cNvSpPr/>
          <p:nvPr/>
        </p:nvSpPr>
        <p:spPr bwMode="auto">
          <a:xfrm>
            <a:off x="2687422" y="2441024"/>
            <a:ext cx="374764" cy="1016144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51" name="Freeform 16"/>
          <p:cNvSpPr/>
          <p:nvPr/>
        </p:nvSpPr>
        <p:spPr bwMode="auto">
          <a:xfrm>
            <a:off x="1540375" y="2441024"/>
            <a:ext cx="374764" cy="1016144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52" name="Freeform 17"/>
          <p:cNvSpPr/>
          <p:nvPr/>
        </p:nvSpPr>
        <p:spPr bwMode="auto">
          <a:xfrm>
            <a:off x="7651713" y="2572227"/>
            <a:ext cx="825820" cy="768216"/>
          </a:xfrm>
          <a:custGeom>
            <a:avLst/>
            <a:gdLst>
              <a:gd name="T0" fmla="*/ 210 w 617"/>
              <a:gd name="T1" fmla="*/ 849 h 849"/>
              <a:gd name="T2" fmla="*/ 210 w 617"/>
              <a:gd name="T3" fmla="*/ 717 h 849"/>
              <a:gd name="T4" fmla="*/ 0 w 617"/>
              <a:gd name="T5" fmla="*/ 717 h 849"/>
              <a:gd name="T6" fmla="*/ 0 w 617"/>
              <a:gd name="T7" fmla="*/ 133 h 849"/>
              <a:gd name="T8" fmla="*/ 210 w 617"/>
              <a:gd name="T9" fmla="*/ 133 h 849"/>
              <a:gd name="T10" fmla="*/ 210 w 617"/>
              <a:gd name="T11" fmla="*/ 0 h 849"/>
              <a:gd name="T12" fmla="*/ 617 w 617"/>
              <a:gd name="T13" fmla="*/ 424 h 849"/>
              <a:gd name="T14" fmla="*/ 210 w 617"/>
              <a:gd name="T15" fmla="*/ 849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17" h="849">
                <a:moveTo>
                  <a:pt x="210" y="849"/>
                </a:moveTo>
                <a:lnTo>
                  <a:pt x="210" y="717"/>
                </a:lnTo>
                <a:lnTo>
                  <a:pt x="0" y="717"/>
                </a:lnTo>
                <a:lnTo>
                  <a:pt x="0" y="133"/>
                </a:lnTo>
                <a:lnTo>
                  <a:pt x="210" y="133"/>
                </a:lnTo>
                <a:lnTo>
                  <a:pt x="210" y="0"/>
                </a:lnTo>
                <a:lnTo>
                  <a:pt x="617" y="424"/>
                </a:lnTo>
                <a:lnTo>
                  <a:pt x="210" y="8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688012" y="2441024"/>
            <a:ext cx="1196324" cy="1012525"/>
            <a:chOff x="886370" y="2261909"/>
            <a:chExt cx="1044189" cy="1012525"/>
          </a:xfrm>
        </p:grpSpPr>
        <p:sp>
          <p:nvSpPr>
            <p:cNvPr id="54" name="Freeform 15"/>
            <p:cNvSpPr/>
            <p:nvPr userDrawn="1"/>
          </p:nvSpPr>
          <p:spPr bwMode="auto">
            <a:xfrm>
              <a:off x="967015" y="2261909"/>
              <a:ext cx="851579" cy="1012525"/>
            </a:xfrm>
            <a:custGeom>
              <a:avLst/>
              <a:gdLst>
                <a:gd name="T0" fmla="*/ 577 w 577"/>
                <a:gd name="T1" fmla="*/ 0 h 1119"/>
                <a:gd name="T2" fmla="*/ 577 w 577"/>
                <a:gd name="T3" fmla="*/ 1119 h 1119"/>
                <a:gd name="T4" fmla="*/ 288 w 577"/>
                <a:gd name="T5" fmla="*/ 840 h 1119"/>
                <a:gd name="T6" fmla="*/ 0 w 577"/>
                <a:gd name="T7" fmla="*/ 1118 h 1119"/>
                <a:gd name="T8" fmla="*/ 0 w 577"/>
                <a:gd name="T9" fmla="*/ 0 h 1119"/>
                <a:gd name="T10" fmla="*/ 577 w 577"/>
                <a:gd name="T1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7" h="1119">
                  <a:moveTo>
                    <a:pt x="577" y="0"/>
                  </a:moveTo>
                  <a:lnTo>
                    <a:pt x="577" y="1119"/>
                  </a:lnTo>
                  <a:lnTo>
                    <a:pt x="288" y="840"/>
                  </a:lnTo>
                  <a:lnTo>
                    <a:pt x="0" y="1118"/>
                  </a:lnTo>
                  <a:lnTo>
                    <a:pt x="0" y="0"/>
                  </a:lnTo>
                  <a:lnTo>
                    <a:pt x="5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55" name="Text Placeholder 59"/>
            <p:cNvSpPr txBox="1"/>
            <p:nvPr/>
          </p:nvSpPr>
          <p:spPr>
            <a:xfrm>
              <a:off x="886370" y="2411985"/>
              <a:ext cx="1044189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</a:t>
              </a: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程序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Rectangle 13"/>
          <p:cNvSpPr>
            <a:spLocks noChangeArrowheads="1"/>
          </p:cNvSpPr>
          <p:nvPr userDrawn="1"/>
        </p:nvSpPr>
        <p:spPr bwMode="auto">
          <a:xfrm>
            <a:off x="1915139" y="2441024"/>
            <a:ext cx="959663" cy="1016144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83" name="Text Placeholder 59"/>
          <p:cNvSpPr txBox="1"/>
          <p:nvPr/>
        </p:nvSpPr>
        <p:spPr>
          <a:xfrm>
            <a:off x="7429012" y="2571750"/>
            <a:ext cx="977015" cy="67731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升华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Rectangle 11"/>
          <p:cNvSpPr>
            <a:spLocks noChangeArrowheads="1"/>
          </p:cNvSpPr>
          <p:nvPr/>
        </p:nvSpPr>
        <p:spPr bwMode="auto">
          <a:xfrm>
            <a:off x="3061970" y="2440940"/>
            <a:ext cx="995680" cy="10160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63" name="Rectangle 9"/>
          <p:cNvSpPr>
            <a:spLocks noChangeArrowheads="1"/>
          </p:cNvSpPr>
          <p:nvPr/>
        </p:nvSpPr>
        <p:spPr bwMode="auto">
          <a:xfrm>
            <a:off x="4209234" y="2441024"/>
            <a:ext cx="866822" cy="1016144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66" name="Rectangle 7"/>
          <p:cNvSpPr>
            <a:spLocks noChangeArrowheads="1"/>
          </p:cNvSpPr>
          <p:nvPr/>
        </p:nvSpPr>
        <p:spPr bwMode="auto">
          <a:xfrm>
            <a:off x="5357618" y="2441024"/>
            <a:ext cx="901149" cy="1016144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69" name="Rectangle 6"/>
          <p:cNvSpPr>
            <a:spLocks noChangeArrowheads="1"/>
          </p:cNvSpPr>
          <p:nvPr/>
        </p:nvSpPr>
        <p:spPr bwMode="auto">
          <a:xfrm>
            <a:off x="6504666" y="2441024"/>
            <a:ext cx="862992" cy="1016144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71" name="Text Placeholder 59"/>
          <p:cNvSpPr txBox="1"/>
          <p:nvPr/>
        </p:nvSpPr>
        <p:spPr>
          <a:xfrm>
            <a:off x="1879892" y="3579862"/>
            <a:ext cx="2378618" cy="9361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社会、家国利益为重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通过“鱼和熊掌不可兼得”的历史典故，引导学生面对选择如何取舍，当面临个人利益与社会乃至国家利益冲突事，要以大局为重。。</a:t>
            </a:r>
            <a:endParaRPr lang="en-US" sz="1050" dirty="0"/>
          </a:p>
        </p:txBody>
      </p:sp>
      <p:cxnSp>
        <p:nvCxnSpPr>
          <p:cNvPr id="72" name="Straight Connector 54"/>
          <p:cNvCxnSpPr/>
          <p:nvPr/>
        </p:nvCxnSpPr>
        <p:spPr>
          <a:xfrm>
            <a:off x="1915140" y="3451814"/>
            <a:ext cx="0" cy="142419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 Placeholder 59"/>
          <p:cNvSpPr txBox="1"/>
          <p:nvPr/>
        </p:nvSpPr>
        <p:spPr>
          <a:xfrm>
            <a:off x="4208665" y="3579862"/>
            <a:ext cx="2106711" cy="9361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培养奋斗精神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通过讲述“棋盘放麦粒”的故事，引导学生积少成多，只要不断努力、奋斗，一步一个脚印，我们就会离目标越来越近。</a:t>
            </a:r>
            <a:endParaRPr lang="en-US" sz="1050" dirty="0"/>
          </a:p>
        </p:txBody>
      </p:sp>
      <p:cxnSp>
        <p:nvCxnSpPr>
          <p:cNvPr id="74" name="Straight Connector 56"/>
          <p:cNvCxnSpPr/>
          <p:nvPr/>
        </p:nvCxnSpPr>
        <p:spPr>
          <a:xfrm>
            <a:off x="4208666" y="3451814"/>
            <a:ext cx="0" cy="135218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 Placeholder 59"/>
          <p:cNvSpPr txBox="1"/>
          <p:nvPr/>
        </p:nvSpPr>
        <p:spPr>
          <a:xfrm>
            <a:off x="6504665" y="3507854"/>
            <a:ext cx="2531831" cy="9361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增强民族自豪感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通过对杨辉三角起源认知，激发学生的爱国热情和民族自豪感。杨辉是中国宋代著名的数学家，他整理杨辉三角领先发过数学家帕斯卡近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年。</a:t>
            </a:r>
            <a:endParaRPr lang="en-US" sz="1050" dirty="0"/>
          </a:p>
        </p:txBody>
      </p:sp>
      <p:cxnSp>
        <p:nvCxnSpPr>
          <p:cNvPr id="76" name="Straight Connector 58"/>
          <p:cNvCxnSpPr/>
          <p:nvPr/>
        </p:nvCxnSpPr>
        <p:spPr>
          <a:xfrm>
            <a:off x="6504666" y="3451814"/>
            <a:ext cx="0" cy="135218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 Placeholder 59"/>
          <p:cNvSpPr txBox="1"/>
          <p:nvPr/>
        </p:nvSpPr>
        <p:spPr>
          <a:xfrm>
            <a:off x="768092" y="1275606"/>
            <a:ext cx="2106711" cy="106959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爱国情怀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中美贸易战中的“中国芯片”的案例激发学生的爱国主义热情，树立职业理想和家国使命感。</a:t>
            </a:r>
            <a:endParaRPr lang="en-US" sz="1050" dirty="0"/>
          </a:p>
        </p:txBody>
      </p:sp>
      <p:sp>
        <p:nvSpPr>
          <p:cNvPr id="78" name="Text Placeholder 59"/>
          <p:cNvSpPr txBox="1"/>
          <p:nvPr/>
        </p:nvSpPr>
        <p:spPr>
          <a:xfrm>
            <a:off x="3061617" y="1275606"/>
            <a:ext cx="2101601" cy="9361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工匠精神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通过演示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while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语句后的“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”引出“失之毫厘谬以千里”的成语，培养学生严谨细致的工匠精神。</a:t>
            </a:r>
            <a:endParaRPr lang="en-US" sz="1050" dirty="0"/>
          </a:p>
        </p:txBody>
      </p:sp>
      <p:sp>
        <p:nvSpPr>
          <p:cNvPr id="79" name="Text Placeholder 59"/>
          <p:cNvSpPr txBox="1"/>
          <p:nvPr/>
        </p:nvSpPr>
        <p:spPr>
          <a:xfrm>
            <a:off x="5357618" y="1203598"/>
            <a:ext cx="2958798" cy="9361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创新意识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通过演示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九九乘法表”“数字三角形”等程序“，要求学生对程序进行改写，编写从类似或者更复杂的图形，可以激发学生创新意识。</a:t>
            </a:r>
            <a:endParaRPr lang="en-US" sz="1050" dirty="0"/>
          </a:p>
        </p:txBody>
      </p:sp>
      <p:cxnSp>
        <p:nvCxnSpPr>
          <p:cNvPr id="80" name="Straight Connector 62"/>
          <p:cNvCxnSpPr/>
          <p:nvPr/>
        </p:nvCxnSpPr>
        <p:spPr>
          <a:xfrm>
            <a:off x="776001" y="1347614"/>
            <a:ext cx="0" cy="109925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63"/>
          <p:cNvCxnSpPr/>
          <p:nvPr/>
        </p:nvCxnSpPr>
        <p:spPr>
          <a:xfrm>
            <a:off x="3069201" y="1347614"/>
            <a:ext cx="0" cy="109925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64"/>
          <p:cNvCxnSpPr/>
          <p:nvPr/>
        </p:nvCxnSpPr>
        <p:spPr>
          <a:xfrm>
            <a:off x="5360925" y="1347614"/>
            <a:ext cx="0" cy="109925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矩形 90"/>
          <p:cNvSpPr/>
          <p:nvPr/>
        </p:nvSpPr>
        <p:spPr>
          <a:xfrm>
            <a:off x="1907704" y="2768029"/>
            <a:ext cx="9956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选择语句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996120" y="2762682"/>
            <a:ext cx="113284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while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4210368" y="2769776"/>
            <a:ext cx="89154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5284202" y="2798807"/>
            <a:ext cx="9956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循环嵌套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6608357" y="2809115"/>
            <a:ext cx="5892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数组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燕尾形箭头 8"/>
          <p:cNvSpPr/>
          <p:nvPr/>
        </p:nvSpPr>
        <p:spPr>
          <a:xfrm>
            <a:off x="1475740" y="1707515"/>
            <a:ext cx="3888740" cy="746760"/>
          </a:xfrm>
          <a:prstGeom prst="notchedRightArrow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843558"/>
            <a:ext cx="2195736" cy="36004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教学方法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11560" y="1707401"/>
            <a:ext cx="792088" cy="792088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11560" y="2787774"/>
            <a:ext cx="792088" cy="792088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4011657"/>
            <a:ext cx="792088" cy="792088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91680" y="1893190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预习公告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1893190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共享资源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91680" y="2973563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讲练结合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43808" y="2973562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任务导向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83742" y="2973561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总结评价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91932" y="4197446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笔记总结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03991" y="4197445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线上作业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11987" y="4197444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作业评讲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燕尾形箭头 19"/>
          <p:cNvSpPr/>
          <p:nvPr/>
        </p:nvSpPr>
        <p:spPr>
          <a:xfrm>
            <a:off x="1475740" y="2794635"/>
            <a:ext cx="3888740" cy="771525"/>
          </a:xfrm>
          <a:prstGeom prst="notchedRightArrow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燕尾形箭头 22"/>
          <p:cNvSpPr/>
          <p:nvPr/>
        </p:nvSpPr>
        <p:spPr>
          <a:xfrm>
            <a:off x="1446530" y="4024630"/>
            <a:ext cx="3917950" cy="748030"/>
          </a:xfrm>
          <a:prstGeom prst="notchedRightArrow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4022213" y="1893412"/>
            <a:ext cx="110426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站视频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07990" y="411480"/>
            <a:ext cx="2745105" cy="235394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9895" y="123190"/>
            <a:ext cx="3195955" cy="279781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625" y="1347470"/>
            <a:ext cx="2360930" cy="281559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1800" y="1923415"/>
            <a:ext cx="3429000" cy="321945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6250" y="2535555"/>
            <a:ext cx="2968625" cy="2381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5142" y="1899424"/>
            <a:ext cx="8654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课前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5142" y="2965192"/>
            <a:ext cx="8654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课中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5142" y="4227681"/>
            <a:ext cx="8654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课后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 bldLvl="0" animBg="1"/>
      <p:bldP spid="4" grpId="0" animBg="1"/>
      <p:bldP spid="5" grpId="0" bldLvl="0" animBg="1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0" grpId="0" bldLvl="0" animBg="1"/>
      <p:bldP spid="23" grpId="0" bldLvl="0" animBg="1"/>
      <p:bldP spid="25" grpId="0"/>
      <p:bldP spid="6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843558"/>
            <a:ext cx="2195736" cy="36004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考核方式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流程图: 数据 5"/>
          <p:cNvSpPr/>
          <p:nvPr/>
        </p:nvSpPr>
        <p:spPr>
          <a:xfrm rot="16200000" flipH="1">
            <a:off x="990353" y="1890534"/>
            <a:ext cx="504055" cy="198774"/>
          </a:xfrm>
          <a:prstGeom prst="flowChartInputOutpu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1287010" y="1564905"/>
            <a:ext cx="3024336" cy="2735037"/>
          </a:xfrm>
          <a:prstGeom prst="roundRect">
            <a:avLst>
              <a:gd name="adj" fmla="val 6769"/>
            </a:avLst>
          </a:prstGeom>
          <a:solidFill>
            <a:schemeClr val="accent2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五边形 7"/>
          <p:cNvSpPr/>
          <p:nvPr/>
        </p:nvSpPr>
        <p:spPr>
          <a:xfrm>
            <a:off x="1142994" y="1844402"/>
            <a:ext cx="2584057" cy="397547"/>
          </a:xfrm>
          <a:prstGeom prst="homePlate">
            <a:avLst>
              <a:gd name="adj" fmla="val 3346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575042" y="2501009"/>
            <a:ext cx="2520280" cy="1615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p"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考勤与课堂实训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p"/>
            </a:pP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p"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课后完成作业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p"/>
            </a:pP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p"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上课积极性表现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p"/>
            </a:pP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p"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群内互帮互助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07490" y="1911350"/>
            <a:ext cx="2083435" cy="276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bg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>
                <a:solidFill>
                  <a:schemeClr val="bg1"/>
                </a:solidFill>
              </a:rPr>
              <a:t>过程性评价：</a:t>
            </a:r>
            <a:r>
              <a:rPr lang="en-US" altLang="zh-CN" sz="1800" dirty="0">
                <a:solidFill>
                  <a:schemeClr val="bg1"/>
                </a:solidFill>
              </a:rPr>
              <a:t>40%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3" name="流程图: 数据 12"/>
          <p:cNvSpPr/>
          <p:nvPr/>
        </p:nvSpPr>
        <p:spPr>
          <a:xfrm rot="16200000" flipH="1">
            <a:off x="4662761" y="1890534"/>
            <a:ext cx="504055" cy="198774"/>
          </a:xfrm>
          <a:prstGeom prst="flowChartInputOutpu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4959418" y="1564905"/>
            <a:ext cx="3024336" cy="2735037"/>
          </a:xfrm>
          <a:prstGeom prst="roundRect">
            <a:avLst>
              <a:gd name="adj" fmla="val 6769"/>
            </a:avLst>
          </a:prstGeom>
          <a:solidFill>
            <a:schemeClr val="accent2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五边形 14"/>
          <p:cNvSpPr/>
          <p:nvPr/>
        </p:nvSpPr>
        <p:spPr>
          <a:xfrm>
            <a:off x="4815402" y="1844402"/>
            <a:ext cx="2584057" cy="397547"/>
          </a:xfrm>
          <a:prstGeom prst="homePlate">
            <a:avLst>
              <a:gd name="adj" fmla="val 3346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180330" y="1911350"/>
            <a:ext cx="2341245" cy="276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bg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>
                <a:solidFill>
                  <a:schemeClr val="bg1"/>
                </a:solidFill>
              </a:rPr>
              <a:t>终结性考核：</a:t>
            </a:r>
            <a:r>
              <a:rPr lang="en-US" altLang="zh-CN" sz="1800" dirty="0">
                <a:solidFill>
                  <a:schemeClr val="bg1"/>
                </a:solidFill>
              </a:rPr>
              <a:t>60%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11446" y="2499742"/>
            <a:ext cx="2520280" cy="1799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期末考试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3" grpId="0" animBg="1"/>
      <p:bldP spid="14" grpId="0" animBg="1"/>
      <p:bldP spid="15" grpId="0" animBg="1"/>
      <p:bldP spid="17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79812" y="1779662"/>
            <a:ext cx="6264188" cy="1569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0" y="1779662"/>
            <a:ext cx="2339751" cy="1569660"/>
          </a:xfrm>
          <a:prstGeom prst="rect">
            <a:avLst/>
          </a:prstGeom>
          <a:solidFill>
            <a:srgbClr val="005DA2"/>
          </a:solidFill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8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8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13366" y="2067694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教学实施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88821" y="1779662"/>
            <a:ext cx="648073" cy="144016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231739" y="3205306"/>
            <a:ext cx="648073" cy="144016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269793" y="2730092"/>
            <a:ext cx="648073" cy="144016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250766" y="2254877"/>
            <a:ext cx="648073" cy="144016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563638"/>
            <a:ext cx="9144000" cy="576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539750" y="1707515"/>
            <a:ext cx="1196340" cy="28829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教学内容</a:t>
            </a:r>
            <a:endParaRPr lang="zh-CN" altLang="en-US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186940" y="1707515"/>
            <a:ext cx="1239520" cy="28829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教学目标</a:t>
            </a:r>
            <a:endParaRPr lang="zh-CN" altLang="en-US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834130" y="1707515"/>
            <a:ext cx="1232535" cy="28829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教学方法</a:t>
            </a:r>
            <a:endParaRPr lang="zh-CN" altLang="en-US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481320" y="1707515"/>
            <a:ext cx="1492885" cy="28829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教学重难点</a:t>
            </a:r>
            <a:endParaRPr lang="zh-CN" altLang="en-US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308215" y="1707515"/>
            <a:ext cx="1223010" cy="28829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考核评价</a:t>
            </a:r>
            <a:endParaRPr lang="zh-CN" altLang="en-US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57554" y="2265575"/>
            <a:ext cx="1296144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等腰三角形 10"/>
          <p:cNvSpPr/>
          <p:nvPr/>
        </p:nvSpPr>
        <p:spPr>
          <a:xfrm>
            <a:off x="557554" y="2049551"/>
            <a:ext cx="144016" cy="216024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Shape 373"/>
          <p:cNvSpPr/>
          <p:nvPr/>
        </p:nvSpPr>
        <p:spPr>
          <a:xfrm>
            <a:off x="503775" y="2356379"/>
            <a:ext cx="2455545" cy="3323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while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do…while()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212032" y="1419622"/>
            <a:ext cx="1296144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等腰三角形 14"/>
          <p:cNvSpPr/>
          <p:nvPr/>
        </p:nvSpPr>
        <p:spPr>
          <a:xfrm flipV="1">
            <a:off x="2212032" y="1419622"/>
            <a:ext cx="144016" cy="216024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Shape 373"/>
          <p:cNvSpPr/>
          <p:nvPr/>
        </p:nvSpPr>
        <p:spPr>
          <a:xfrm>
            <a:off x="2183482" y="701387"/>
            <a:ext cx="3164542" cy="6647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掌握循环的语法和执行过程</a:t>
            </a:r>
            <a:endParaRPr 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掌握循环的应用</a:t>
            </a:r>
            <a:endParaRPr 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Shape 373"/>
          <p:cNvSpPr/>
          <p:nvPr/>
        </p:nvSpPr>
        <p:spPr>
          <a:xfrm>
            <a:off x="3780155" y="2415540"/>
            <a:ext cx="2363470" cy="3323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讲练结合、任务导向</a:t>
            </a:r>
            <a:endParaRPr 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834789" y="2283355"/>
            <a:ext cx="1296144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等腰三角形 16"/>
          <p:cNvSpPr/>
          <p:nvPr/>
        </p:nvSpPr>
        <p:spPr>
          <a:xfrm>
            <a:off x="3834789" y="2067331"/>
            <a:ext cx="144016" cy="216024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5481012" y="1419622"/>
            <a:ext cx="1296144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等腰三角形 18"/>
          <p:cNvSpPr/>
          <p:nvPr/>
        </p:nvSpPr>
        <p:spPr>
          <a:xfrm flipV="1">
            <a:off x="5481012" y="1419622"/>
            <a:ext cx="144016" cy="216024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Shape 373"/>
          <p:cNvSpPr/>
          <p:nvPr/>
        </p:nvSpPr>
        <p:spPr>
          <a:xfrm>
            <a:off x="5434286" y="695289"/>
            <a:ext cx="3097028" cy="6647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循环的执行过程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while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do...while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的区别</a:t>
            </a:r>
            <a:endParaRPr 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7308874" y="2265575"/>
            <a:ext cx="1296144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等腰三角形 23"/>
          <p:cNvSpPr/>
          <p:nvPr/>
        </p:nvSpPr>
        <p:spPr>
          <a:xfrm>
            <a:off x="7308874" y="2049551"/>
            <a:ext cx="144016" cy="216024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Shape 373"/>
          <p:cNvSpPr/>
          <p:nvPr/>
        </p:nvSpPr>
        <p:spPr>
          <a:xfrm>
            <a:off x="7092993" y="2344308"/>
            <a:ext cx="2363470" cy="6647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课堂实训完成情况</a:t>
            </a:r>
            <a:endParaRPr 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解决问题能力表现</a:t>
            </a:r>
            <a:endParaRPr 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14"/>
          <p:cNvSpPr/>
          <p:nvPr/>
        </p:nvSpPr>
        <p:spPr>
          <a:xfrm flipV="1">
            <a:off x="1043608" y="4457434"/>
            <a:ext cx="7789614" cy="202548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70564" tIns="35282" rIns="70564" bIns="35282"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37847" y="3321494"/>
            <a:ext cx="1339514" cy="1338488"/>
            <a:chOff x="5227325" y="4543565"/>
            <a:chExt cx="1735762" cy="1734334"/>
          </a:xfrm>
        </p:grpSpPr>
        <p:sp>
          <p:nvSpPr>
            <p:cNvPr id="28" name="椭圆 27"/>
            <p:cNvSpPr/>
            <p:nvPr/>
          </p:nvSpPr>
          <p:spPr>
            <a:xfrm flipV="1">
              <a:off x="5227325" y="4543565"/>
              <a:ext cx="1735762" cy="173433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 rot="10800000" flipV="1">
              <a:off x="5460802" y="4768780"/>
              <a:ext cx="1284515" cy="128451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/>
            <a:lstStyle/>
            <a:p>
              <a:pPr lvl="0" algn="ctr">
                <a:defRPr/>
              </a:pPr>
              <a:r>
                <a:rPr lang="zh-CN" altLang="en-US" sz="2000" b="1" kern="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思政元素</a:t>
              </a:r>
              <a:endParaRPr lang="zh-CN" altLang="en-US" sz="2000" b="1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Shape 373"/>
          <p:cNvSpPr/>
          <p:nvPr/>
        </p:nvSpPr>
        <p:spPr>
          <a:xfrm>
            <a:off x="1788029" y="3154027"/>
            <a:ext cx="7045193" cy="12001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marL="285750" indent="-285750" algn="just">
              <a:lnSpc>
                <a:spcPct val="150000"/>
              </a:lnSpc>
              <a:buClr>
                <a:srgbClr val="005DA2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通过演示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do…while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语句后的“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;”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，引出“失之毫厘谬以千里”的成语，培养学生严谨细致的习惯，弘扬</a:t>
            </a: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工匠精神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50000"/>
              </a:lnSpc>
              <a:buClr>
                <a:srgbClr val="005DA2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通过“圆周率的由来”引导学生厚植</a:t>
            </a: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爱国主义情怀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勇于探索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的精神。</a:t>
            </a:r>
            <a:endParaRPr 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6" grpId="0" bldLvl="0" animBg="1"/>
      <p:bldP spid="9" grpId="0" bldLvl="0" animBg="1"/>
      <p:bldP spid="20" grpId="0" bldLvl="0" animBg="1"/>
      <p:bldP spid="25" grpId="0" bldLvl="0" animBg="1"/>
      <p:bldP spid="26" grpId="0" animBg="1"/>
      <p:bldP spid="30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317750" y="1419622"/>
          <a:ext cx="5692775" cy="2660829"/>
        </p:xfrm>
        <a:graphic>
          <a:graphicData uri="http://schemas.openxmlformats.org/drawingml/2006/table">
            <a:tbl>
              <a:tblPr/>
              <a:tblGrid>
                <a:gridCol w="1138238"/>
                <a:gridCol w="1139825"/>
                <a:gridCol w="1136650"/>
                <a:gridCol w="1139825"/>
                <a:gridCol w="1138237"/>
              </a:tblGrid>
              <a:tr h="558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76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9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9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9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9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9DF">
                        <a:alpha val="50000"/>
                      </a:srgbClr>
                    </a:solidFill>
                  </a:tcPr>
                </a:tc>
              </a:tr>
              <a:tr h="5181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9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9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9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9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9DF">
                        <a:alpha val="50000"/>
                      </a:srgbClr>
                    </a:solidFill>
                  </a:tcPr>
                </a:tc>
              </a:tr>
              <a:tr h="5181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9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9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9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9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9D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Text Box 47"/>
          <p:cNvSpPr txBox="1">
            <a:spLocks noChangeArrowheads="1"/>
          </p:cNvSpPr>
          <p:nvPr/>
        </p:nvSpPr>
        <p:spPr bwMode="auto">
          <a:xfrm>
            <a:off x="539552" y="1494235"/>
            <a:ext cx="1517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复习回顾</a:t>
            </a:r>
            <a:endParaRPr lang="zh-CN" altLang="en-US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Text Box 48"/>
          <p:cNvSpPr txBox="1">
            <a:spLocks noChangeArrowheads="1"/>
          </p:cNvSpPr>
          <p:nvPr/>
        </p:nvSpPr>
        <p:spPr bwMode="auto">
          <a:xfrm>
            <a:off x="539552" y="2051447"/>
            <a:ext cx="1517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新课讲授</a:t>
            </a:r>
            <a:endParaRPr lang="zh-CN" altLang="en-US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Text Box 49"/>
          <p:cNvSpPr txBox="1">
            <a:spLocks noChangeArrowheads="1"/>
          </p:cNvSpPr>
          <p:nvPr/>
        </p:nvSpPr>
        <p:spPr bwMode="auto">
          <a:xfrm>
            <a:off x="539552" y="2575322"/>
            <a:ext cx="1517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课堂练习</a:t>
            </a:r>
            <a:endParaRPr lang="zh-CN" altLang="en-US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 Box 50"/>
          <p:cNvSpPr txBox="1">
            <a:spLocks noChangeArrowheads="1"/>
          </p:cNvSpPr>
          <p:nvPr/>
        </p:nvSpPr>
        <p:spPr bwMode="auto">
          <a:xfrm>
            <a:off x="539552" y="3089672"/>
            <a:ext cx="1517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课堂评讲</a:t>
            </a:r>
            <a:endParaRPr lang="zh-CN" altLang="en-US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Text Box 52"/>
          <p:cNvSpPr txBox="1">
            <a:spLocks noChangeArrowheads="1"/>
          </p:cNvSpPr>
          <p:nvPr/>
        </p:nvSpPr>
        <p:spPr bwMode="auto">
          <a:xfrm>
            <a:off x="539552" y="3651870"/>
            <a:ext cx="1517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布置作业</a:t>
            </a:r>
            <a:endParaRPr lang="zh-CN" altLang="en-US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Rectangle 53"/>
          <p:cNvSpPr>
            <a:spLocks noChangeArrowheads="1"/>
          </p:cNvSpPr>
          <p:nvPr/>
        </p:nvSpPr>
        <p:spPr bwMode="gray">
          <a:xfrm>
            <a:off x="2319340" y="1533922"/>
            <a:ext cx="298237" cy="265113"/>
          </a:xfrm>
          <a:prstGeom prst="rect">
            <a:avLst/>
          </a:prstGeom>
          <a:solidFill>
            <a:srgbClr val="0070C0"/>
          </a:solidFill>
          <a:ln w="9525" algn="ctr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600">
              <a:solidFill>
                <a:srgbClr val="DDE8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54"/>
          <p:cNvSpPr>
            <a:spLocks noChangeArrowheads="1"/>
          </p:cNvSpPr>
          <p:nvPr/>
        </p:nvSpPr>
        <p:spPr bwMode="gray">
          <a:xfrm>
            <a:off x="2319337" y="2094310"/>
            <a:ext cx="1748607" cy="295691"/>
          </a:xfrm>
          <a:prstGeom prst="rect">
            <a:avLst/>
          </a:prstGeom>
          <a:solidFill>
            <a:srgbClr val="0070C0"/>
          </a:solidFill>
          <a:ln w="9525" algn="ctr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b">
              <a:rot lat="0" lon="0" rev="8700000"/>
            </a:lightRig>
          </a:scene3d>
          <a:sp3d>
            <a:bevelT w="190500" h="38100"/>
          </a:sp3d>
        </p:spPr>
        <p:txBody>
          <a:bodyPr wrap="none" anchor="ctr"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600">
              <a:solidFill>
                <a:srgbClr val="DDE8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55"/>
          <p:cNvSpPr>
            <a:spLocks noChangeArrowheads="1"/>
          </p:cNvSpPr>
          <p:nvPr/>
        </p:nvSpPr>
        <p:spPr bwMode="gray">
          <a:xfrm>
            <a:off x="2319338" y="2637235"/>
            <a:ext cx="2828726" cy="257175"/>
          </a:xfrm>
          <a:prstGeom prst="rect">
            <a:avLst/>
          </a:prstGeom>
          <a:solidFill>
            <a:srgbClr val="0070C0"/>
          </a:solidFill>
          <a:ln w="9525" algn="ctr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b">
              <a:rot lat="0" lon="0" rev="8700000"/>
            </a:lightRig>
          </a:scene3d>
          <a:sp3d>
            <a:bevelT w="190500" h="38100"/>
          </a:sp3d>
        </p:spPr>
        <p:txBody>
          <a:bodyPr wrap="none" anchor="ctr"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600">
              <a:solidFill>
                <a:srgbClr val="DDE8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56"/>
          <p:cNvSpPr>
            <a:spLocks noChangeArrowheads="1"/>
          </p:cNvSpPr>
          <p:nvPr/>
        </p:nvSpPr>
        <p:spPr bwMode="gray">
          <a:xfrm>
            <a:off x="2319338" y="3140472"/>
            <a:ext cx="596478" cy="268288"/>
          </a:xfrm>
          <a:prstGeom prst="rect">
            <a:avLst/>
          </a:prstGeom>
          <a:solidFill>
            <a:srgbClr val="0070C0"/>
          </a:solidFill>
          <a:ln w="9525" algn="ctr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b">
              <a:rot lat="0" lon="0" rev="8700000"/>
            </a:lightRig>
          </a:scene3d>
          <a:sp3d>
            <a:bevelT w="190500" h="38100"/>
          </a:sp3d>
        </p:spPr>
        <p:txBody>
          <a:bodyPr wrap="none" anchor="ctr"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600">
              <a:solidFill>
                <a:srgbClr val="DDE8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57"/>
          <p:cNvSpPr>
            <a:spLocks noChangeArrowheads="1"/>
          </p:cNvSpPr>
          <p:nvPr/>
        </p:nvSpPr>
        <p:spPr bwMode="gray">
          <a:xfrm>
            <a:off x="2319338" y="3694511"/>
            <a:ext cx="298239" cy="26035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b">
              <a:rot lat="0" lon="0" rev="8700000"/>
            </a:lightRig>
          </a:scene3d>
          <a:sp3d>
            <a:bevelT w="190500" h="38100"/>
          </a:sp3d>
        </p:spPr>
        <p:txBody>
          <a:bodyPr wrap="none" anchor="ctr"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600">
              <a:solidFill>
                <a:srgbClr val="DDE8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Box 59"/>
          <p:cNvSpPr txBox="1">
            <a:spLocks noChangeArrowheads="1"/>
          </p:cNvSpPr>
          <p:nvPr/>
        </p:nvSpPr>
        <p:spPr bwMode="auto">
          <a:xfrm>
            <a:off x="2217738" y="4166959"/>
            <a:ext cx="667474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0              20            40            60             80           100    </a:t>
            </a:r>
            <a:endParaRPr lang="en-US" altLang="zh-CN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Text Box 60"/>
          <p:cNvSpPr txBox="1">
            <a:spLocks noChangeArrowheads="1"/>
          </p:cNvSpPr>
          <p:nvPr/>
        </p:nvSpPr>
        <p:spPr bwMode="auto">
          <a:xfrm>
            <a:off x="2886075" y="1491615"/>
            <a:ext cx="129794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分钟</a:t>
            </a:r>
            <a:endParaRPr lang="zh-CN" altLang="en-US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Text Box 61"/>
          <p:cNvSpPr txBox="1">
            <a:spLocks noChangeArrowheads="1"/>
          </p:cNvSpPr>
          <p:nvPr/>
        </p:nvSpPr>
        <p:spPr bwMode="auto">
          <a:xfrm>
            <a:off x="4356100" y="2016125"/>
            <a:ext cx="179641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25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分钟</a:t>
            </a:r>
            <a:endParaRPr lang="zh-CN" altLang="en-US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Rectangle 46"/>
          <p:cNvSpPr>
            <a:spLocks noChangeArrowheads="1"/>
          </p:cNvSpPr>
          <p:nvPr/>
        </p:nvSpPr>
        <p:spPr bwMode="gray">
          <a:xfrm>
            <a:off x="411903" y="818800"/>
            <a:ext cx="7918904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Clr>
                <a:srgbClr val="005DA2"/>
              </a:buClr>
              <a:buFont typeface="Wingdings" panose="05000000000000000000" pitchFamily="2" charset="2"/>
              <a:buChar char="v"/>
              <a:tabLst>
                <a:tab pos="4460875" algn="l"/>
              </a:tabLst>
            </a:pP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教学环节及时间分配如下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【</a:t>
            </a:r>
            <a:r>
              <a:rPr lang="zh-CN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以</a:t>
            </a:r>
            <a:r>
              <a:rPr 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个课时为例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Text Box 60"/>
          <p:cNvSpPr txBox="1">
            <a:spLocks noChangeArrowheads="1"/>
          </p:cNvSpPr>
          <p:nvPr/>
        </p:nvSpPr>
        <p:spPr bwMode="auto">
          <a:xfrm>
            <a:off x="5304790" y="2606675"/>
            <a:ext cx="209804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45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分钟</a:t>
            </a:r>
            <a:endParaRPr lang="zh-CN" altLang="en-US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Text Box 60"/>
          <p:cNvSpPr txBox="1">
            <a:spLocks noChangeArrowheads="1"/>
          </p:cNvSpPr>
          <p:nvPr/>
        </p:nvSpPr>
        <p:spPr bwMode="auto">
          <a:xfrm>
            <a:off x="3432175" y="3114040"/>
            <a:ext cx="129794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10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分钟</a:t>
            </a:r>
            <a:endParaRPr lang="zh-CN" altLang="en-US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Text Box 60"/>
          <p:cNvSpPr txBox="1">
            <a:spLocks noChangeArrowheads="1"/>
          </p:cNvSpPr>
          <p:nvPr/>
        </p:nvSpPr>
        <p:spPr bwMode="auto">
          <a:xfrm>
            <a:off x="3432175" y="3673475"/>
            <a:ext cx="129794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分钟</a:t>
            </a:r>
            <a:endParaRPr lang="zh-CN" altLang="en-US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7" grpId="0"/>
      <p:bldP spid="18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36512" y="843558"/>
            <a:ext cx="2195736" cy="36004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1--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Shape 2012"/>
          <p:cNvSpPr/>
          <p:nvPr/>
        </p:nvSpPr>
        <p:spPr>
          <a:xfrm>
            <a:off x="645783" y="1800827"/>
            <a:ext cx="3202671" cy="2579309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4288" tIns="14288" rIns="14288" bIns="1428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sz="1300"/>
          </a:p>
        </p:txBody>
      </p:sp>
      <p:sp>
        <p:nvSpPr>
          <p:cNvPr id="4" name="Shape 2013"/>
          <p:cNvSpPr/>
          <p:nvPr/>
        </p:nvSpPr>
        <p:spPr>
          <a:xfrm>
            <a:off x="4260937" y="1821979"/>
            <a:ext cx="4343512" cy="2579309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4288" tIns="14288" rIns="14288" bIns="1428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sz="1300"/>
          </a:p>
        </p:txBody>
      </p:sp>
      <p:sp>
        <p:nvSpPr>
          <p:cNvPr id="5" name="Shape 2025"/>
          <p:cNvSpPr/>
          <p:nvPr/>
        </p:nvSpPr>
        <p:spPr>
          <a:xfrm>
            <a:off x="1000735" y="2337888"/>
            <a:ext cx="3237096" cy="80379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、循环控制变量初始化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0"/>
              </a:spcBef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、循环结束条件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0"/>
              </a:spcBef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、使循环趋于结束的语句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Shape 2026"/>
          <p:cNvSpPr/>
          <p:nvPr/>
        </p:nvSpPr>
        <p:spPr>
          <a:xfrm>
            <a:off x="1022802" y="1927754"/>
            <a:ext cx="1999285" cy="30121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while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循环的结构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hape 2027"/>
          <p:cNvSpPr/>
          <p:nvPr/>
        </p:nvSpPr>
        <p:spPr>
          <a:xfrm>
            <a:off x="4788024" y="2366427"/>
            <a:ext cx="4547704" cy="194405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、求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的和。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、求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年的总电费。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、求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个评委打分后选手的总得分。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循环：重复执行相同的代码。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Shape 2028"/>
          <p:cNvSpPr/>
          <p:nvPr/>
        </p:nvSpPr>
        <p:spPr>
          <a:xfrm>
            <a:off x="5021051" y="1927753"/>
            <a:ext cx="2808312" cy="30121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while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循环的应用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Group 2040"/>
          <p:cNvGrpSpPr/>
          <p:nvPr/>
        </p:nvGrpSpPr>
        <p:grpSpPr>
          <a:xfrm>
            <a:off x="251520" y="2647224"/>
            <a:ext cx="716614" cy="716614"/>
            <a:chOff x="0" y="0"/>
            <a:chExt cx="1910969" cy="1910969"/>
          </a:xfrm>
        </p:grpSpPr>
        <p:sp>
          <p:nvSpPr>
            <p:cNvPr id="15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sz="1300"/>
            </a:p>
          </p:txBody>
        </p:sp>
        <p:sp>
          <p:nvSpPr>
            <p:cNvPr id="16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sz="130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920462" y="2651224"/>
            <a:ext cx="712614" cy="712614"/>
            <a:chOff x="4218842" y="3154695"/>
            <a:chExt cx="712614" cy="712614"/>
          </a:xfrm>
        </p:grpSpPr>
        <p:sp>
          <p:nvSpPr>
            <p:cNvPr id="13" name="Shape 2035"/>
            <p:cNvSpPr/>
            <p:nvPr/>
          </p:nvSpPr>
          <p:spPr>
            <a:xfrm>
              <a:off x="4218842" y="3154695"/>
              <a:ext cx="712614" cy="712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sz="1300"/>
            </a:p>
          </p:txBody>
        </p:sp>
        <p:sp>
          <p:nvSpPr>
            <p:cNvPr id="14" name="Shape 2036"/>
            <p:cNvSpPr/>
            <p:nvPr/>
          </p:nvSpPr>
          <p:spPr>
            <a:xfrm>
              <a:off x="4424353" y="3350150"/>
              <a:ext cx="301592" cy="321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260" extrusionOk="0">
                  <a:moveTo>
                    <a:pt x="11752" y="11733"/>
                  </a:moveTo>
                  <a:lnTo>
                    <a:pt x="9401" y="11733"/>
                  </a:lnTo>
                  <a:lnTo>
                    <a:pt x="9401" y="5975"/>
                  </a:lnTo>
                  <a:lnTo>
                    <a:pt x="11752" y="5975"/>
                  </a:lnTo>
                  <a:cubicBezTo>
                    <a:pt x="11752" y="5975"/>
                    <a:pt x="11752" y="11733"/>
                    <a:pt x="11752" y="11733"/>
                  </a:cubicBezTo>
                  <a:close/>
                  <a:moveTo>
                    <a:pt x="11752" y="15276"/>
                  </a:moveTo>
                  <a:lnTo>
                    <a:pt x="9401" y="15276"/>
                  </a:lnTo>
                  <a:lnTo>
                    <a:pt x="9401" y="12951"/>
                  </a:lnTo>
                  <a:lnTo>
                    <a:pt x="11752" y="12951"/>
                  </a:lnTo>
                  <a:cubicBezTo>
                    <a:pt x="11752" y="12951"/>
                    <a:pt x="11752" y="15276"/>
                    <a:pt x="11752" y="15276"/>
                  </a:cubicBezTo>
                  <a:close/>
                  <a:moveTo>
                    <a:pt x="20789" y="13227"/>
                  </a:moveTo>
                  <a:lnTo>
                    <a:pt x="18761" y="11523"/>
                  </a:lnTo>
                  <a:cubicBezTo>
                    <a:pt x="18172" y="11029"/>
                    <a:pt x="18172" y="10223"/>
                    <a:pt x="18761" y="9729"/>
                  </a:cubicBezTo>
                  <a:lnTo>
                    <a:pt x="20789" y="8025"/>
                  </a:lnTo>
                  <a:cubicBezTo>
                    <a:pt x="21376" y="7532"/>
                    <a:pt x="21220" y="7072"/>
                    <a:pt x="20441" y="7001"/>
                  </a:cubicBezTo>
                  <a:lnTo>
                    <a:pt x="17751" y="6761"/>
                  </a:lnTo>
                  <a:cubicBezTo>
                    <a:pt x="16971" y="6692"/>
                    <a:pt x="16552" y="6061"/>
                    <a:pt x="16819" y="5360"/>
                  </a:cubicBezTo>
                  <a:lnTo>
                    <a:pt x="18247" y="1615"/>
                  </a:lnTo>
                  <a:cubicBezTo>
                    <a:pt x="18515" y="912"/>
                    <a:pt x="18188" y="656"/>
                    <a:pt x="17520" y="1047"/>
                  </a:cubicBezTo>
                  <a:lnTo>
                    <a:pt x="14346" y="2896"/>
                  </a:lnTo>
                  <a:cubicBezTo>
                    <a:pt x="13678" y="3285"/>
                    <a:pt x="12815" y="3072"/>
                    <a:pt x="12430" y="2423"/>
                  </a:cubicBezTo>
                  <a:lnTo>
                    <a:pt x="11279" y="489"/>
                  </a:lnTo>
                  <a:cubicBezTo>
                    <a:pt x="10893" y="-160"/>
                    <a:pt x="10255" y="-164"/>
                    <a:pt x="9860" y="481"/>
                  </a:cubicBezTo>
                  <a:lnTo>
                    <a:pt x="8793" y="2232"/>
                  </a:lnTo>
                  <a:cubicBezTo>
                    <a:pt x="8398" y="2877"/>
                    <a:pt x="7493" y="3153"/>
                    <a:pt x="6781" y="2844"/>
                  </a:cubicBezTo>
                  <a:lnTo>
                    <a:pt x="4900" y="2031"/>
                  </a:lnTo>
                  <a:cubicBezTo>
                    <a:pt x="4188" y="1723"/>
                    <a:pt x="3639" y="2080"/>
                    <a:pt x="3682" y="2825"/>
                  </a:cubicBezTo>
                  <a:lnTo>
                    <a:pt x="3784" y="4615"/>
                  </a:lnTo>
                  <a:cubicBezTo>
                    <a:pt x="3826" y="5360"/>
                    <a:pt x="3242" y="6128"/>
                    <a:pt x="2486" y="6320"/>
                  </a:cubicBezTo>
                  <a:lnTo>
                    <a:pt x="670" y="6780"/>
                  </a:lnTo>
                  <a:cubicBezTo>
                    <a:pt x="-85" y="6972"/>
                    <a:pt x="-224" y="7532"/>
                    <a:pt x="365" y="8025"/>
                  </a:cubicBezTo>
                  <a:lnTo>
                    <a:pt x="2394" y="9729"/>
                  </a:lnTo>
                  <a:cubicBezTo>
                    <a:pt x="2981" y="10223"/>
                    <a:pt x="2981" y="11029"/>
                    <a:pt x="2394" y="11523"/>
                  </a:cubicBezTo>
                  <a:lnTo>
                    <a:pt x="365" y="13225"/>
                  </a:lnTo>
                  <a:cubicBezTo>
                    <a:pt x="-224" y="13720"/>
                    <a:pt x="-68" y="14196"/>
                    <a:pt x="709" y="14285"/>
                  </a:cubicBezTo>
                  <a:lnTo>
                    <a:pt x="3171" y="14567"/>
                  </a:lnTo>
                  <a:cubicBezTo>
                    <a:pt x="3948" y="14656"/>
                    <a:pt x="4381" y="15309"/>
                    <a:pt x="4133" y="16017"/>
                  </a:cubicBezTo>
                  <a:lnTo>
                    <a:pt x="2869" y="19625"/>
                  </a:lnTo>
                  <a:cubicBezTo>
                    <a:pt x="2622" y="20333"/>
                    <a:pt x="2976" y="20609"/>
                    <a:pt x="3655" y="20240"/>
                  </a:cubicBezTo>
                  <a:lnTo>
                    <a:pt x="6549" y="18661"/>
                  </a:lnTo>
                  <a:cubicBezTo>
                    <a:pt x="7229" y="18291"/>
                    <a:pt x="8143" y="18495"/>
                    <a:pt x="8581" y="19113"/>
                  </a:cubicBezTo>
                  <a:lnTo>
                    <a:pt x="9782" y="20816"/>
                  </a:lnTo>
                  <a:cubicBezTo>
                    <a:pt x="10219" y="21436"/>
                    <a:pt x="10875" y="21403"/>
                    <a:pt x="11240" y="20741"/>
                  </a:cubicBezTo>
                  <a:lnTo>
                    <a:pt x="12297" y="18823"/>
                  </a:lnTo>
                  <a:cubicBezTo>
                    <a:pt x="12660" y="18160"/>
                    <a:pt x="13532" y="17891"/>
                    <a:pt x="14234" y="18221"/>
                  </a:cubicBezTo>
                  <a:lnTo>
                    <a:pt x="16272" y="19181"/>
                  </a:lnTo>
                  <a:cubicBezTo>
                    <a:pt x="16974" y="19511"/>
                    <a:pt x="17514" y="19172"/>
                    <a:pt x="17472" y="18427"/>
                  </a:cubicBezTo>
                  <a:lnTo>
                    <a:pt x="17370" y="16637"/>
                  </a:lnTo>
                  <a:cubicBezTo>
                    <a:pt x="17327" y="15891"/>
                    <a:pt x="17912" y="15124"/>
                    <a:pt x="18668" y="14932"/>
                  </a:cubicBezTo>
                  <a:lnTo>
                    <a:pt x="20482" y="14472"/>
                  </a:lnTo>
                  <a:cubicBezTo>
                    <a:pt x="21239" y="14280"/>
                    <a:pt x="21376" y="13720"/>
                    <a:pt x="20789" y="1322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sz="1300"/>
            </a:p>
          </p:txBody>
        </p:sp>
      </p:grpSp>
    </p:spTree>
  </p:cSld>
  <p:clrMapOvr>
    <a:masterClrMapping/>
  </p:clrMapOvr>
  <p:transition spd="slow" advTm="0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36512" y="843558"/>
            <a:ext cx="2195736" cy="36004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2--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新课讲授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Shape 1452"/>
          <p:cNvSpPr/>
          <p:nvPr/>
        </p:nvSpPr>
        <p:spPr>
          <a:xfrm>
            <a:off x="854116" y="2165642"/>
            <a:ext cx="2133708" cy="1959152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4288" tIns="14288" rIns="14288" bIns="14288" anchor="ctr"/>
          <a:lstStyle/>
          <a:p>
            <a:pPr lvl="0"/>
            <a:endParaRPr sz="1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 Placeholder 6"/>
          <p:cNvSpPr txBox="1"/>
          <p:nvPr/>
        </p:nvSpPr>
        <p:spPr>
          <a:xfrm>
            <a:off x="1044087" y="2196540"/>
            <a:ext cx="2245464" cy="1685816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do{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循环体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}while(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表达式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015118" y="1919706"/>
            <a:ext cx="1862399" cy="40363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do…while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的语法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Shape 1452"/>
          <p:cNvSpPr/>
          <p:nvPr/>
        </p:nvSpPr>
        <p:spPr>
          <a:xfrm>
            <a:off x="3540713" y="2165642"/>
            <a:ext cx="2133708" cy="1959152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4288" tIns="14288" rIns="14288" bIns="14288" anchor="ctr"/>
          <a:lstStyle/>
          <a:p>
            <a:pPr lvl="0"/>
            <a:endParaRPr sz="1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 Placeholder 6"/>
          <p:cNvSpPr txBox="1"/>
          <p:nvPr/>
        </p:nvSpPr>
        <p:spPr>
          <a:xfrm>
            <a:off x="3699591" y="2017727"/>
            <a:ext cx="2386929" cy="1610503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、水滴筹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、圆的面积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3707906" y="1919706"/>
            <a:ext cx="1805644" cy="40363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do…while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的应用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Shape 1452"/>
          <p:cNvSpPr/>
          <p:nvPr/>
        </p:nvSpPr>
        <p:spPr>
          <a:xfrm>
            <a:off x="6337617" y="2165642"/>
            <a:ext cx="2133708" cy="1959152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4288" tIns="14288" rIns="14288" bIns="14288" anchor="ctr"/>
          <a:lstStyle/>
          <a:p>
            <a:pPr lvl="0"/>
            <a:endParaRPr sz="1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 Placeholder 6"/>
          <p:cNvSpPr txBox="1"/>
          <p:nvPr/>
        </p:nvSpPr>
        <p:spPr>
          <a:xfrm>
            <a:off x="6498620" y="3187594"/>
            <a:ext cx="1972705" cy="850643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、语法上的区别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、执行顺序的区别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、循环体执行次数的区别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6498619" y="1919706"/>
            <a:ext cx="1889805" cy="40363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do…while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的区别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9752" y="1971606"/>
            <a:ext cx="3064059" cy="204030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" name="五边形 1"/>
          <p:cNvSpPr/>
          <p:nvPr/>
        </p:nvSpPr>
        <p:spPr>
          <a:xfrm>
            <a:off x="-36512" y="843558"/>
            <a:ext cx="2195736" cy="36004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2--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新课讲授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Shape 1452"/>
          <p:cNvSpPr/>
          <p:nvPr/>
        </p:nvSpPr>
        <p:spPr>
          <a:xfrm>
            <a:off x="251520" y="2165642"/>
            <a:ext cx="2023401" cy="1846267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4288" tIns="14288" rIns="14288" bIns="14288" anchor="ctr"/>
          <a:lstStyle/>
          <a:p>
            <a:pPr lvl="0"/>
            <a:endParaRPr sz="1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 Placeholder 6"/>
          <p:cNvSpPr txBox="1"/>
          <p:nvPr/>
        </p:nvSpPr>
        <p:spPr>
          <a:xfrm>
            <a:off x="405345" y="2491896"/>
            <a:ext cx="1972705" cy="1231981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do{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循环体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}while(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表达式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23528" y="1919706"/>
            <a:ext cx="1862399" cy="40363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do…while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的语法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Shape 2025"/>
          <p:cNvSpPr/>
          <p:nvPr/>
        </p:nvSpPr>
        <p:spPr>
          <a:xfrm>
            <a:off x="2583133" y="771549"/>
            <a:ext cx="6048672" cy="80379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注意：d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o…while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结构中的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while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后要有个分号，否则会报语法错误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思考：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while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语句后面是不用分号的，如果加了分号，结果会如何？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演示下面两段代码：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1995270"/>
            <a:ext cx="3539082" cy="201663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63" name="Shape 2025"/>
          <p:cNvSpPr/>
          <p:nvPr/>
        </p:nvSpPr>
        <p:spPr>
          <a:xfrm>
            <a:off x="1907704" y="3939902"/>
            <a:ext cx="7056784" cy="1080535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miter lim="400000"/>
          </a:ln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“失之毫厘谬以千里”，一个符号的差别，可能导致结果完全不同，所以同学们平时要养成严谨细致的习惯！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843808" y="2789953"/>
            <a:ext cx="1152128" cy="213845"/>
          </a:xfrm>
          <a:prstGeom prst="rect">
            <a:avLst/>
          </a:prstGeom>
          <a:noFill/>
          <a:ln>
            <a:solidFill>
              <a:srgbClr val="005D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156176" y="3435846"/>
            <a:ext cx="1224136" cy="165803"/>
          </a:xfrm>
          <a:prstGeom prst="rect">
            <a:avLst/>
          </a:prstGeom>
          <a:noFill/>
          <a:ln>
            <a:solidFill>
              <a:srgbClr val="005D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3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36512" y="843558"/>
            <a:ext cx="2195736" cy="36004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2--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新课讲授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Shape 1452"/>
          <p:cNvSpPr/>
          <p:nvPr/>
        </p:nvSpPr>
        <p:spPr>
          <a:xfrm>
            <a:off x="395536" y="2165642"/>
            <a:ext cx="2133707" cy="1846268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4288" tIns="14288" rIns="14288" bIns="14288" anchor="ctr"/>
          <a:lstStyle/>
          <a:p>
            <a:pPr lvl="0"/>
            <a:endParaRPr sz="1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 Placeholder 6"/>
          <p:cNvSpPr txBox="1"/>
          <p:nvPr/>
        </p:nvSpPr>
        <p:spPr>
          <a:xfrm>
            <a:off x="530850" y="2283718"/>
            <a:ext cx="1977181" cy="1728192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8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实例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：水滴筹：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ts val="28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现需要筹够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万块钱，请问需要循环几次？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562729" y="1919706"/>
            <a:ext cx="1805644" cy="40363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do…while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的应用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15815" y="845172"/>
            <a:ext cx="5592449" cy="2806697"/>
          </a:xfrm>
          <a:prstGeom prst="rect">
            <a:avLst/>
          </a:prstGeom>
        </p:spPr>
      </p:pic>
      <p:sp>
        <p:nvSpPr>
          <p:cNvPr id="8" name="Shape 2025"/>
          <p:cNvSpPr/>
          <p:nvPr/>
        </p:nvSpPr>
        <p:spPr>
          <a:xfrm>
            <a:off x="2771210" y="3579862"/>
            <a:ext cx="6121270" cy="1563638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miter lim="400000"/>
          </a:ln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每次输入的值越大，循环的次数越少，输入的值越小，循环的次数越多。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但是只要不断地输入值，总能达到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万的值。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众人拾柴火焰高，不可小看集体的力量！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95936" y="2931790"/>
            <a:ext cx="2232248" cy="220453"/>
          </a:xfrm>
          <a:prstGeom prst="rect">
            <a:avLst/>
          </a:prstGeom>
          <a:noFill/>
          <a:ln>
            <a:solidFill>
              <a:srgbClr val="005D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36512" y="843558"/>
            <a:ext cx="2195736" cy="36004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2--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新课讲授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Shape 1452"/>
          <p:cNvSpPr/>
          <p:nvPr/>
        </p:nvSpPr>
        <p:spPr>
          <a:xfrm>
            <a:off x="395536" y="2165642"/>
            <a:ext cx="2133707" cy="1715524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4288" tIns="14288" rIns="14288" bIns="14288" anchor="ctr"/>
          <a:lstStyle/>
          <a:p>
            <a:pPr lvl="0"/>
            <a:endParaRPr sz="1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 Placeholder 6"/>
          <p:cNvSpPr txBox="1"/>
          <p:nvPr/>
        </p:nvSpPr>
        <p:spPr>
          <a:xfrm>
            <a:off x="473798" y="2165642"/>
            <a:ext cx="1977181" cy="1728192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8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实例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：圆的面积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ts val="28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编程输出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以内的面积（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为正数）。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562729" y="1919706"/>
            <a:ext cx="1805644" cy="40363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do…while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的应用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1052" y="758219"/>
            <a:ext cx="5286375" cy="2828925"/>
          </a:xfrm>
          <a:prstGeom prst="rect">
            <a:avLst/>
          </a:prstGeom>
        </p:spPr>
      </p:pic>
      <p:sp>
        <p:nvSpPr>
          <p:cNvPr id="8" name="Shape 2025"/>
          <p:cNvSpPr/>
          <p:nvPr/>
        </p:nvSpPr>
        <p:spPr>
          <a:xfrm>
            <a:off x="2843809" y="3587144"/>
            <a:ext cx="6093322" cy="1556356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miter lim="400000"/>
          </a:ln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同学们都知道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Π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的近似值是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3.14159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，那同学们知道它是谁算出来的吗？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中国作为四大文明古国之一，历史沉淀深厚，文化博大精深，我们要树立文化自信，学习古人的智慧和勇于探索的精神。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36512" y="843558"/>
            <a:ext cx="2195736" cy="36004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2--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新课讲授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Shape 1452"/>
          <p:cNvSpPr/>
          <p:nvPr/>
        </p:nvSpPr>
        <p:spPr>
          <a:xfrm>
            <a:off x="396430" y="2283718"/>
            <a:ext cx="2133708" cy="1959152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4288" tIns="14288" rIns="14288" bIns="14288" anchor="ctr"/>
          <a:lstStyle/>
          <a:p>
            <a:pPr lvl="0"/>
            <a:endParaRPr sz="1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Placeholder 6"/>
          <p:cNvSpPr txBox="1"/>
          <p:nvPr/>
        </p:nvSpPr>
        <p:spPr>
          <a:xfrm>
            <a:off x="557433" y="3305670"/>
            <a:ext cx="1972705" cy="850643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、语法上的区别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、执行顺序的区别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、循环体执行次数的区别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557432" y="2037782"/>
            <a:ext cx="1889805" cy="40363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do…while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的区别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Shape 2025"/>
          <p:cNvSpPr/>
          <p:nvPr/>
        </p:nvSpPr>
        <p:spPr>
          <a:xfrm>
            <a:off x="3059832" y="801699"/>
            <a:ext cx="5688632" cy="278544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区别：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while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语句后没有分号，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do…while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语句后有分号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while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语句先判断表达式，然后执行循环体，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do…while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语句先执行循环体，再判断表达式。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while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语句循环体有可能一次也没有执行，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do…while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语句的循环体至少无条件执行一次。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while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语句后如果写了分号，语法不报错，但是会陷入</a:t>
            </a:r>
            <a:r>
              <a:rPr lang="zh-CN" altLang="en-US" sz="1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无限循环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do…while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语句后如果缺了分号，语法会报错。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Shape 2025"/>
          <p:cNvSpPr/>
          <p:nvPr/>
        </p:nvSpPr>
        <p:spPr>
          <a:xfrm>
            <a:off x="3131820" y="3712845"/>
            <a:ext cx="5465445" cy="1292225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miter lim="400000"/>
          </a:ln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同学们除了要养成编程规范的习惯，还要特别注意一些细节，学习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工匠精神，精益求精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36512" y="843558"/>
            <a:ext cx="2195736" cy="36004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3--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课堂练习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 Placeholder 6"/>
          <p:cNvSpPr txBox="1"/>
          <p:nvPr/>
        </p:nvSpPr>
        <p:spPr>
          <a:xfrm>
            <a:off x="395536" y="2211710"/>
            <a:ext cx="5832648" cy="1728192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8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“绿水青山就是金山银山”是时任浙江省委书记习近平于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月提出的科学论断。必须坚持节约资源和保护环境的基本国策。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ts val="28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带着自己不用的物品参加学校组织的跳蚤市场，共卖出了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件物品，请帮他计算一下总金额。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ts val="28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输入格式：输入两行数据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ts val="28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第一行输入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的值，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ts val="28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第二行输入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件物品的价格，用空格分隔。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ts val="28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输出格式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ts val="28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以保留两位小数的形式输出。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Shape 2025"/>
          <p:cNvSpPr/>
          <p:nvPr/>
        </p:nvSpPr>
        <p:spPr>
          <a:xfrm>
            <a:off x="4788025" y="3220084"/>
            <a:ext cx="2906906" cy="1079857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miter lim="400000"/>
          </a:ln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保护环境，人人有责！</a:t>
            </a:r>
            <a:endParaRPr lang="en-US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节约资源，从我做起！</a:t>
            </a:r>
            <a:endParaRPr lang="en-US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36512" y="843558"/>
            <a:ext cx="2195736" cy="36004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4--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课堂评讲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Placeholder 3"/>
          <p:cNvSpPr txBox="1"/>
          <p:nvPr/>
        </p:nvSpPr>
        <p:spPr>
          <a:xfrm>
            <a:off x="179512" y="1733228"/>
            <a:ext cx="2736304" cy="24947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经过巡视发现，大家都很认真完成实验，但有部分同学还是会漏掉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do…while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后面的分号，导致报错。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另外，有些同学的代码不是很规范，虽然可以编译运行，但可读性差，古话说得好“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不以规矩，不能成方圆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”，所以同学们要养成</a:t>
            </a:r>
            <a:r>
              <a:rPr lang="zh-CN" altLang="en-US" sz="1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规范编程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，尤其是初学者。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04210" y="699770"/>
            <a:ext cx="2835910" cy="2110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放教学</a:t>
            </a:r>
            <a:r>
              <a:rPr lang="zh-CN" altLang="en-US"/>
              <a:t>图片</a:t>
            </a: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083935" y="699770"/>
            <a:ext cx="2653665" cy="2110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放教学</a:t>
            </a:r>
            <a:r>
              <a:rPr lang="zh-CN" altLang="en-US"/>
              <a:t>图片</a:t>
            </a: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204210" y="2860040"/>
            <a:ext cx="2835910" cy="2110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放教学</a:t>
            </a:r>
            <a:r>
              <a:rPr lang="zh-CN" altLang="en-US"/>
              <a:t>图片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083935" y="2860040"/>
            <a:ext cx="2653665" cy="2110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放教学</a:t>
            </a:r>
            <a:r>
              <a:rPr lang="zh-CN" altLang="en-US"/>
              <a:t>图片</a:t>
            </a:r>
            <a:endParaRPr lang="zh-CN" altLang="en-US"/>
          </a:p>
        </p:txBody>
      </p:sp>
    </p:spTree>
  </p:cSld>
  <p:clrMapOvr>
    <a:masterClrMapping/>
  </p:clrMapOvr>
  <p:transition spd="slow" advTm="0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36512" y="843558"/>
            <a:ext cx="2195736" cy="36004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5--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布置作业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0033" y="1131590"/>
            <a:ext cx="4014040" cy="316835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4" name="文本框 7"/>
          <p:cNvSpPr txBox="1"/>
          <p:nvPr/>
        </p:nvSpPr>
        <p:spPr>
          <a:xfrm>
            <a:off x="395536" y="2283718"/>
            <a:ext cx="4248472" cy="830997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3992DB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请各位同学利用课余时间，登录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PTA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平台完成作业，平台提交时间截止到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79812" y="1779662"/>
            <a:ext cx="6264188" cy="1569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0" y="1779662"/>
            <a:ext cx="2339751" cy="1569660"/>
          </a:xfrm>
          <a:prstGeom prst="rect">
            <a:avLst/>
          </a:prstGeom>
          <a:solidFill>
            <a:srgbClr val="005DA2"/>
          </a:solidFill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8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8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13366" y="2067694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88821" y="1779662"/>
            <a:ext cx="648073" cy="144016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231739" y="3205306"/>
            <a:ext cx="648073" cy="144016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269793" y="2730092"/>
            <a:ext cx="648073" cy="144016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250766" y="2254877"/>
            <a:ext cx="648073" cy="144016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1785"/>
          <p:cNvSpPr/>
          <p:nvPr/>
        </p:nvSpPr>
        <p:spPr>
          <a:xfrm>
            <a:off x="4565015" y="1154430"/>
            <a:ext cx="2609215" cy="78105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defTabSz="17145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500"/>
          </a:p>
        </p:txBody>
      </p:sp>
      <p:sp>
        <p:nvSpPr>
          <p:cNvPr id="30" name="Shape 1789"/>
          <p:cNvSpPr/>
          <p:nvPr/>
        </p:nvSpPr>
        <p:spPr>
          <a:xfrm flipH="1">
            <a:off x="2007870" y="1184910"/>
            <a:ext cx="2583815" cy="756285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defTabSz="17145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500"/>
          </a:p>
        </p:txBody>
      </p:sp>
      <p:sp>
        <p:nvSpPr>
          <p:cNvPr id="31" name="Shape 1794"/>
          <p:cNvSpPr/>
          <p:nvPr/>
        </p:nvSpPr>
        <p:spPr>
          <a:xfrm>
            <a:off x="350520" y="1871980"/>
            <a:ext cx="2568575" cy="104013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14288" tIns="14288" rIns="14288" bIns="14288" anchor="ctr"/>
          <a:lstStyle/>
          <a:p>
            <a:pPr lvl="0"/>
            <a:endParaRPr sz="1300"/>
          </a:p>
        </p:txBody>
      </p:sp>
      <p:grpSp>
        <p:nvGrpSpPr>
          <p:cNvPr id="37" name="Group 33"/>
          <p:cNvGrpSpPr/>
          <p:nvPr/>
        </p:nvGrpSpPr>
        <p:grpSpPr>
          <a:xfrm>
            <a:off x="4139952" y="771550"/>
            <a:ext cx="893356" cy="893356"/>
            <a:chOff x="5526407" y="1696816"/>
            <a:chExt cx="1191141" cy="1191141"/>
          </a:xfrm>
        </p:grpSpPr>
        <p:sp>
          <p:nvSpPr>
            <p:cNvPr id="38" name="Shape 1790"/>
            <p:cNvSpPr/>
            <p:nvPr/>
          </p:nvSpPr>
          <p:spPr>
            <a:xfrm>
              <a:off x="5526407" y="1696816"/>
              <a:ext cx="1191141" cy="119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 lvl="0"/>
              <a:endParaRPr sz="1300"/>
            </a:p>
          </p:txBody>
        </p:sp>
        <p:sp>
          <p:nvSpPr>
            <p:cNvPr id="39" name="Shape 1804"/>
            <p:cNvSpPr/>
            <p:nvPr/>
          </p:nvSpPr>
          <p:spPr>
            <a:xfrm>
              <a:off x="5902228" y="2068264"/>
              <a:ext cx="448246" cy="448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/>
              <a:endParaRPr sz="1300"/>
            </a:p>
          </p:txBody>
        </p:sp>
      </p:grpSp>
      <p:sp>
        <p:nvSpPr>
          <p:cNvPr id="40" name="Text Placeholder 3"/>
          <p:cNvSpPr txBox="1"/>
          <p:nvPr/>
        </p:nvSpPr>
        <p:spPr>
          <a:xfrm>
            <a:off x="252730" y="2931160"/>
            <a:ext cx="2856865" cy="189166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改进措施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每次课实训内容安排附加题。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使得基础较好的同学有题做，又不打击基础较差的同学。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467995" y="2034540"/>
            <a:ext cx="2418715" cy="537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：学生的基础参差不齐，接受能力不同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Shape 1789"/>
          <p:cNvSpPr/>
          <p:nvPr/>
        </p:nvSpPr>
        <p:spPr>
          <a:xfrm>
            <a:off x="4585431" y="1664906"/>
            <a:ext cx="0" cy="35054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defTabSz="17145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500"/>
          </a:p>
        </p:txBody>
      </p:sp>
      <p:sp>
        <p:nvSpPr>
          <p:cNvPr id="49" name="Text Placeholder 3"/>
          <p:cNvSpPr txBox="1"/>
          <p:nvPr/>
        </p:nvSpPr>
        <p:spPr>
          <a:xfrm>
            <a:off x="3447993" y="2217622"/>
            <a:ext cx="1407470" cy="30655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点击输入内容</a:t>
            </a:r>
            <a:endParaRPr lang="en-GB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Shape 1794"/>
          <p:cNvSpPr/>
          <p:nvPr/>
        </p:nvSpPr>
        <p:spPr>
          <a:xfrm>
            <a:off x="3185160" y="1871980"/>
            <a:ext cx="2743200" cy="10134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14288" tIns="14288" rIns="14288" bIns="14288" anchor="ctr"/>
          <a:lstStyle/>
          <a:p>
            <a:pPr lvl="0"/>
            <a:endParaRPr sz="1300"/>
          </a:p>
        </p:txBody>
      </p:sp>
      <p:sp>
        <p:nvSpPr>
          <p:cNvPr id="55" name="Text Placeholder 3"/>
          <p:cNvSpPr txBox="1"/>
          <p:nvPr/>
        </p:nvSpPr>
        <p:spPr>
          <a:xfrm>
            <a:off x="3293745" y="2034540"/>
            <a:ext cx="2590800" cy="537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：学生学习热情不如开学时的学习热情高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 Placeholder 3"/>
          <p:cNvSpPr txBox="1"/>
          <p:nvPr/>
        </p:nvSpPr>
        <p:spPr>
          <a:xfrm>
            <a:off x="3293745" y="2941320"/>
            <a:ext cx="2856230" cy="189166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改进措施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尽量用生活中的实例讲解，把学到的知识用于解决实际问题，激发学生学习兴趣。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Shape 1794"/>
          <p:cNvSpPr/>
          <p:nvPr/>
        </p:nvSpPr>
        <p:spPr>
          <a:xfrm>
            <a:off x="6128385" y="1871980"/>
            <a:ext cx="2940050" cy="1036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14288" tIns="14288" rIns="14288" bIns="14288" anchor="ctr"/>
          <a:lstStyle/>
          <a:p>
            <a:pPr lvl="0"/>
            <a:endParaRPr sz="1300"/>
          </a:p>
        </p:txBody>
      </p:sp>
      <p:sp>
        <p:nvSpPr>
          <p:cNvPr id="59" name="Text Placeholder 3"/>
          <p:cNvSpPr txBox="1"/>
          <p:nvPr/>
        </p:nvSpPr>
        <p:spPr>
          <a:xfrm>
            <a:off x="6302375" y="2034540"/>
            <a:ext cx="2679700" cy="537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：部分学生课堂内容没听明白，课后没主动问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 Placeholder 3"/>
          <p:cNvSpPr txBox="1"/>
          <p:nvPr/>
        </p:nvSpPr>
        <p:spPr>
          <a:xfrm>
            <a:off x="6386830" y="3004185"/>
            <a:ext cx="2601595" cy="189166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改进措施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给学生推荐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站的相关知识点视频，巩固课堂所学。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192145" y="3037840"/>
            <a:ext cx="0" cy="179197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6228080" y="3037840"/>
            <a:ext cx="0" cy="179197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/>
          <p:cNvSpPr txBox="1"/>
          <p:nvPr/>
        </p:nvSpPr>
        <p:spPr>
          <a:xfrm>
            <a:off x="867224" y="915566"/>
            <a:ext cx="2408632" cy="504056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4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  <a:endParaRPr lang="en-GB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Parallelogram 21"/>
          <p:cNvSpPr/>
          <p:nvPr/>
        </p:nvSpPr>
        <p:spPr>
          <a:xfrm>
            <a:off x="7136070" y="-2866"/>
            <a:ext cx="1658880" cy="3606733"/>
          </a:xfrm>
          <a:prstGeom prst="parallelogram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22"/>
          <p:cNvSpPr/>
          <p:nvPr/>
        </p:nvSpPr>
        <p:spPr>
          <a:xfrm>
            <a:off x="7596336" y="1536767"/>
            <a:ext cx="1658880" cy="3606733"/>
          </a:xfrm>
          <a:prstGeom prst="parallelogram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978872" y="1544039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>
          <a:xfrm>
            <a:off x="6152189" y="1077866"/>
            <a:ext cx="341135" cy="341756"/>
            <a:chOff x="6084168" y="1274820"/>
            <a:chExt cx="432048" cy="432834"/>
          </a:xfrm>
        </p:grpSpPr>
        <p:sp>
          <p:nvSpPr>
            <p:cNvPr id="27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latin typeface="Roboto Ligh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166969" y="1078093"/>
            <a:ext cx="341135" cy="341135"/>
            <a:chOff x="4788024" y="1275213"/>
            <a:chExt cx="432048" cy="432048"/>
          </a:xfrm>
        </p:grpSpPr>
        <p:sp>
          <p:nvSpPr>
            <p:cNvPr id="30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latin typeface="Roboto Ligh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670405" y="1077866"/>
            <a:ext cx="341755" cy="341756"/>
            <a:chOff x="5436096" y="1274820"/>
            <a:chExt cx="432833" cy="432834"/>
          </a:xfrm>
        </p:grpSpPr>
        <p:sp>
          <p:nvSpPr>
            <p:cNvPr id="33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latin typeface="Roboto Ligh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158237" y="1077866"/>
            <a:ext cx="341755" cy="341756"/>
            <a:chOff x="3491880" y="1274820"/>
            <a:chExt cx="432833" cy="432834"/>
          </a:xfrm>
        </p:grpSpPr>
        <p:sp>
          <p:nvSpPr>
            <p:cNvPr id="36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7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latin typeface="Roboto Ligh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662293" y="1077866"/>
            <a:ext cx="341755" cy="341756"/>
            <a:chOff x="4139952" y="1274820"/>
            <a:chExt cx="432833" cy="432834"/>
          </a:xfrm>
        </p:grpSpPr>
        <p:sp>
          <p:nvSpPr>
            <p:cNvPr id="39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0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latin typeface="Roboto Light"/>
              </a:endParaRPr>
            </a:p>
          </p:txBody>
        </p:sp>
      </p:grpSp>
      <p:sp>
        <p:nvSpPr>
          <p:cNvPr id="22" name="文本框 25"/>
          <p:cNvSpPr txBox="1"/>
          <p:nvPr/>
        </p:nvSpPr>
        <p:spPr>
          <a:xfrm>
            <a:off x="2483222" y="2571874"/>
            <a:ext cx="4569374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汉仪雅酷黑简" panose="00020600040101010101" charset="-122"/>
              </a:rPr>
              <a:t>首先，应该是一个全面的人，是一个爱国者，一个辩证唯物主义者，一个有文化艺术修养、道德品质高尚、心灵美好的人；其次，才是一个拥有学科、专业知识的人，一个未来的工程师、专家。</a:t>
            </a:r>
            <a:endParaRPr lang="en-US" altLang="zh-CN" sz="1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汉仪雅酷黑简" panose="00020600040101010101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汉仪雅酷黑简" panose="00020600040101010101" charset="-122"/>
              </a:rPr>
              <a:t>——</a:t>
            </a:r>
            <a:r>
              <a: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汉仪雅酷黑简" panose="00020600040101010101" charset="-122"/>
              </a:rPr>
              <a:t>钱伟长</a:t>
            </a:r>
            <a:endParaRPr lang="zh-CN" altLang="en-US" sz="1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汉仪雅酷黑简" panose="00020600040101010101" charset="-122"/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29455"/>
            <a:ext cx="1475969" cy="20112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文本框 26"/>
          <p:cNvSpPr txBox="1"/>
          <p:nvPr/>
        </p:nvSpPr>
        <p:spPr>
          <a:xfrm>
            <a:off x="2483385" y="1851377"/>
            <a:ext cx="4147628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我们培养的人</a:t>
            </a:r>
            <a:endParaRPr lang="zh-CN" altLang="en-US" sz="3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1" grpId="0" animBg="1"/>
      <p:bldP spid="12" grpId="0" animBg="1"/>
      <p:bldP spid="22" grpId="0"/>
      <p:bldP spid="24" grpId="0"/>
    </p:bldLst>
  </p:timing>
</p:sld>
</file>

<file path=ppt/tags/tag1.xml><?xml version="1.0" encoding="utf-8"?>
<p:tagLst xmlns:p="http://schemas.openxmlformats.org/presentationml/2006/main">
  <p:tag name="KSO_WM_UNIT_TABLE_BEAUTIFY" val="smartTable{cb7ae2fd-a14b-44e6-b51a-dc60c23d8e96}"/>
</p:tagLst>
</file>

<file path=ppt/tags/tag2.xml><?xml version="1.0" encoding="utf-8"?>
<p:tagLst xmlns:p="http://schemas.openxmlformats.org/presentationml/2006/main">
  <p:tag name="ISPRING_PRESENTATION_TITLE" val="Write Your Title Here"/>
  <p:tag name="KSO_WPP_MARK_KEY" val="80360388-c83a-4055-b02f-a65a2a171c9c"/>
  <p:tag name="COMMONDATA" val="eyJoZGlkIjoiNTgyNjRkMjYxNzgzMDc1MDlmMTZjYjRmMTExNjY5Y2EifQ=="/>
</p:tagLst>
</file>

<file path=ppt/theme/theme1.xml><?xml version="1.0" encoding="utf-8"?>
<a:theme xmlns:a="http://schemas.openxmlformats.org/drawingml/2006/main" name="Office 主题">
  <a:themeElements>
    <a:clrScheme name="自定义 2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5DA2"/>
      </a:accent1>
      <a:accent2>
        <a:srgbClr val="C4C7CB"/>
      </a:accent2>
      <a:accent3>
        <a:srgbClr val="7F7F7F"/>
      </a:accent3>
      <a:accent4>
        <a:srgbClr val="7F7F7F"/>
      </a:accent4>
      <a:accent5>
        <a:srgbClr val="7F7F7F"/>
      </a:accent5>
      <a:accent6>
        <a:srgbClr val="7F7F7F"/>
      </a:accent6>
      <a:hlink>
        <a:srgbClr val="17365D"/>
      </a:hlink>
      <a:folHlink>
        <a:srgbClr val="548DD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2746</Words>
  <Application>WPS 演示</Application>
  <PresentationFormat>全屏显示(16:9)</PresentationFormat>
  <Paragraphs>360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3" baseType="lpstr">
      <vt:lpstr>Arial</vt:lpstr>
      <vt:lpstr>宋体</vt:lpstr>
      <vt:lpstr>Wingdings</vt:lpstr>
      <vt:lpstr>微软雅黑</vt:lpstr>
      <vt:lpstr>微软雅黑 Light</vt:lpstr>
      <vt:lpstr>Calibri</vt:lpstr>
      <vt:lpstr>Roboto Light</vt:lpstr>
      <vt:lpstr>Impact</vt:lpstr>
      <vt:lpstr>Roboto Light</vt:lpstr>
      <vt:lpstr>Wide Latin</vt:lpstr>
      <vt:lpstr>Segoe Print</vt:lpstr>
      <vt:lpstr>Arial Unicode MS</vt:lpstr>
      <vt:lpstr>STIXGeneral-Bold</vt:lpstr>
      <vt:lpstr>Open Sans</vt:lpstr>
      <vt:lpstr>Open Sans</vt:lpstr>
      <vt:lpstr>Helvetica</vt:lpstr>
      <vt:lpstr>汉仪雅酷黑简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Hua</cp:lastModifiedBy>
  <cp:revision>336</cp:revision>
  <dcterms:created xsi:type="dcterms:W3CDTF">2015-12-11T17:46:00Z</dcterms:created>
  <dcterms:modified xsi:type="dcterms:W3CDTF">2022-11-25T12:40:07Z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CCFB747DD32E4BE5A6EBB80EEDE8E393</vt:lpwstr>
  </property>
  <property fmtid="{D5CDD505-2E9C-101B-9397-08002B2CF9AE}" pid="3" name="KSOProductBuildVer">
    <vt:lpwstr>2052-11.1.0.12763</vt:lpwstr>
  </property>
</Properties>
</file>