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esProps" Target="presProps.xml"/><Relationship Id="rId3" Type="http://schemas.openxmlformats.org/officeDocument/2006/relationships/viewProps" Target="viewProps.xml"/><Relationship Id="rId4" Type="http://schemas.openxmlformats.org/officeDocument/2006/relationships/theme" Target="theme/theme1.xml"/><Relationship Id="rId5" Type="http://schemas.openxmlformats.org/officeDocument/2006/relationships/tableStyles" Target="tableStyles.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9" Type="http://schemas.openxmlformats.org/officeDocument/2006/relationships/slide" Target="slides/slide4.xml"/><Relationship Id="rId10" Type="http://schemas.openxmlformats.org/officeDocument/2006/relationships/slide" Target="slides/slide5.xml"/><Relationship Id="rId11" Type="http://schemas.openxmlformats.org/officeDocument/2006/relationships/slide" Target="slides/slide6.xml"/><Relationship Id="rId12" Type="http://schemas.openxmlformats.org/officeDocument/2006/relationships/slide" Target="slides/slide7.xml"/><Relationship Id="rId13" Type="http://schemas.openxmlformats.org/officeDocument/2006/relationships/slide" Target="slides/slide8.xml"/><Relationship Id="rId14"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8" Type="http://schemas.openxmlformats.org/officeDocument/2006/relationships/slide" Target="slides/slide13.xml"/><Relationship Id="rId19" Type="http://schemas.openxmlformats.org/officeDocument/2006/relationships/slide" Target="slides/slide14.xml"/><Relationship Id="rId20" Type="http://schemas.openxmlformats.org/officeDocument/2006/relationships/slide" Target="slides/slide15.xml"/><Relationship Id="rId21" Type="http://schemas.openxmlformats.org/officeDocument/2006/relationships/slide" Target="slides/slide16.xml"/><Relationship Id="rId22" Type="http://schemas.openxmlformats.org/officeDocument/2006/relationships/slide" Target="slides/slide17.xml"/><Relationship Id="rId23" Type="http://schemas.openxmlformats.org/officeDocument/2006/relationships/slide" Target="slides/slide18.xml"/><Relationship Id="rId24" Type="http://schemas.openxmlformats.org/officeDocument/2006/relationships/slide" Target="slides/slide19.xml"/><Relationship Id="rId25" Type="http://schemas.openxmlformats.org/officeDocument/2006/relationships/slide" Target="slides/slide20.xml"/><Relationship Id="rId26" Type="http://schemas.openxmlformats.org/officeDocument/2006/relationships/slide" Target="slides/slide21.xml"/><Relationship Id="rId27" Type="http://schemas.openxmlformats.org/officeDocument/2006/relationships/slide" Target="slides/slide22.xml"/><Relationship Id="rId28" Type="http://schemas.openxmlformats.org/officeDocument/2006/relationships/slide" Target="slides/slide23.xml"/><Relationship Id="rId29" Type="http://schemas.openxmlformats.org/officeDocument/2006/relationships/slide" Target="slides/slide24.xml"/><Relationship Id="rId30" Type="http://schemas.openxmlformats.org/officeDocument/2006/relationships/slide" Target="slides/slide25.xml"/><Relationship Id="rId31" Type="http://schemas.openxmlformats.org/officeDocument/2006/relationships/slide" Target="slides/slide26.xml"/><Relationship Id="rId32" Type="http://schemas.openxmlformats.org/officeDocument/2006/relationships/slide" Target="slides/slide27.xml"/><Relationship Id="rId33" Type="http://schemas.openxmlformats.org/officeDocument/2006/relationships/slide" Target="slides/slide28.xml"/><Relationship Id="rId34" Type="http://schemas.openxmlformats.org/officeDocument/2006/relationships/slide" Target="slides/slide29.xml"/><Relationship Id="rId35" Type="http://schemas.openxmlformats.org/officeDocument/2006/relationships/slide" Target="slides/slide3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 Id="rId3"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 Id="rId3" Type="http://schemas.openxmlformats.org/officeDocument/2006/relationships/image" Target="../media/image5.jpeg"/><Relationship Id="rId4" Type="http://schemas.openxmlformats.org/officeDocument/2006/relationships/image" Target="../media/image6.jpeg"/><Relationship Id="rId5" Type="http://schemas.openxmlformats.org/officeDocument/2006/relationships/image" Target="../media/image7.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 Id="rId3" Type="http://schemas.openxmlformats.org/officeDocument/2006/relationships/image" Target="../media/image8.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 Id="rId3" Type="http://schemas.openxmlformats.org/officeDocument/2006/relationships/image" Target="../media/image9.png"/><Relationship Id="rId4" Type="http://schemas.openxmlformats.org/officeDocument/2006/relationships/image" Target="../media/image10.png"/><Relationship Id="rId5" Type="http://schemas.openxmlformats.org/officeDocument/2006/relationships/image" Target="../media/image11.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 Id="rId3" Type="http://schemas.openxmlformats.org/officeDocument/2006/relationships/image" Target="../media/image12.png"/><Relationship Id="rId4" Type="http://schemas.openxmlformats.org/officeDocument/2006/relationships/image" Target="../media/image13.png"/><Relationship Id="rId5" Type="http://schemas.openxmlformats.org/officeDocument/2006/relationships/image" Target="../media/image14.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 Id="rId3" Type="http://schemas.openxmlformats.org/officeDocument/2006/relationships/image" Target="../media/image15.jpeg"/><Relationship Id="rId4" Type="http://schemas.openxmlformats.org/officeDocument/2006/relationships/image" Target="../media/image16.jpeg"/><Relationship Id="rId5" Type="http://schemas.openxmlformats.org/officeDocument/2006/relationships/image" Target="../media/image17.jpeg"/><Relationship Id="rId6" Type="http://schemas.openxmlformats.org/officeDocument/2006/relationships/image" Target="../media/image18.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 Id="rId3" Type="http://schemas.openxmlformats.org/officeDocument/2006/relationships/image" Target="../media/image19.jpeg"/><Relationship Id="rId4" Type="http://schemas.openxmlformats.org/officeDocument/2006/relationships/image" Target="../media/image20.jpeg"/><Relationship Id="rId5" Type="http://schemas.openxmlformats.org/officeDocument/2006/relationships/image" Target="../media/image2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 Id="rId3" Type="http://schemas.openxmlformats.org/officeDocument/2006/relationships/image" Target="../media/image22.jpeg"/><Relationship Id="rId4" Type="http://schemas.openxmlformats.org/officeDocument/2006/relationships/image" Target="../media/image23.png"/><Relationship Id="rId5" Type="http://schemas.openxmlformats.org/officeDocument/2006/relationships/image" Target="../media/image24.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 Id="rId3" Type="http://schemas.openxmlformats.org/officeDocument/2006/relationships/image" Target="../media/image25.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 Id="rId3" Type="http://schemas.openxmlformats.org/officeDocument/2006/relationships/image" Target="../media/image26.jpeg"/><Relationship Id="rId4" Type="http://schemas.openxmlformats.org/officeDocument/2006/relationships/image" Target="../media/image27.jpeg"/><Relationship Id="rId5" Type="http://schemas.openxmlformats.org/officeDocument/2006/relationships/image" Target="../media/image28.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 Id="rId3" Type="http://schemas.openxmlformats.org/officeDocument/2006/relationships/image" Target="../media/image29.png"/><Relationship Id="rId4" Type="http://schemas.openxmlformats.org/officeDocument/2006/relationships/image" Target="../media/image30.png"/><Relationship Id="rId5" Type="http://schemas.openxmlformats.org/officeDocument/2006/relationships/image" Target="../media/image31.jpe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 Id="rId3" Type="http://schemas.openxmlformats.org/officeDocument/2006/relationships/image" Target="../media/image32.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 Id="rId3" Type="http://schemas.openxmlformats.org/officeDocument/2006/relationships/image" Target="../media/image33.png"/><Relationship Id="rId4" Type="http://schemas.openxmlformats.org/officeDocument/2006/relationships/image" Target="../media/image34.jpeg"/><Relationship Id="rId5" Type="http://schemas.openxmlformats.org/officeDocument/2006/relationships/image" Target="../media/image35.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 Id="rId3" Type="http://schemas.openxmlformats.org/officeDocument/2006/relationships/image" Target="../media/image36.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 Id="rId3" Type="http://schemas.openxmlformats.org/officeDocument/2006/relationships/image" Target="../media/image37.png"/><Relationship Id="rId4" Type="http://schemas.openxmlformats.org/officeDocument/2006/relationships/image" Target="../media/image38.jpeg"/><Relationship Id="rId5" Type="http://schemas.openxmlformats.org/officeDocument/2006/relationships/image" Target="../media/image39.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 Id="rId3" Type="http://schemas.openxmlformats.org/officeDocument/2006/relationships/image" Target="../media/image40.jpe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 Id="rId3" Type="http://schemas.openxmlformats.org/officeDocument/2006/relationships/image" Target="../media/image41.png"/><Relationship Id="rId4" Type="http://schemas.openxmlformats.org/officeDocument/2006/relationships/image" Target="../media/image42.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 Id="rId3" Type="http://schemas.openxmlformats.org/officeDocument/2006/relationships/image" Target="../media/image43.jpe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 Id="rId3" Type="http://schemas.openxmlformats.org/officeDocument/2006/relationships/image" Target="../media/image44.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 Id="rId3" Type="http://schemas.openxmlformats.org/officeDocument/2006/relationships/image" Target="../media/image45.jpe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 Id="rId3" Type="http://schemas.openxmlformats.org/officeDocument/2006/relationships/image" Target="../media/image46.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7.png"/></Relationships>
</file>

<file path=ppt/slides/slide1.xml><?xml version="1.0" encoding="utf-8"?>
<p:sld xmlns:p="http://schemas.openxmlformats.org/presentationml/2006/main" xmlns:a="http://schemas.openxmlformats.org/drawingml/2006/main" xmlns:r="http://schemas.openxmlformats.org/officeDocument/2006/relationships">
  <p:cSld>
    <p:bg>
      <p:bgPr>
        <a:blipFill dpi="0" rotWithShape="true">
          <a:blip r:embed="rId2">
            <a:alphaModFix amt="100000"/>
          </a:blip>
          <a:srcRect/>
          <a:stretch>
            <a:fillRect b="0" t="0" l="0" r="0"/>
          </a:stretch>
        </a:blipFill>
      </p:bgPr>
    </p:bg>
    <p:spTree>
      <p:nvGrpSpPr>
        <p:cNvPr id="1" name=""/>
        <p:cNvGrpSpPr/>
        <p:nvPr/>
      </p:nvGrpSpPr>
      <p:grpSpPr>
        <a:xfrm>
          <a:off x="0" y="0"/>
          <a:ext cx="0" cy="0"/>
          <a:chOff x="0" y="0"/>
          <a:chExt cx="0" cy="0"/>
        </a:xfrm>
      </p:grpSpPr>
      <p:sp>
        <p:nvSpPr>
          <p:cNvPr name="TextBox 2" id="2"/>
          <p:cNvSpPr txBox="true"/>
          <p:nvPr/>
        </p:nvSpPr>
        <p:spPr>
          <a:xfrm rot="0">
            <a:off x="5366499" y="2075523"/>
            <a:ext cx="6209139" cy="2000250"/>
          </a:xfrm>
          <a:prstGeom prst="rect">
            <a:avLst/>
          </a:prstGeom>
        </p:spPr>
        <p:txBody>
          <a:bodyPr anchor="t" rtlCol="false" lIns="114300" rIns="114300" tIns="57150" bIns="57150" anchorCtr="false" vert="horz" wrap="square">
            <a:spAutoFit/>
          </a:bodyPr>
          <a:lstStyle/>
          <a:p>
            <a:pPr>
              <a:lnSpc>
                <a:spcPct val="120000"/>
              </a:lnSpc>
            </a:pPr>
            <a:r>
              <a:rPr lang="en-US" b="true" sz="4950">
                <a:solidFill>
                  <a:srgbClr val="000000"/>
                </a:solidFill>
                <a:latin typeface="Microsoft Yahei"/>
                <a:ea typeface="Microsoft Yahei"/>
                <a:cs typeface="Microsoft Yahei"/>
              </a:rPr>
              <a:t>支模架培训课件</a:t>
            </a:r>
          </a:p>
        </p:txBody>
      </p:sp>
      <p:sp>
        <p:nvSpPr>
          <p:cNvPr name="TextBox 3" id="3"/>
          <p:cNvSpPr txBox="true"/>
          <p:nvPr/>
        </p:nvSpPr>
        <p:spPr>
          <a:xfrm rot="0">
            <a:off x="5699925" y="4075772"/>
            <a:ext cx="2059305" cy="481965"/>
          </a:xfrm>
          <a:prstGeom prst="rect">
            <a:avLst/>
          </a:prstGeom>
        </p:spPr>
        <p:txBody>
          <a:bodyPr anchor="t" rtlCol="false" lIns="91440" rIns="91440" tIns="45720" bIns="45720" anchorCtr="false" vert="horz" wrap="square">
            <a:spAutoFit/>
          </a:bodyPr>
          <a:lstStyle/>
          <a:p>
            <a:pPr>
              <a:lnSpc>
                <a:spcPct val="120000"/>
              </a:lnSpc>
              <a:spcBef>
                <a:spcPts val="375"/>
              </a:spcBef>
            </a:pPr>
            <a:r>
              <a:rPr lang="en-US" sz="2025">
                <a:solidFill>
                  <a:srgbClr val="000000"/>
                </a:solidFill>
                <a:latin typeface="Microsoft Yahei"/>
                <a:ea typeface="Microsoft Yahei"/>
                <a:cs typeface="Microsoft Yahei"/>
              </a:rPr>
              <a:t>汇报人：</a:t>
            </a:r>
          </a:p>
        </p:txBody>
      </p:sp>
      <p:sp>
        <p:nvSpPr>
          <p:cNvPr name="AutoShape 4" id="4"/>
          <p:cNvSpPr/>
          <p:nvPr/>
        </p:nvSpPr>
        <p:spPr>
          <a:xfrm rot="0">
            <a:off x="5560413" y="4244233"/>
            <a:ext cx="149037" cy="149037"/>
          </a:xfrm>
          <a:prstGeom prst="ellipse">
            <a:avLst/>
          </a:prstGeom>
          <a:solidFill>
            <a:schemeClr val="dk1">
              <a:alpha val="100000"/>
            </a:schemeClr>
          </a:solidFill>
        </p:spPr>
        <p:style>
          <a:lnRef idx="0">
            <a:schemeClr val="dk1"/>
          </a:lnRef>
          <a:fillRef idx="1">
            <a:schemeClr val="dk1"/>
          </a:fillRef>
          <a:effectRef idx="0">
            <a:schemeClr val="dk1"/>
          </a:effectRef>
          <a:fontRef idx="minor">
            <a:schemeClr val="lt1"/>
          </a:fontRef>
        </p:style>
        <p:txBody>
          <a:bodyPr/>
          <a:p/>
        </p:txBody>
      </p:sp>
      <p:sp>
        <p:nvSpPr>
          <p:cNvPr name="TextBox 5" id="5"/>
          <p:cNvSpPr txBox="true"/>
          <p:nvPr/>
        </p:nvSpPr>
        <p:spPr>
          <a:xfrm rot="0">
            <a:off x="8030728" y="4075772"/>
            <a:ext cx="2745105" cy="481965"/>
          </a:xfrm>
          <a:prstGeom prst="rect">
            <a:avLst/>
          </a:prstGeom>
        </p:spPr>
        <p:txBody>
          <a:bodyPr anchor="t" rtlCol="false" lIns="91440" rIns="91440" tIns="45720" bIns="45720" anchorCtr="false" vert="horz" wrap="square">
            <a:spAutoFit/>
          </a:bodyPr>
          <a:lstStyle/>
          <a:p>
            <a:pPr>
              <a:lnSpc>
                <a:spcPct val="120000"/>
              </a:lnSpc>
              <a:spcBef>
                <a:spcPts val="375"/>
              </a:spcBef>
            </a:pPr>
            <a:r>
              <a:rPr lang="en-US" sz="2025">
                <a:solidFill>
                  <a:srgbClr val="000000"/>
                </a:solidFill>
                <a:latin typeface="Microsoft Yahei"/>
                <a:ea typeface="Microsoft Yahei"/>
                <a:cs typeface="Microsoft Yahei"/>
              </a:rPr>
              <a:t>2023-11-30</a:t>
            </a:r>
          </a:p>
        </p:txBody>
      </p:sp>
      <p:sp>
        <p:nvSpPr>
          <p:cNvPr name="AutoShape 6" id="6"/>
          <p:cNvSpPr/>
          <p:nvPr/>
        </p:nvSpPr>
        <p:spPr>
          <a:xfrm rot="0">
            <a:off x="7891216" y="4244233"/>
            <a:ext cx="149037" cy="149037"/>
          </a:xfrm>
          <a:prstGeom prst="ellipse">
            <a:avLst/>
          </a:prstGeom>
          <a:solidFill>
            <a:schemeClr val="dk1">
              <a:alpha val="100000"/>
            </a:schemeClr>
          </a:solidFill>
        </p:spPr>
        <p:style>
          <a:lnRef idx="0">
            <a:schemeClr val="dk1"/>
          </a:lnRef>
          <a:fillRef idx="1">
            <a:schemeClr val="dk1"/>
          </a:fillRef>
          <a:effectRef idx="0">
            <a:schemeClr val="dk1"/>
          </a:effectRef>
          <a:fontRef idx="minor">
            <a:schemeClr val="lt1"/>
          </a:fontRef>
        </p:style>
        <p:txBody>
          <a:bodyP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blipFill dpi="0" rotWithShape="true">
          <a:blip r:embed="rId2">
            <a:alphaModFix amt="100000"/>
          </a:blip>
          <a:srcRect/>
          <a:stretch>
            <a:fillRect b="0" t="0" l="0" r="0"/>
          </a:stretch>
        </a:blipFill>
      </p:bgPr>
    </p:bg>
    <p:spTree>
      <p:nvGrpSpPr>
        <p:cNvPr id="1" name=""/>
        <p:cNvGrpSpPr/>
        <p:nvPr/>
      </p:nvGrpSpPr>
      <p:grpSpPr>
        <a:xfrm>
          <a:off x="0" y="0"/>
          <a:ext cx="0" cy="0"/>
          <a:chOff x="0" y="0"/>
          <a:chExt cx="0" cy="0"/>
        </a:xfrm>
      </p:grpSpPr>
      <p:pic>
        <p:nvPicPr>
          <p:cNvPr name="Picture 2" id="2"/>
          <p:cNvPicPr>
            <a:picLocks noChangeAspect="true"/>
          </p:cNvPicPr>
          <p:nvPr/>
        </p:nvPicPr>
        <p:blipFill>
          <a:blip r:embed="rId3"/>
          <a:srcRect/>
          <a:stretch>
            <a:fillRect/>
          </a:stretch>
        </p:blipFill>
        <p:spPr>
          <a:xfrm rot="0">
            <a:off x="0" y="0"/>
            <a:ext cx="12192000" cy="6858000"/>
          </a:xfrm>
          <a:prstGeom prst="rect">
            <a:avLst/>
          </a:prstGeom>
        </p:spPr>
      </p:pic>
      <p:sp>
        <p:nvSpPr>
          <p:cNvPr name="TextBox 3" id="3"/>
          <p:cNvSpPr txBox="true"/>
          <p:nvPr/>
        </p:nvSpPr>
        <p:spPr>
          <a:xfrm rot="0">
            <a:off x="1218929" y="948015"/>
            <a:ext cx="4792980" cy="5237962"/>
          </a:xfrm>
          <a:prstGeom prst="rect">
            <a:avLst/>
          </a:prstGeom>
        </p:spPr>
        <p:txBody>
          <a:bodyPr anchor="ctr" rtlCol="false" lIns="91440" rIns="91440" tIns="45720" bIns="45720" anchorCtr="false" vert="horz" wrap="square">
            <a:noAutofit/>
          </a:bodyPr>
          <a:lstStyle/>
          <a:p>
            <a:pPr lvl="0" indent="-203200" marL="203200">
              <a:lnSpc>
                <a:spcPct val="150000"/>
              </a:lnSpc>
              <a:spcBef>
                <a:spcPct val="0"/>
              </a:spcBef>
              <a:buFont typeface="Arial"/>
              <a:buChar char="•"/>
            </a:pPr>
            <a:r>
              <a:rPr lang="en-US" sz="2400">
                <a:solidFill>
                  <a:srgbClr val="000000"/>
                </a:solidFill>
                <a:latin typeface="Microsoft Yahei"/>
                <a:ea typeface="Microsoft Yahei"/>
                <a:cs typeface="Microsoft Yahei"/>
              </a:rPr>
              <a:t>支模架概述</a:t>
            </a:r>
          </a:p>
          <a:p>
            <a:pPr lvl="0" indent="-203200" marL="203200">
              <a:lnSpc>
                <a:spcPct val="150000"/>
              </a:lnSpc>
              <a:spcBef>
                <a:spcPct val="0"/>
              </a:spcBef>
              <a:buFont typeface="Arial"/>
              <a:buChar char="•"/>
            </a:pPr>
            <a:r>
              <a:rPr lang="en-US" sz="2400">
                <a:solidFill>
                  <a:srgbClr val="000000"/>
                </a:solidFill>
                <a:latin typeface="Microsoft Yahei"/>
                <a:ea typeface="Microsoft Yahei"/>
                <a:cs typeface="Microsoft Yahei"/>
              </a:rPr>
              <a:t>支模架的组成与搭建</a:t>
            </a:r>
          </a:p>
          <a:p>
            <a:pPr lvl="0" indent="-203200" marL="203200">
              <a:lnSpc>
                <a:spcPct val="150000"/>
              </a:lnSpc>
              <a:spcBef>
                <a:spcPct val="0"/>
              </a:spcBef>
              <a:buFont typeface="Arial"/>
              <a:buChar char="•"/>
            </a:pPr>
            <a:r>
              <a:rPr lang="en-US" sz="2400">
                <a:solidFill>
                  <a:srgbClr val="000000"/>
                </a:solidFill>
                <a:latin typeface="Microsoft Yahei"/>
                <a:ea typeface="Microsoft Yahei"/>
                <a:cs typeface="Microsoft Yahei"/>
              </a:rPr>
              <a:t>支模架的使用与维护</a:t>
            </a:r>
          </a:p>
          <a:p>
            <a:pPr lvl="0" indent="-203200" marL="203200">
              <a:lnSpc>
                <a:spcPct val="150000"/>
              </a:lnSpc>
              <a:spcBef>
                <a:spcPct val="0"/>
              </a:spcBef>
              <a:buFont typeface="Arial"/>
              <a:buChar char="•"/>
            </a:pPr>
            <a:r>
              <a:rPr lang="en-US" sz="2400">
                <a:solidFill>
                  <a:srgbClr val="000000"/>
                </a:solidFill>
                <a:latin typeface="Microsoft Yahei"/>
                <a:ea typeface="Microsoft Yahei"/>
                <a:cs typeface="Microsoft Yahei"/>
              </a:rPr>
              <a:t>支模架的安全操作规程</a:t>
            </a:r>
          </a:p>
          <a:p>
            <a:pPr lvl="0" indent="-203200" marL="203200">
              <a:lnSpc>
                <a:spcPct val="150000"/>
              </a:lnSpc>
              <a:spcBef>
                <a:spcPct val="0"/>
              </a:spcBef>
              <a:buFont typeface="Arial"/>
              <a:buChar char="•"/>
            </a:pPr>
            <a:r>
              <a:rPr lang="en-US" sz="2400">
                <a:solidFill>
                  <a:srgbClr val="000000"/>
                </a:solidFill>
                <a:latin typeface="Microsoft Yahei"/>
                <a:ea typeface="Microsoft Yahei"/>
                <a:cs typeface="Microsoft Yahei"/>
              </a:rPr>
              <a:t>支模架的发展趋势与展望</a:t>
            </a:r>
          </a:p>
          <a:p>
            <a:pPr lvl="0" indent="-203200" marL="203200">
              <a:lnSpc>
                <a:spcPct val="150000"/>
              </a:lnSpc>
              <a:spcBef>
                <a:spcPct val="0"/>
              </a:spcBef>
              <a:buFont typeface="Arial"/>
              <a:buChar char="•"/>
            </a:pPr>
            <a:r>
              <a:rPr lang="en-US" sz="2400">
                <a:solidFill>
                  <a:srgbClr val="000000"/>
                </a:solidFill>
                <a:latin typeface="Microsoft Yahei"/>
                <a:ea typeface="Microsoft Yahei"/>
                <a:cs typeface="Microsoft Yahei"/>
              </a:rPr>
              <a:t>培训效果与总结</a:t>
            </a:r>
          </a:p>
        </p:txBody>
      </p:sp>
      <p:sp>
        <p:nvSpPr>
          <p:cNvPr name="TextBox 4" id="4"/>
          <p:cNvSpPr txBox="true"/>
          <p:nvPr/>
        </p:nvSpPr>
        <p:spPr>
          <a:xfrm rot="0">
            <a:off x="7285959" y="2707005"/>
            <a:ext cx="2792730" cy="1443990"/>
          </a:xfrm>
          <a:prstGeom prst="rect">
            <a:avLst/>
          </a:prstGeom>
        </p:spPr>
        <p:txBody>
          <a:bodyPr anchor="ctr" rtlCol="false" lIns="91440" rIns="91440" tIns="45720" bIns="45720" anchorCtr="false" vert="horz" wrap="square">
            <a:spAutoFit/>
          </a:bodyPr>
          <a:lstStyle/>
          <a:p>
            <a:pPr algn="ctr">
              <a:lnSpc>
                <a:spcPct val="100000"/>
              </a:lnSpc>
              <a:spcBef>
                <a:spcPts val="375"/>
              </a:spcBef>
            </a:pPr>
            <a:r>
              <a:rPr lang="en-US" b="true" sz="8025">
                <a:solidFill>
                  <a:srgbClr val="000000"/>
                </a:solidFill>
                <a:latin typeface="Microsoft Yahei"/>
                <a:ea typeface="Microsoft Yahei"/>
                <a:cs typeface="Microsoft Yahei"/>
              </a:rPr>
              <a:t>目录</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bg>
      <p:bgPr>
        <a:blipFill dpi="0" rotWithShape="true">
          <a:blip r:embed="rId2">
            <a:alphaModFix amt="100000"/>
          </a:blip>
          <a:srcRect/>
          <a:stretch>
            <a:fillRect b="0" t="0" l="0" r="0"/>
          </a:stretch>
        </a:blipFill>
      </p:bgPr>
    </p:bg>
    <p:spTree>
      <p:nvGrpSpPr>
        <p:cNvPr id="1" name=""/>
        <p:cNvGrpSpPr/>
        <p:nvPr/>
      </p:nvGrpSpPr>
      <p:grpSpPr>
        <a:xfrm>
          <a:off x="0" y="0"/>
          <a:ext cx="0" cy="0"/>
          <a:chOff x="0" y="0"/>
          <a:chExt cx="0" cy="0"/>
        </a:xfrm>
      </p:grpSpPr>
      <p:grpSp>
        <p:nvGrpSpPr>
          <p:cNvPr name="Group 2" id="2"/>
          <p:cNvGrpSpPr/>
          <p:nvPr/>
        </p:nvGrpSpPr>
        <p:grpSpPr>
          <a:xfrm>
            <a:off x="2393306" y="1775648"/>
            <a:ext cx="7405389" cy="1138956"/>
            <a:chOff x="2393306" y="1775648"/>
            <a:chExt cx="7405389" cy="1138956"/>
          </a:xfrm>
        </p:grpSpPr>
        <p:sp>
          <p:nvSpPr>
            <p:cNvPr name="TextBox 3" id="3"/>
            <p:cNvSpPr txBox="true"/>
            <p:nvPr/>
          </p:nvSpPr>
          <p:spPr>
            <a:xfrm rot="0">
              <a:off x="2393306" y="1775648"/>
              <a:ext cx="7405389" cy="1138956"/>
            </a:xfrm>
            <a:prstGeom prst="rect">
              <a:avLst/>
            </a:prstGeom>
          </p:spPr>
          <p:txBody>
            <a:bodyPr anchor="ctr" rtlCol="false" lIns="66008" rIns="66008" tIns="33052" bIns="33052" anchorCtr="false" wrap="square">
              <a:noAutofit/>
            </a:bodyPr>
            <a:lstStyle/>
            <a:p>
              <a:pPr algn="ctr">
                <a:lnSpc>
                  <a:spcPct val="80000"/>
                </a:lnSpc>
              </a:pPr>
              <a:r>
                <a:rPr lang="en-US" b="true" sz="8400">
                  <a:solidFill>
                    <a:srgbClr val="D3816D">
                      <a:alpha val="100000"/>
                    </a:srgbClr>
                  </a:solidFill>
                  <a:latin typeface="Microsoft Yahei"/>
                  <a:ea typeface="Microsoft Yahei"/>
                  <a:cs typeface="Microsoft Yahei"/>
                </a:rPr>
                <a:t>01</a:t>
              </a:r>
            </a:p>
          </p:txBody>
        </p:sp>
      </p:grpSp>
      <p:sp>
        <p:nvSpPr>
          <p:cNvPr name="TextBox 4" id="4"/>
          <p:cNvSpPr txBox="true"/>
          <p:nvPr/>
        </p:nvSpPr>
        <p:spPr>
          <a:xfrm rot="0">
            <a:off x="2424378" y="2793581"/>
            <a:ext cx="7343244" cy="1805940"/>
          </a:xfrm>
          <a:prstGeom prst="rect">
            <a:avLst/>
          </a:prstGeom>
        </p:spPr>
        <p:txBody>
          <a:bodyPr anchor="t" rtlCol="false" lIns="91440" rIns="91440" tIns="45720" bIns="45720" anchorCtr="false" vert="horz" wrap="square">
            <a:noAutofit/>
          </a:bodyPr>
          <a:lstStyle/>
          <a:p>
            <a:pPr algn="ctr">
              <a:lnSpc>
                <a:spcPct val="120000"/>
              </a:lnSpc>
              <a:spcBef>
                <a:spcPct val="0"/>
              </a:spcBef>
            </a:pPr>
            <a:r>
              <a:rPr lang="en-US" b="true" sz="4500">
                <a:solidFill>
                  <a:srgbClr val="000000"/>
                </a:solidFill>
                <a:latin typeface="Microsoft Yahei"/>
                <a:ea typeface="Microsoft Yahei"/>
                <a:cs typeface="Microsoft Yahei"/>
              </a:rPr>
              <a:t>支模架概述</a:t>
            </a: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bg>
      <p:bgPr>
        <a:blipFill dpi="0" rotWithShape="true">
          <a:blip r:embed="rId2">
            <a:alphaModFix amt="100000"/>
          </a:blip>
          <a:srcRect/>
          <a:stretch>
            <a:fillRect b="0" t="0" l="0" r="0"/>
          </a:stretch>
        </a:blipFill>
      </p:bgPr>
    </p:bg>
    <p:spTree>
      <p:nvGrpSpPr>
        <p:cNvPr id="1" name=""/>
        <p:cNvGrpSpPr/>
        <p:nvPr/>
      </p:nvGrpSpPr>
      <p:grpSpPr>
        <a:xfrm>
          <a:off x="0" y="0"/>
          <a:ext cx="0" cy="0"/>
          <a:chOff x="0" y="0"/>
          <a:chExt cx="0" cy="0"/>
        </a:xfrm>
      </p:grpSpPr>
      <p:pic>
        <p:nvPicPr>
          <p:cNvPr name="Picture 2" id="2"/>
          <p:cNvPicPr>
            <a:picLocks noChangeAspect="true"/>
          </p:cNvPicPr>
          <p:nvPr/>
        </p:nvPicPr>
        <p:blipFill>
          <a:blip r:embed="rId3"/>
          <a:srcRect l="32394" r="32394"/>
          <a:stretch>
            <a:fillRect/>
          </a:stretch>
        </p:blipFill>
        <p:spPr>
          <a:xfrm rot="0">
            <a:off x="875314" y="1869245"/>
            <a:ext cx="2050689" cy="3916435"/>
          </a:xfrm>
          <a:prstGeom prst="rect">
            <a:avLst/>
          </a:prstGeom>
        </p:spPr>
      </p:pic>
      <p:pic>
        <p:nvPicPr>
          <p:cNvPr name="Picture 3" id="3"/>
          <p:cNvPicPr>
            <a:picLocks noChangeAspect="true"/>
          </p:cNvPicPr>
          <p:nvPr/>
        </p:nvPicPr>
        <p:blipFill>
          <a:blip r:embed="rId4"/>
          <a:srcRect l="32546" r="32546"/>
          <a:stretch>
            <a:fillRect/>
          </a:stretch>
        </p:blipFill>
        <p:spPr>
          <a:xfrm rot="0">
            <a:off x="5906740" y="1869245"/>
            <a:ext cx="2050689" cy="3916435"/>
          </a:xfrm>
          <a:prstGeom prst="rect">
            <a:avLst/>
          </a:prstGeom>
        </p:spPr>
      </p:pic>
      <p:pic>
        <p:nvPicPr>
          <p:cNvPr name="Picture 4" id="4"/>
          <p:cNvPicPr>
            <a:picLocks noChangeAspect="true"/>
          </p:cNvPicPr>
          <p:nvPr/>
        </p:nvPicPr>
        <p:blipFill>
          <a:blip r:embed="rId5"/>
          <a:srcRect l="30365" r="30365" t="0"/>
          <a:stretch>
            <a:fillRect/>
          </a:stretch>
        </p:blipFill>
        <p:spPr>
          <a:xfrm rot="0">
            <a:off x="3391027" y="1869245"/>
            <a:ext cx="2050689" cy="3916435"/>
          </a:xfrm>
          <a:prstGeom prst="rect">
            <a:avLst/>
          </a:prstGeom>
        </p:spPr>
      </p:pic>
      <p:sp>
        <p:nvSpPr>
          <p:cNvPr name="Freeform 5" id="5"/>
          <p:cNvSpPr/>
          <p:nvPr/>
        </p:nvSpPr>
        <p:spPr>
          <a:xfrm rot="0">
            <a:off x="8503615" y="1869245"/>
            <a:ext cx="300899" cy="495300"/>
          </a:xfrm>
          <a:custGeom>
            <a:avLst/>
            <a:gdLst/>
            <a:ahLst/>
            <a:cxnLst/>
            <a:rect r="r" b="b" t="t" l="l"/>
            <a:pathLst>
              <a:path h="607851" w="369275">
                <a:moveTo>
                  <a:pt x="139276" y="570066"/>
                </a:moveTo>
                <a:cubicBezTo>
                  <a:pt x="144275" y="565371"/>
                  <a:pt x="152183" y="565744"/>
                  <a:pt x="156809" y="570811"/>
                </a:cubicBezTo>
                <a:cubicBezTo>
                  <a:pt x="171730" y="587133"/>
                  <a:pt x="197544" y="587133"/>
                  <a:pt x="212465" y="570811"/>
                </a:cubicBezTo>
                <a:cubicBezTo>
                  <a:pt x="217091" y="565744"/>
                  <a:pt x="224999" y="565371"/>
                  <a:pt x="229998" y="570066"/>
                </a:cubicBezTo>
                <a:cubicBezTo>
                  <a:pt x="235071" y="574687"/>
                  <a:pt x="235444" y="582512"/>
                  <a:pt x="230818" y="587580"/>
                </a:cubicBezTo>
                <a:cubicBezTo>
                  <a:pt x="218956" y="600473"/>
                  <a:pt x="202170" y="607851"/>
                  <a:pt x="184637" y="607851"/>
                </a:cubicBezTo>
                <a:cubicBezTo>
                  <a:pt x="167105" y="607851"/>
                  <a:pt x="150318" y="600473"/>
                  <a:pt x="138456" y="587580"/>
                </a:cubicBezTo>
                <a:cubicBezTo>
                  <a:pt x="133830" y="582512"/>
                  <a:pt x="134203" y="574687"/>
                  <a:pt x="139276" y="570066"/>
                </a:cubicBezTo>
                <a:close/>
                <a:moveTo>
                  <a:pt x="273919" y="497785"/>
                </a:moveTo>
                <a:cubicBezTo>
                  <a:pt x="280558" y="496146"/>
                  <a:pt x="287345" y="500169"/>
                  <a:pt x="288986" y="506874"/>
                </a:cubicBezTo>
                <a:cubicBezTo>
                  <a:pt x="290627" y="513505"/>
                  <a:pt x="286599" y="520210"/>
                  <a:pt x="279961" y="521849"/>
                </a:cubicBezTo>
                <a:cubicBezTo>
                  <a:pt x="218426" y="537271"/>
                  <a:pt x="156891" y="552619"/>
                  <a:pt x="95356" y="567966"/>
                </a:cubicBezTo>
                <a:cubicBezTo>
                  <a:pt x="88717" y="569605"/>
                  <a:pt x="81930" y="565582"/>
                  <a:pt x="80289" y="558951"/>
                </a:cubicBezTo>
                <a:cubicBezTo>
                  <a:pt x="78648" y="552321"/>
                  <a:pt x="82676" y="545541"/>
                  <a:pt x="89314" y="543902"/>
                </a:cubicBezTo>
                <a:cubicBezTo>
                  <a:pt x="150849" y="528554"/>
                  <a:pt x="212384" y="513207"/>
                  <a:pt x="273919" y="497785"/>
                </a:cubicBezTo>
                <a:close/>
                <a:moveTo>
                  <a:pt x="273919" y="452696"/>
                </a:moveTo>
                <a:cubicBezTo>
                  <a:pt x="280558" y="450984"/>
                  <a:pt x="287345" y="455003"/>
                  <a:pt x="288986" y="461701"/>
                </a:cubicBezTo>
                <a:cubicBezTo>
                  <a:pt x="290627" y="468325"/>
                  <a:pt x="286599" y="475024"/>
                  <a:pt x="279961" y="476736"/>
                </a:cubicBezTo>
                <a:cubicBezTo>
                  <a:pt x="218426" y="492067"/>
                  <a:pt x="156891" y="507399"/>
                  <a:pt x="95356" y="522731"/>
                </a:cubicBezTo>
                <a:cubicBezTo>
                  <a:pt x="88717" y="524443"/>
                  <a:pt x="81930" y="520350"/>
                  <a:pt x="80289" y="513726"/>
                </a:cubicBezTo>
                <a:cubicBezTo>
                  <a:pt x="78648" y="507102"/>
                  <a:pt x="82676" y="500403"/>
                  <a:pt x="89314" y="498691"/>
                </a:cubicBezTo>
                <a:cubicBezTo>
                  <a:pt x="150849" y="483360"/>
                  <a:pt x="212384" y="468028"/>
                  <a:pt x="273919" y="452696"/>
                </a:cubicBezTo>
                <a:close/>
                <a:moveTo>
                  <a:pt x="184673" y="227009"/>
                </a:moveTo>
                <a:cubicBezTo>
                  <a:pt x="189222" y="227009"/>
                  <a:pt x="193698" y="227158"/>
                  <a:pt x="198173" y="227456"/>
                </a:cubicBezTo>
                <a:cubicBezTo>
                  <a:pt x="202723" y="227829"/>
                  <a:pt x="207273" y="228276"/>
                  <a:pt x="211748" y="228947"/>
                </a:cubicBezTo>
                <a:cubicBezTo>
                  <a:pt x="216223" y="229617"/>
                  <a:pt x="220773" y="230437"/>
                  <a:pt x="225248" y="231406"/>
                </a:cubicBezTo>
                <a:cubicBezTo>
                  <a:pt x="229723" y="232449"/>
                  <a:pt x="234199" y="233567"/>
                  <a:pt x="238674" y="234908"/>
                </a:cubicBezTo>
                <a:cubicBezTo>
                  <a:pt x="248370" y="237740"/>
                  <a:pt x="250757" y="250408"/>
                  <a:pt x="242776" y="256593"/>
                </a:cubicBezTo>
                <a:cubicBezTo>
                  <a:pt x="242403" y="256891"/>
                  <a:pt x="242030" y="257190"/>
                  <a:pt x="241657" y="257562"/>
                </a:cubicBezTo>
                <a:cubicBezTo>
                  <a:pt x="241284" y="257935"/>
                  <a:pt x="240837" y="258307"/>
                  <a:pt x="240464" y="258680"/>
                </a:cubicBezTo>
                <a:cubicBezTo>
                  <a:pt x="240091" y="259127"/>
                  <a:pt x="239644" y="259574"/>
                  <a:pt x="239271" y="260021"/>
                </a:cubicBezTo>
                <a:cubicBezTo>
                  <a:pt x="238823" y="260543"/>
                  <a:pt x="238450" y="261065"/>
                  <a:pt x="238003" y="261586"/>
                </a:cubicBezTo>
                <a:cubicBezTo>
                  <a:pt x="237555" y="262182"/>
                  <a:pt x="237182" y="262779"/>
                  <a:pt x="236735" y="263449"/>
                </a:cubicBezTo>
                <a:cubicBezTo>
                  <a:pt x="236287" y="264120"/>
                  <a:pt x="235914" y="264791"/>
                  <a:pt x="235467" y="265461"/>
                </a:cubicBezTo>
                <a:cubicBezTo>
                  <a:pt x="235019" y="266206"/>
                  <a:pt x="234646" y="266952"/>
                  <a:pt x="234199" y="267697"/>
                </a:cubicBezTo>
                <a:cubicBezTo>
                  <a:pt x="233826" y="268442"/>
                  <a:pt x="233453" y="269187"/>
                  <a:pt x="233080" y="269932"/>
                </a:cubicBezTo>
                <a:cubicBezTo>
                  <a:pt x="232632" y="270827"/>
                  <a:pt x="232259" y="271721"/>
                  <a:pt x="231812" y="272615"/>
                </a:cubicBezTo>
                <a:cubicBezTo>
                  <a:pt x="231439" y="273584"/>
                  <a:pt x="230991" y="274553"/>
                  <a:pt x="230618" y="275521"/>
                </a:cubicBezTo>
                <a:cubicBezTo>
                  <a:pt x="230171" y="276565"/>
                  <a:pt x="229798" y="277608"/>
                  <a:pt x="229425" y="278726"/>
                </a:cubicBezTo>
                <a:cubicBezTo>
                  <a:pt x="228978" y="279844"/>
                  <a:pt x="228605" y="280961"/>
                  <a:pt x="228232" y="282079"/>
                </a:cubicBezTo>
                <a:cubicBezTo>
                  <a:pt x="227859" y="283271"/>
                  <a:pt x="227486" y="284464"/>
                  <a:pt x="227113" y="285656"/>
                </a:cubicBezTo>
                <a:cubicBezTo>
                  <a:pt x="226740" y="286923"/>
                  <a:pt x="226367" y="288190"/>
                  <a:pt x="225994" y="289457"/>
                </a:cubicBezTo>
                <a:cubicBezTo>
                  <a:pt x="225621" y="290798"/>
                  <a:pt x="225248" y="292214"/>
                  <a:pt x="224950" y="293555"/>
                </a:cubicBezTo>
                <a:cubicBezTo>
                  <a:pt x="224577" y="294971"/>
                  <a:pt x="224204" y="296387"/>
                  <a:pt x="223906" y="297803"/>
                </a:cubicBezTo>
                <a:cubicBezTo>
                  <a:pt x="223533" y="299293"/>
                  <a:pt x="223234" y="300784"/>
                  <a:pt x="222936" y="302274"/>
                </a:cubicBezTo>
                <a:cubicBezTo>
                  <a:pt x="222265" y="305478"/>
                  <a:pt x="221593" y="308608"/>
                  <a:pt x="221071" y="311813"/>
                </a:cubicBezTo>
                <a:cubicBezTo>
                  <a:pt x="220475" y="315315"/>
                  <a:pt x="219878" y="318817"/>
                  <a:pt x="219430" y="322245"/>
                </a:cubicBezTo>
                <a:cubicBezTo>
                  <a:pt x="218983" y="325152"/>
                  <a:pt x="218610" y="328058"/>
                  <a:pt x="218237" y="330964"/>
                </a:cubicBezTo>
                <a:cubicBezTo>
                  <a:pt x="217789" y="334914"/>
                  <a:pt x="217342" y="338938"/>
                  <a:pt x="216969" y="342887"/>
                </a:cubicBezTo>
                <a:cubicBezTo>
                  <a:pt x="216521" y="347135"/>
                  <a:pt x="216148" y="351383"/>
                  <a:pt x="215776" y="355630"/>
                </a:cubicBezTo>
                <a:cubicBezTo>
                  <a:pt x="215477" y="360101"/>
                  <a:pt x="215179" y="364647"/>
                  <a:pt x="214880" y="369193"/>
                </a:cubicBezTo>
                <a:cubicBezTo>
                  <a:pt x="214508" y="376049"/>
                  <a:pt x="208615" y="381265"/>
                  <a:pt x="201753" y="380818"/>
                </a:cubicBezTo>
                <a:cubicBezTo>
                  <a:pt x="194891" y="380445"/>
                  <a:pt x="189670" y="374558"/>
                  <a:pt x="190117" y="367702"/>
                </a:cubicBezTo>
                <a:cubicBezTo>
                  <a:pt x="190490" y="361517"/>
                  <a:pt x="190863" y="355332"/>
                  <a:pt x="191385" y="349221"/>
                </a:cubicBezTo>
                <a:cubicBezTo>
                  <a:pt x="191684" y="346241"/>
                  <a:pt x="191908" y="343334"/>
                  <a:pt x="192206" y="340428"/>
                </a:cubicBezTo>
                <a:cubicBezTo>
                  <a:pt x="192504" y="337596"/>
                  <a:pt x="192803" y="334839"/>
                  <a:pt x="193101" y="332007"/>
                </a:cubicBezTo>
                <a:cubicBezTo>
                  <a:pt x="193399" y="329325"/>
                  <a:pt x="193772" y="326642"/>
                  <a:pt x="194071" y="323959"/>
                </a:cubicBezTo>
                <a:cubicBezTo>
                  <a:pt x="194294" y="322171"/>
                  <a:pt x="194593" y="320457"/>
                  <a:pt x="194816" y="318743"/>
                </a:cubicBezTo>
                <a:cubicBezTo>
                  <a:pt x="195189" y="316209"/>
                  <a:pt x="195562" y="313750"/>
                  <a:pt x="196010" y="311216"/>
                </a:cubicBezTo>
                <a:cubicBezTo>
                  <a:pt x="196383" y="308832"/>
                  <a:pt x="196756" y="306447"/>
                  <a:pt x="197203" y="303988"/>
                </a:cubicBezTo>
                <a:cubicBezTo>
                  <a:pt x="197651" y="301752"/>
                  <a:pt x="198098" y="299442"/>
                  <a:pt x="198620" y="297132"/>
                </a:cubicBezTo>
                <a:cubicBezTo>
                  <a:pt x="199068" y="294971"/>
                  <a:pt x="199515" y="292810"/>
                  <a:pt x="200038" y="290574"/>
                </a:cubicBezTo>
                <a:cubicBezTo>
                  <a:pt x="200560" y="288488"/>
                  <a:pt x="201082" y="286476"/>
                  <a:pt x="201604" y="284389"/>
                </a:cubicBezTo>
                <a:cubicBezTo>
                  <a:pt x="202126" y="282377"/>
                  <a:pt x="202723" y="280440"/>
                  <a:pt x="203319" y="278502"/>
                </a:cubicBezTo>
                <a:cubicBezTo>
                  <a:pt x="203916" y="276565"/>
                  <a:pt x="204513" y="274702"/>
                  <a:pt x="205110" y="272839"/>
                </a:cubicBezTo>
                <a:cubicBezTo>
                  <a:pt x="205706" y="271125"/>
                  <a:pt x="206378" y="269336"/>
                  <a:pt x="207049" y="267548"/>
                </a:cubicBezTo>
                <a:cubicBezTo>
                  <a:pt x="207720" y="265908"/>
                  <a:pt x="208391" y="264269"/>
                  <a:pt x="209137" y="262629"/>
                </a:cubicBezTo>
                <a:cubicBezTo>
                  <a:pt x="209809" y="260990"/>
                  <a:pt x="210554" y="259425"/>
                  <a:pt x="211300" y="257935"/>
                </a:cubicBezTo>
                <a:cubicBezTo>
                  <a:pt x="211673" y="257190"/>
                  <a:pt x="212046" y="256519"/>
                  <a:pt x="212419" y="255848"/>
                </a:cubicBezTo>
                <a:cubicBezTo>
                  <a:pt x="212643" y="255401"/>
                  <a:pt x="212941" y="254879"/>
                  <a:pt x="213240" y="254358"/>
                </a:cubicBezTo>
                <a:cubicBezTo>
                  <a:pt x="211524" y="254060"/>
                  <a:pt x="209809" y="253762"/>
                  <a:pt x="208093" y="253538"/>
                </a:cubicBezTo>
                <a:cubicBezTo>
                  <a:pt x="204214" y="252942"/>
                  <a:pt x="200336" y="252495"/>
                  <a:pt x="196383" y="252197"/>
                </a:cubicBezTo>
                <a:cubicBezTo>
                  <a:pt x="192504" y="251973"/>
                  <a:pt x="188551" y="251824"/>
                  <a:pt x="184673" y="251824"/>
                </a:cubicBezTo>
                <a:cubicBezTo>
                  <a:pt x="180794" y="251824"/>
                  <a:pt x="176841" y="251899"/>
                  <a:pt x="172962" y="252197"/>
                </a:cubicBezTo>
                <a:cubicBezTo>
                  <a:pt x="169009" y="252495"/>
                  <a:pt x="165131" y="252942"/>
                  <a:pt x="161252" y="253538"/>
                </a:cubicBezTo>
                <a:cubicBezTo>
                  <a:pt x="159537" y="253762"/>
                  <a:pt x="157821" y="254060"/>
                  <a:pt x="156106" y="254358"/>
                </a:cubicBezTo>
                <a:cubicBezTo>
                  <a:pt x="156404" y="254879"/>
                  <a:pt x="156702" y="255401"/>
                  <a:pt x="157001" y="255848"/>
                </a:cubicBezTo>
                <a:cubicBezTo>
                  <a:pt x="157299" y="256519"/>
                  <a:pt x="157672" y="257190"/>
                  <a:pt x="158045" y="257935"/>
                </a:cubicBezTo>
                <a:cubicBezTo>
                  <a:pt x="158791" y="259425"/>
                  <a:pt x="159537" y="260990"/>
                  <a:pt x="160208" y="262629"/>
                </a:cubicBezTo>
                <a:cubicBezTo>
                  <a:pt x="160954" y="264269"/>
                  <a:pt x="161625" y="265908"/>
                  <a:pt x="162296" y="267548"/>
                </a:cubicBezTo>
                <a:cubicBezTo>
                  <a:pt x="162968" y="269336"/>
                  <a:pt x="163639" y="271125"/>
                  <a:pt x="164236" y="272839"/>
                </a:cubicBezTo>
                <a:cubicBezTo>
                  <a:pt x="164832" y="274702"/>
                  <a:pt x="165429" y="276565"/>
                  <a:pt x="166026" y="278502"/>
                </a:cubicBezTo>
                <a:cubicBezTo>
                  <a:pt x="166622" y="280440"/>
                  <a:pt x="167219" y="282377"/>
                  <a:pt x="167741" y="284389"/>
                </a:cubicBezTo>
                <a:cubicBezTo>
                  <a:pt x="168263" y="286476"/>
                  <a:pt x="168785" y="288488"/>
                  <a:pt x="169308" y="290574"/>
                </a:cubicBezTo>
                <a:cubicBezTo>
                  <a:pt x="169830" y="292810"/>
                  <a:pt x="170277" y="294971"/>
                  <a:pt x="170725" y="297132"/>
                </a:cubicBezTo>
                <a:cubicBezTo>
                  <a:pt x="171247" y="299442"/>
                  <a:pt x="171694" y="301752"/>
                  <a:pt x="172142" y="303988"/>
                </a:cubicBezTo>
                <a:cubicBezTo>
                  <a:pt x="172589" y="306447"/>
                  <a:pt x="172962" y="308832"/>
                  <a:pt x="173410" y="311216"/>
                </a:cubicBezTo>
                <a:cubicBezTo>
                  <a:pt x="173783" y="313750"/>
                  <a:pt x="174156" y="316209"/>
                  <a:pt x="174529" y="318743"/>
                </a:cubicBezTo>
                <a:cubicBezTo>
                  <a:pt x="175200" y="323140"/>
                  <a:pt x="175722" y="327611"/>
                  <a:pt x="176244" y="332007"/>
                </a:cubicBezTo>
                <a:cubicBezTo>
                  <a:pt x="176915" y="337745"/>
                  <a:pt x="177438" y="343483"/>
                  <a:pt x="177960" y="349221"/>
                </a:cubicBezTo>
                <a:cubicBezTo>
                  <a:pt x="178482" y="355332"/>
                  <a:pt x="178929" y="361517"/>
                  <a:pt x="179228" y="367702"/>
                </a:cubicBezTo>
                <a:cubicBezTo>
                  <a:pt x="179675" y="374558"/>
                  <a:pt x="174454" y="380445"/>
                  <a:pt x="167592" y="380818"/>
                </a:cubicBezTo>
                <a:cubicBezTo>
                  <a:pt x="160730" y="381265"/>
                  <a:pt x="154838" y="376049"/>
                  <a:pt x="154465" y="369193"/>
                </a:cubicBezTo>
                <a:cubicBezTo>
                  <a:pt x="154166" y="364647"/>
                  <a:pt x="153868" y="360101"/>
                  <a:pt x="153570" y="355630"/>
                </a:cubicBezTo>
                <a:cubicBezTo>
                  <a:pt x="153197" y="351383"/>
                  <a:pt x="152824" y="347135"/>
                  <a:pt x="152451" y="342887"/>
                </a:cubicBezTo>
                <a:cubicBezTo>
                  <a:pt x="152003" y="338938"/>
                  <a:pt x="151556" y="334914"/>
                  <a:pt x="151108" y="330964"/>
                </a:cubicBezTo>
                <a:cubicBezTo>
                  <a:pt x="150735" y="328058"/>
                  <a:pt x="150362" y="325152"/>
                  <a:pt x="149915" y="322245"/>
                </a:cubicBezTo>
                <a:cubicBezTo>
                  <a:pt x="149467" y="318817"/>
                  <a:pt x="148871" y="315315"/>
                  <a:pt x="148274" y="311813"/>
                </a:cubicBezTo>
                <a:cubicBezTo>
                  <a:pt x="147752" y="308608"/>
                  <a:pt x="147080" y="305404"/>
                  <a:pt x="146409" y="302274"/>
                </a:cubicBezTo>
                <a:cubicBezTo>
                  <a:pt x="145812" y="299368"/>
                  <a:pt x="145141" y="296387"/>
                  <a:pt x="144395" y="293555"/>
                </a:cubicBezTo>
                <a:cubicBezTo>
                  <a:pt x="143799" y="290872"/>
                  <a:pt x="143053" y="288264"/>
                  <a:pt x="142232" y="285656"/>
                </a:cubicBezTo>
                <a:cubicBezTo>
                  <a:pt x="141859" y="284464"/>
                  <a:pt x="141486" y="283271"/>
                  <a:pt x="141113" y="282079"/>
                </a:cubicBezTo>
                <a:cubicBezTo>
                  <a:pt x="140741" y="280961"/>
                  <a:pt x="140368" y="279844"/>
                  <a:pt x="139920" y="278726"/>
                </a:cubicBezTo>
                <a:cubicBezTo>
                  <a:pt x="139547" y="277608"/>
                  <a:pt x="139174" y="276565"/>
                  <a:pt x="138727" y="275521"/>
                </a:cubicBezTo>
                <a:cubicBezTo>
                  <a:pt x="138354" y="274553"/>
                  <a:pt x="137906" y="273584"/>
                  <a:pt x="137533" y="272615"/>
                </a:cubicBezTo>
                <a:cubicBezTo>
                  <a:pt x="137086" y="271721"/>
                  <a:pt x="136713" y="270827"/>
                  <a:pt x="136265" y="269932"/>
                </a:cubicBezTo>
                <a:cubicBezTo>
                  <a:pt x="135892" y="269187"/>
                  <a:pt x="135519" y="268442"/>
                  <a:pt x="135146" y="267697"/>
                </a:cubicBezTo>
                <a:cubicBezTo>
                  <a:pt x="134699" y="266952"/>
                  <a:pt x="134326" y="266206"/>
                  <a:pt x="133878" y="265461"/>
                </a:cubicBezTo>
                <a:cubicBezTo>
                  <a:pt x="133431" y="264791"/>
                  <a:pt x="133058" y="264120"/>
                  <a:pt x="132611" y="263449"/>
                </a:cubicBezTo>
                <a:cubicBezTo>
                  <a:pt x="132163" y="262779"/>
                  <a:pt x="131790" y="262182"/>
                  <a:pt x="131343" y="261586"/>
                </a:cubicBezTo>
                <a:cubicBezTo>
                  <a:pt x="130895" y="261065"/>
                  <a:pt x="130522" y="260543"/>
                  <a:pt x="130075" y="260021"/>
                </a:cubicBezTo>
                <a:cubicBezTo>
                  <a:pt x="129702" y="259574"/>
                  <a:pt x="129254" y="259127"/>
                  <a:pt x="128881" y="258680"/>
                </a:cubicBezTo>
                <a:cubicBezTo>
                  <a:pt x="128508" y="258307"/>
                  <a:pt x="128061" y="257935"/>
                  <a:pt x="127688" y="257562"/>
                </a:cubicBezTo>
                <a:cubicBezTo>
                  <a:pt x="127315" y="257190"/>
                  <a:pt x="126942" y="256891"/>
                  <a:pt x="126569" y="256593"/>
                </a:cubicBezTo>
                <a:cubicBezTo>
                  <a:pt x="118588" y="250408"/>
                  <a:pt x="120975" y="237740"/>
                  <a:pt x="130671" y="234908"/>
                </a:cubicBezTo>
                <a:cubicBezTo>
                  <a:pt x="135146" y="233567"/>
                  <a:pt x="139622" y="232449"/>
                  <a:pt x="144097" y="231406"/>
                </a:cubicBezTo>
                <a:cubicBezTo>
                  <a:pt x="148572" y="230437"/>
                  <a:pt x="153122" y="229617"/>
                  <a:pt x="157597" y="228947"/>
                </a:cubicBezTo>
                <a:cubicBezTo>
                  <a:pt x="162147" y="228276"/>
                  <a:pt x="166622" y="227829"/>
                  <a:pt x="171172" y="227456"/>
                </a:cubicBezTo>
                <a:cubicBezTo>
                  <a:pt x="175647" y="227158"/>
                  <a:pt x="180123" y="227009"/>
                  <a:pt x="184673" y="227009"/>
                </a:cubicBezTo>
                <a:close/>
                <a:moveTo>
                  <a:pt x="184638" y="0"/>
                </a:moveTo>
                <a:cubicBezTo>
                  <a:pt x="244994" y="0"/>
                  <a:pt x="301546" y="29424"/>
                  <a:pt x="336088" y="78887"/>
                </a:cubicBezTo>
                <a:cubicBezTo>
                  <a:pt x="370631" y="128350"/>
                  <a:pt x="378763" y="191444"/>
                  <a:pt x="357873" y="248058"/>
                </a:cubicBezTo>
                <a:cubicBezTo>
                  <a:pt x="336461" y="306087"/>
                  <a:pt x="272822" y="336703"/>
                  <a:pt x="262900" y="410227"/>
                </a:cubicBezTo>
                <a:cubicBezTo>
                  <a:pt x="266555" y="409259"/>
                  <a:pt x="270286" y="408365"/>
                  <a:pt x="273941" y="407471"/>
                </a:cubicBezTo>
                <a:cubicBezTo>
                  <a:pt x="280581" y="405757"/>
                  <a:pt x="287370" y="409855"/>
                  <a:pt x="289012" y="416484"/>
                </a:cubicBezTo>
                <a:cubicBezTo>
                  <a:pt x="290653" y="423114"/>
                  <a:pt x="286624" y="429893"/>
                  <a:pt x="279984" y="431532"/>
                </a:cubicBezTo>
                <a:cubicBezTo>
                  <a:pt x="218434" y="446877"/>
                  <a:pt x="156884" y="462222"/>
                  <a:pt x="95334" y="477642"/>
                </a:cubicBezTo>
                <a:cubicBezTo>
                  <a:pt x="88694" y="479281"/>
                  <a:pt x="81905" y="475258"/>
                  <a:pt x="80263" y="468554"/>
                </a:cubicBezTo>
                <a:cubicBezTo>
                  <a:pt x="78622" y="461924"/>
                  <a:pt x="82651" y="455220"/>
                  <a:pt x="89291" y="453507"/>
                </a:cubicBezTo>
                <a:cubicBezTo>
                  <a:pt x="139575" y="440992"/>
                  <a:pt x="189860" y="428403"/>
                  <a:pt x="240145" y="415888"/>
                </a:cubicBezTo>
                <a:cubicBezTo>
                  <a:pt x="238354" y="413132"/>
                  <a:pt x="237757" y="410599"/>
                  <a:pt x="238205" y="407396"/>
                </a:cubicBezTo>
                <a:cubicBezTo>
                  <a:pt x="238876" y="402182"/>
                  <a:pt x="239772" y="397116"/>
                  <a:pt x="240965" y="392051"/>
                </a:cubicBezTo>
                <a:cubicBezTo>
                  <a:pt x="242084" y="387134"/>
                  <a:pt x="243427" y="382367"/>
                  <a:pt x="245069" y="377674"/>
                </a:cubicBezTo>
                <a:cubicBezTo>
                  <a:pt x="246561" y="373130"/>
                  <a:pt x="248277" y="368660"/>
                  <a:pt x="250216" y="364265"/>
                </a:cubicBezTo>
                <a:cubicBezTo>
                  <a:pt x="252007" y="360019"/>
                  <a:pt x="254021" y="355848"/>
                  <a:pt x="256185" y="351751"/>
                </a:cubicBezTo>
                <a:cubicBezTo>
                  <a:pt x="258274" y="347877"/>
                  <a:pt x="260587" y="344004"/>
                  <a:pt x="262900" y="340205"/>
                </a:cubicBezTo>
                <a:cubicBezTo>
                  <a:pt x="265212" y="336554"/>
                  <a:pt x="267600" y="332979"/>
                  <a:pt x="270062" y="329403"/>
                </a:cubicBezTo>
                <a:cubicBezTo>
                  <a:pt x="272449" y="325977"/>
                  <a:pt x="274986" y="322624"/>
                  <a:pt x="277522" y="319347"/>
                </a:cubicBezTo>
                <a:cubicBezTo>
                  <a:pt x="279984" y="316069"/>
                  <a:pt x="282521" y="312941"/>
                  <a:pt x="285058" y="309812"/>
                </a:cubicBezTo>
                <a:cubicBezTo>
                  <a:pt x="287594" y="306758"/>
                  <a:pt x="290056" y="303704"/>
                  <a:pt x="292593" y="300724"/>
                </a:cubicBezTo>
                <a:cubicBezTo>
                  <a:pt x="294906" y="297968"/>
                  <a:pt x="297218" y="295211"/>
                  <a:pt x="299531" y="292530"/>
                </a:cubicBezTo>
                <a:cubicBezTo>
                  <a:pt x="300725" y="291114"/>
                  <a:pt x="301919" y="289699"/>
                  <a:pt x="303038" y="288284"/>
                </a:cubicBezTo>
                <a:cubicBezTo>
                  <a:pt x="305351" y="285528"/>
                  <a:pt x="307663" y="282771"/>
                  <a:pt x="309827" y="279941"/>
                </a:cubicBezTo>
                <a:cubicBezTo>
                  <a:pt x="311990" y="277259"/>
                  <a:pt x="314079" y="274577"/>
                  <a:pt x="316168" y="271821"/>
                </a:cubicBezTo>
                <a:cubicBezTo>
                  <a:pt x="318108" y="269214"/>
                  <a:pt x="320048" y="266532"/>
                  <a:pt x="321838" y="263776"/>
                </a:cubicBezTo>
                <a:cubicBezTo>
                  <a:pt x="323554" y="261169"/>
                  <a:pt x="325270" y="258487"/>
                  <a:pt x="326837" y="255731"/>
                </a:cubicBezTo>
                <a:cubicBezTo>
                  <a:pt x="328329" y="253124"/>
                  <a:pt x="329747" y="250442"/>
                  <a:pt x="331090" y="247686"/>
                </a:cubicBezTo>
                <a:cubicBezTo>
                  <a:pt x="332358" y="245004"/>
                  <a:pt x="333552" y="242248"/>
                  <a:pt x="334596" y="239492"/>
                </a:cubicBezTo>
                <a:cubicBezTo>
                  <a:pt x="352651" y="190550"/>
                  <a:pt x="345563" y="135873"/>
                  <a:pt x="315721" y="93115"/>
                </a:cubicBezTo>
                <a:cubicBezTo>
                  <a:pt x="285804" y="50282"/>
                  <a:pt x="236862" y="24806"/>
                  <a:pt x="184638" y="24806"/>
                </a:cubicBezTo>
                <a:cubicBezTo>
                  <a:pt x="132413" y="24806"/>
                  <a:pt x="83471" y="50282"/>
                  <a:pt x="53554" y="93115"/>
                </a:cubicBezTo>
                <a:cubicBezTo>
                  <a:pt x="23712" y="135873"/>
                  <a:pt x="16624" y="190550"/>
                  <a:pt x="34679" y="239492"/>
                </a:cubicBezTo>
                <a:cubicBezTo>
                  <a:pt x="35425" y="241428"/>
                  <a:pt x="36246" y="243365"/>
                  <a:pt x="37066" y="245302"/>
                </a:cubicBezTo>
                <a:cubicBezTo>
                  <a:pt x="37962" y="247239"/>
                  <a:pt x="38857" y="249175"/>
                  <a:pt x="39827" y="251038"/>
                </a:cubicBezTo>
                <a:cubicBezTo>
                  <a:pt x="40871" y="252975"/>
                  <a:pt x="41916" y="254837"/>
                  <a:pt x="43035" y="256699"/>
                </a:cubicBezTo>
                <a:cubicBezTo>
                  <a:pt x="44154" y="258636"/>
                  <a:pt x="45273" y="260498"/>
                  <a:pt x="46541" y="262361"/>
                </a:cubicBezTo>
                <a:cubicBezTo>
                  <a:pt x="47810" y="264297"/>
                  <a:pt x="49078" y="266234"/>
                  <a:pt x="50421" y="268096"/>
                </a:cubicBezTo>
                <a:cubicBezTo>
                  <a:pt x="51241" y="269288"/>
                  <a:pt x="52062" y="270406"/>
                  <a:pt x="52957" y="271598"/>
                </a:cubicBezTo>
                <a:cubicBezTo>
                  <a:pt x="54375" y="273534"/>
                  <a:pt x="55867" y="275471"/>
                  <a:pt x="57359" y="277333"/>
                </a:cubicBezTo>
                <a:cubicBezTo>
                  <a:pt x="58851" y="279345"/>
                  <a:pt x="60418" y="281281"/>
                  <a:pt x="61985" y="283144"/>
                </a:cubicBezTo>
                <a:cubicBezTo>
                  <a:pt x="63626" y="285155"/>
                  <a:pt x="65267" y="287092"/>
                  <a:pt x="66909" y="289103"/>
                </a:cubicBezTo>
                <a:cubicBezTo>
                  <a:pt x="68774" y="291338"/>
                  <a:pt x="70714" y="293573"/>
                  <a:pt x="72579" y="295882"/>
                </a:cubicBezTo>
                <a:cubicBezTo>
                  <a:pt x="74593" y="298191"/>
                  <a:pt x="76608" y="300575"/>
                  <a:pt x="78547" y="302959"/>
                </a:cubicBezTo>
                <a:cubicBezTo>
                  <a:pt x="80338" y="305119"/>
                  <a:pt x="82128" y="307205"/>
                  <a:pt x="83844" y="309365"/>
                </a:cubicBezTo>
                <a:cubicBezTo>
                  <a:pt x="85635" y="311600"/>
                  <a:pt x="87425" y="313760"/>
                  <a:pt x="89216" y="315995"/>
                </a:cubicBezTo>
                <a:cubicBezTo>
                  <a:pt x="91007" y="318304"/>
                  <a:pt x="92797" y="320613"/>
                  <a:pt x="94513" y="322922"/>
                </a:cubicBezTo>
                <a:cubicBezTo>
                  <a:pt x="96304" y="325306"/>
                  <a:pt x="98020" y="327764"/>
                  <a:pt x="99736" y="330223"/>
                </a:cubicBezTo>
                <a:cubicBezTo>
                  <a:pt x="101526" y="332681"/>
                  <a:pt x="103167" y="335214"/>
                  <a:pt x="104883" y="337821"/>
                </a:cubicBezTo>
                <a:cubicBezTo>
                  <a:pt x="105928" y="339460"/>
                  <a:pt x="106898" y="341024"/>
                  <a:pt x="107868" y="342737"/>
                </a:cubicBezTo>
                <a:cubicBezTo>
                  <a:pt x="109509" y="345419"/>
                  <a:pt x="111076" y="348175"/>
                  <a:pt x="112642" y="350931"/>
                </a:cubicBezTo>
                <a:cubicBezTo>
                  <a:pt x="114135" y="353762"/>
                  <a:pt x="115627" y="356667"/>
                  <a:pt x="116970" y="359572"/>
                </a:cubicBezTo>
                <a:cubicBezTo>
                  <a:pt x="118387" y="362627"/>
                  <a:pt x="119730" y="365681"/>
                  <a:pt x="120998" y="368735"/>
                </a:cubicBezTo>
                <a:cubicBezTo>
                  <a:pt x="122267" y="371938"/>
                  <a:pt x="123386" y="375141"/>
                  <a:pt x="124505" y="378344"/>
                </a:cubicBezTo>
                <a:cubicBezTo>
                  <a:pt x="125549" y="381697"/>
                  <a:pt x="126519" y="385049"/>
                  <a:pt x="127415" y="388401"/>
                </a:cubicBezTo>
                <a:cubicBezTo>
                  <a:pt x="129131" y="395031"/>
                  <a:pt x="125102" y="401809"/>
                  <a:pt x="118462" y="403523"/>
                </a:cubicBezTo>
                <a:cubicBezTo>
                  <a:pt x="111822" y="405236"/>
                  <a:pt x="105033" y="401213"/>
                  <a:pt x="103391" y="394584"/>
                </a:cubicBezTo>
                <a:cubicBezTo>
                  <a:pt x="87276" y="332085"/>
                  <a:pt x="31247" y="301767"/>
                  <a:pt x="11402" y="248058"/>
                </a:cubicBezTo>
                <a:cubicBezTo>
                  <a:pt x="-9488" y="191444"/>
                  <a:pt x="-1356" y="128350"/>
                  <a:pt x="33187" y="78887"/>
                </a:cubicBezTo>
                <a:cubicBezTo>
                  <a:pt x="67729" y="29424"/>
                  <a:pt x="124281" y="0"/>
                  <a:pt x="184638" y="0"/>
                </a:cubicBezTo>
                <a:close/>
              </a:path>
            </a:pathLst>
          </a:custGeom>
          <a:solidFill>
            <a:schemeClr val="accent1">
              <a:lumMod val="75000"/>
              <a:alpha val="100000"/>
            </a:schemeClr>
          </a:solidFill>
        </p:spPr>
        <p:style>
          <a:lnRef idx="0">
            <a:schemeClr val="accent1"/>
          </a:lnRef>
          <a:fillRef idx="1">
            <a:schemeClr val="accent1"/>
          </a:fillRef>
          <a:effectRef idx="0">
            <a:schemeClr val="accent1"/>
          </a:effectRef>
          <a:fontRef idx="minor">
            <a:schemeClr val="lt1"/>
          </a:fontRef>
        </p:style>
        <p:txBody>
          <a:bodyPr/>
          <a:p/>
        </p:txBody>
      </p:sp>
      <p:sp>
        <p:nvSpPr>
          <p:cNvPr name="Freeform 6" id="6"/>
          <p:cNvSpPr/>
          <p:nvPr/>
        </p:nvSpPr>
        <p:spPr>
          <a:xfrm rot="0">
            <a:off x="8503615" y="4081478"/>
            <a:ext cx="334477" cy="307945"/>
          </a:xfrm>
          <a:custGeom>
            <a:avLst/>
            <a:gdLst/>
            <a:ahLst/>
            <a:cxnLst/>
            <a:rect r="r" b="b" t="t" l="l"/>
            <a:pathLst>
              <a:path h="535" w="580">
                <a:moveTo>
                  <a:pt x="164" y="525"/>
                </a:moveTo>
                <a:cubicBezTo>
                  <a:pt x="172" y="534"/>
                  <a:pt x="186" y="535"/>
                  <a:pt x="196" y="526"/>
                </a:cubicBezTo>
                <a:lnTo>
                  <a:pt x="570" y="187"/>
                </a:lnTo>
                <a:cubicBezTo>
                  <a:pt x="579" y="179"/>
                  <a:pt x="580" y="165"/>
                  <a:pt x="572" y="155"/>
                </a:cubicBezTo>
                <a:lnTo>
                  <a:pt x="475" y="49"/>
                </a:lnTo>
                <a:cubicBezTo>
                  <a:pt x="466" y="39"/>
                  <a:pt x="452" y="39"/>
                  <a:pt x="443" y="47"/>
                </a:cubicBezTo>
                <a:lnTo>
                  <a:pt x="124" y="335"/>
                </a:lnTo>
                <a:cubicBezTo>
                  <a:pt x="115" y="344"/>
                  <a:pt x="114" y="358"/>
                  <a:pt x="123" y="367"/>
                </a:cubicBezTo>
                <a:lnTo>
                  <a:pt x="175" y="425"/>
                </a:lnTo>
                <a:cubicBezTo>
                  <a:pt x="183" y="434"/>
                  <a:pt x="198" y="435"/>
                  <a:pt x="207" y="426"/>
                </a:cubicBezTo>
                <a:lnTo>
                  <a:pt x="341" y="305"/>
                </a:lnTo>
                <a:cubicBezTo>
                  <a:pt x="350" y="297"/>
                  <a:pt x="351" y="282"/>
                  <a:pt x="343" y="273"/>
                </a:cubicBezTo>
                <a:lnTo>
                  <a:pt x="327" y="256"/>
                </a:lnTo>
                <a:lnTo>
                  <a:pt x="193" y="378"/>
                </a:lnTo>
                <a:lnTo>
                  <a:pt x="172" y="354"/>
                </a:lnTo>
                <a:lnTo>
                  <a:pt x="457" y="96"/>
                </a:lnTo>
                <a:lnTo>
                  <a:pt x="523" y="169"/>
                </a:lnTo>
                <a:lnTo>
                  <a:pt x="182" y="478"/>
                </a:lnTo>
                <a:lnTo>
                  <a:pt x="58" y="340"/>
                </a:lnTo>
                <a:lnTo>
                  <a:pt x="404" y="26"/>
                </a:lnTo>
                <a:lnTo>
                  <a:pt x="389" y="10"/>
                </a:lnTo>
                <a:cubicBezTo>
                  <a:pt x="380" y="0"/>
                  <a:pt x="366" y="0"/>
                  <a:pt x="357" y="8"/>
                </a:cubicBezTo>
                <a:lnTo>
                  <a:pt x="10" y="322"/>
                </a:lnTo>
                <a:cubicBezTo>
                  <a:pt x="1" y="330"/>
                  <a:pt x="0" y="344"/>
                  <a:pt x="9" y="354"/>
                </a:cubicBezTo>
                <a:lnTo>
                  <a:pt x="164" y="525"/>
                </a:lnTo>
                <a:close/>
              </a:path>
            </a:pathLst>
          </a:custGeom>
          <a:solidFill>
            <a:schemeClr val="accent1">
              <a:lumMod val="75000"/>
              <a:alpha val="100000"/>
            </a:schemeClr>
          </a:solidFill>
        </p:spPr>
        <p:style>
          <a:lnRef idx="0">
            <a:schemeClr val="accent1"/>
          </a:lnRef>
          <a:fillRef idx="1">
            <a:schemeClr val="accent1"/>
          </a:fillRef>
          <a:effectRef idx="0">
            <a:schemeClr val="accent1"/>
          </a:effectRef>
          <a:fontRef idx="minor">
            <a:schemeClr val="lt1"/>
          </a:fontRef>
        </p:style>
        <p:txBody>
          <a:bodyPr/>
          <a:p/>
        </p:txBody>
      </p:sp>
      <p:sp>
        <p:nvSpPr>
          <p:cNvPr name="AutoShape 7" id="7"/>
          <p:cNvSpPr/>
          <p:nvPr/>
        </p:nvSpPr>
        <p:spPr>
          <a:xfrm rot="0">
            <a:off x="8406414" y="2422663"/>
            <a:ext cx="2708275" cy="1383030"/>
          </a:xfrm>
          <a:prstGeom prst="rect">
            <a:avLst/>
          </a:prstGeom>
        </p:spPr>
        <p:txBody>
          <a:bodyPr anchor="t" rtlCol="false" tIns="45720" lIns="91440" bIns="45720" rIns="91440" anchorCtr="false" wrap="square">
            <a:noAutofit/>
          </a:bodyPr>
          <a:lstStyle/>
          <a:p>
            <a:pPr algn="just">
              <a:lnSpc>
                <a:spcPct val="150000"/>
              </a:lnSpc>
              <a:defRPr/>
            </a:pPr>
            <a:r>
              <a:rPr lang="en-US" sz="1350">
                <a:solidFill>
                  <a:schemeClr val="dk1"/>
                </a:solidFill>
                <a:latin typeface="Microsoft Yahei"/>
                <a:ea typeface="Microsoft Yahei"/>
                <a:cs typeface="Microsoft Yahei"/>
              </a:rPr>
              <a:t>一种支撑和固定模板的临时结构，用于确保模板形状、位置和稳定性，以满足混凝土浇筑施工的要求。</a:t>
            </a:r>
            <a:endParaRPr lang="en-US" sz="1100"/>
          </a:p>
        </p:txBody>
      </p:sp>
      <p:sp>
        <p:nvSpPr>
          <p:cNvPr name="AutoShape 8" id="8"/>
          <p:cNvSpPr/>
          <p:nvPr/>
        </p:nvSpPr>
        <p:spPr>
          <a:xfrm rot="0">
            <a:off x="8901714" y="1901965"/>
            <a:ext cx="2084387" cy="460375"/>
          </a:xfrm>
          <a:prstGeom prst="rect">
            <a:avLst/>
          </a:prstGeom>
        </p:spPr>
        <p:txBody>
          <a:bodyPr anchor="t" rtlCol="false" tIns="45720" lIns="91440" bIns="45720" rIns="91440" anchorCtr="false" wrap="square">
            <a:noAutofit/>
          </a:bodyPr>
          <a:lstStyle/>
          <a:p>
            <a:pPr algn="ctr">
              <a:lnSpc>
                <a:spcPct val="120000"/>
              </a:lnSpc>
              <a:defRPr/>
            </a:pPr>
            <a:r>
              <a:rPr lang="en-US" b="true" sz="1575">
                <a:solidFill>
                  <a:schemeClr val="accent1"/>
                </a:solidFill>
                <a:latin typeface="Microsoft Yahei"/>
                <a:ea typeface="Microsoft Yahei"/>
                <a:cs typeface="Microsoft Yahei"/>
              </a:rPr>
              <a:t>支模架</a:t>
            </a:r>
            <a:endParaRPr lang="en-US" sz="1100"/>
          </a:p>
        </p:txBody>
      </p:sp>
      <p:sp>
        <p:nvSpPr>
          <p:cNvPr name="AutoShape 9" id="9"/>
          <p:cNvSpPr/>
          <p:nvPr/>
        </p:nvSpPr>
        <p:spPr>
          <a:xfrm rot="0">
            <a:off x="8406414" y="4525963"/>
            <a:ext cx="2708275" cy="1383030"/>
          </a:xfrm>
          <a:prstGeom prst="rect">
            <a:avLst/>
          </a:prstGeom>
        </p:spPr>
        <p:txBody>
          <a:bodyPr anchor="t" rtlCol="false" tIns="45720" lIns="91440" bIns="45720" rIns="91440" anchorCtr="false" wrap="square">
            <a:noAutofit/>
          </a:bodyPr>
          <a:lstStyle/>
          <a:p>
            <a:pPr algn="just">
              <a:lnSpc>
                <a:spcPct val="150000"/>
              </a:lnSpc>
              <a:defRPr/>
            </a:pPr>
            <a:r>
              <a:rPr lang="en-US" sz="1350">
                <a:solidFill>
                  <a:schemeClr val="dk1"/>
                </a:solidFill>
                <a:latin typeface="Microsoft Yahei"/>
                <a:ea typeface="Microsoft Yahei"/>
                <a:cs typeface="Microsoft Yahei"/>
              </a:rPr>
              <a:t>桥梁、高速路、地铁、隧道、大型建筑物等土木工程中的模板支撑施工。</a:t>
            </a:r>
            <a:endParaRPr lang="en-US" sz="1100"/>
          </a:p>
        </p:txBody>
      </p:sp>
      <p:sp>
        <p:nvSpPr>
          <p:cNvPr name="AutoShape 10" id="10"/>
          <p:cNvSpPr/>
          <p:nvPr/>
        </p:nvSpPr>
        <p:spPr>
          <a:xfrm rot="0">
            <a:off x="8901714" y="4005263"/>
            <a:ext cx="2084387" cy="460375"/>
          </a:xfrm>
          <a:prstGeom prst="rect">
            <a:avLst/>
          </a:prstGeom>
        </p:spPr>
        <p:txBody>
          <a:bodyPr anchor="ctr" rtlCol="false" tIns="45720" lIns="91440" bIns="45720" rIns="91440" anchorCtr="false" wrap="square">
            <a:noAutofit/>
          </a:bodyPr>
          <a:lstStyle/>
          <a:p>
            <a:pPr algn="ctr">
              <a:lnSpc>
                <a:spcPct val="120000"/>
              </a:lnSpc>
              <a:defRPr/>
            </a:pPr>
            <a:r>
              <a:rPr lang="en-US" b="true" sz="1575">
                <a:solidFill>
                  <a:schemeClr val="accent1"/>
                </a:solidFill>
                <a:latin typeface="Microsoft Yahei"/>
                <a:ea typeface="Microsoft Yahei"/>
                <a:cs typeface="Microsoft Yahei"/>
              </a:rPr>
              <a:t>适用范围</a:t>
            </a:r>
            <a:endParaRPr lang="en-US" sz="1100"/>
          </a:p>
        </p:txBody>
      </p:sp>
      <p:grpSp>
        <p:nvGrpSpPr>
          <p:cNvPr name="Group 11" id="11"/>
          <p:cNvGrpSpPr/>
          <p:nvPr/>
        </p:nvGrpSpPr>
        <p:grpSpPr>
          <a:xfrm>
            <a:off x="454963" y="93878"/>
            <a:ext cx="10641129" cy="914400"/>
            <a:chOff x="454963" y="93878"/>
            <a:chExt cx="10641129" cy="914400"/>
          </a:xfrm>
        </p:grpSpPr>
        <p:sp>
          <p:nvSpPr>
            <p:cNvPr name="AutoShape 12" id="12"/>
            <p:cNvSpPr/>
            <p:nvPr/>
          </p:nvSpPr>
          <p:spPr>
            <a:xfrm rot="0">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sp>
        <p:sp>
          <p:nvSpPr>
            <p:cNvPr name="AutoShape 13" id="13"/>
            <p:cNvSpPr/>
            <p:nvPr/>
          </p:nvSpPr>
          <p:spPr>
            <a:xfrm rot="0">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sp>
        <p:sp>
          <p:nvSpPr>
            <p:cNvPr name="AutoShape 14" id="14"/>
            <p:cNvSpPr/>
            <p:nvPr/>
          </p:nvSpPr>
          <p:spPr>
            <a:xfrm rot="0">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sp>
        <p:sp>
          <p:nvSpPr>
            <p:cNvPr name="AutoShape 15" id="15"/>
            <p:cNvSpPr/>
            <p:nvPr/>
          </p:nvSpPr>
          <p:spPr>
            <a:xfrm rot="0">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sp>
        <p:sp>
          <p:nvSpPr>
            <p:cNvPr name="AutoShape 16" id="16"/>
            <p:cNvSpPr/>
            <p:nvPr/>
          </p:nvSpPr>
          <p:spPr>
            <a:xfrm rot="0">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sp>
        <p:sp>
          <p:nvSpPr>
            <p:cNvPr name="AutoShape 17" id="17"/>
            <p:cNvSpPr/>
            <p:nvPr/>
          </p:nvSpPr>
          <p:spPr>
            <a:xfrm rot="0">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sp>
        <p:sp>
          <p:nvSpPr>
            <p:cNvPr name="AutoShape 18" id="18"/>
            <p:cNvSpPr/>
            <p:nvPr/>
          </p:nvSpPr>
          <p:spPr>
            <a:xfrm rot="0">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sp>
        <p:sp>
          <p:nvSpPr>
            <p:cNvPr name="AutoShape 19" id="19"/>
            <p:cNvSpPr/>
            <p:nvPr/>
          </p:nvSpPr>
          <p:spPr>
            <a:xfrm rot="0">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sp>
        <p:sp>
          <p:nvSpPr>
            <p:cNvPr name="AutoShape 20" id="20"/>
            <p:cNvSpPr/>
            <p:nvPr/>
          </p:nvSpPr>
          <p:spPr>
            <a:xfrm rot="0">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sp>
        <p:sp>
          <p:nvSpPr>
            <p:cNvPr name="AutoShape 21" id="21"/>
            <p:cNvSpPr/>
            <p:nvPr/>
          </p:nvSpPr>
          <p:spPr>
            <a:xfrm rot="0">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sp>
        <p:sp>
          <p:nvSpPr>
            <p:cNvPr name="AutoShape 22" id="22"/>
            <p:cNvSpPr/>
            <p:nvPr/>
          </p:nvSpPr>
          <p:spPr>
            <a:xfrm rot="0">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sp>
        <p:sp>
          <p:nvSpPr>
            <p:cNvPr name="AutoShape 23" id="23"/>
            <p:cNvSpPr/>
            <p:nvPr/>
          </p:nvSpPr>
          <p:spPr>
            <a:xfrm rot="0">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sp>
        <p:sp>
          <p:nvSpPr>
            <p:cNvPr name="AutoShape 24" id="24"/>
            <p:cNvSpPr/>
            <p:nvPr/>
          </p:nvSpPr>
          <p:spPr>
            <a:xfrm rot="0">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sp>
        <p:sp>
          <p:nvSpPr>
            <p:cNvPr name="AutoShape 25" id="25"/>
            <p:cNvSpPr/>
            <p:nvPr/>
          </p:nvSpPr>
          <p:spPr>
            <a:xfrm rot="0">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sp>
        <p:sp>
          <p:nvSpPr>
            <p:cNvPr name="AutoShape 26" id="26"/>
            <p:cNvSpPr/>
            <p:nvPr/>
          </p:nvSpPr>
          <p:spPr>
            <a:xfrm rot="0">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sp>
        <p:sp>
          <p:nvSpPr>
            <p:cNvPr name="AutoShape 27" id="27"/>
            <p:cNvSpPr/>
            <p:nvPr/>
          </p:nvSpPr>
          <p:spPr>
            <a:xfrm rot="0">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sp>
        <p:sp>
          <p:nvSpPr>
            <p:cNvPr name="AutoShape 28" id="28"/>
            <p:cNvSpPr/>
            <p:nvPr/>
          </p:nvSpPr>
          <p:spPr>
            <a:xfrm rot="0">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sp>
        <p:sp>
          <p:nvSpPr>
            <p:cNvPr name="AutoShape 29" id="29"/>
            <p:cNvSpPr/>
            <p:nvPr/>
          </p:nvSpPr>
          <p:spPr>
            <a:xfrm rot="0">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sp>
        <p:sp>
          <p:nvSpPr>
            <p:cNvPr name="AutoShape 30" id="30"/>
            <p:cNvSpPr/>
            <p:nvPr/>
          </p:nvSpPr>
          <p:spPr>
            <a:xfrm rot="0">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sp>
        <p:sp>
          <p:nvSpPr>
            <p:cNvPr name="AutoShape 31" id="31"/>
            <p:cNvSpPr/>
            <p:nvPr/>
          </p:nvSpPr>
          <p:spPr>
            <a:xfrm rot="0">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sp>
        <p:sp>
          <p:nvSpPr>
            <p:cNvPr name="TextBox 32" id="32"/>
            <p:cNvSpPr txBox="true"/>
            <p:nvPr/>
          </p:nvSpPr>
          <p:spPr>
            <a:xfrm rot="0">
              <a:off x="1094842" y="93878"/>
              <a:ext cx="10001250" cy="914400"/>
            </a:xfrm>
            <a:prstGeom prst="rect">
              <a:avLst/>
            </a:prstGeom>
          </p:spPr>
          <p:txBody>
            <a:bodyPr anchor="t" rtlCol="false" lIns="123825" rIns="57150" tIns="123825" bIns="123825" anchorCtr="false" vert="horz" wrap="square">
              <a:spAutoFit/>
            </a:bodyPr>
            <a:lstStyle/>
            <a:p>
              <a:pPr>
                <a:lnSpc>
                  <a:spcPct val="140000"/>
                </a:lnSpc>
              </a:pPr>
              <a:r>
                <a:rPr lang="en-US" b="true" sz="3000">
                  <a:solidFill>
                    <a:schemeClr val="accent1"/>
                  </a:solidFill>
                  <a:latin typeface="Microsoft Yahei"/>
                  <a:ea typeface="Microsoft Yahei"/>
                  <a:cs typeface="Microsoft Yahei"/>
                </a:rPr>
                <a:t>支模架的定义</a:t>
              </a:r>
            </a:p>
          </p:txBody>
        </p:sp>
      </p:gr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bg>
      <p:bgPr>
        <a:blipFill dpi="0" rotWithShape="true">
          <a:blip r:embed="rId2">
            <a:alphaModFix amt="100000"/>
          </a:blip>
          <a:srcRect/>
          <a:stretch>
            <a:fillRect b="0" t="0" l="0" r="0"/>
          </a:stretch>
        </a:blipFill>
      </p:bgPr>
    </p:bg>
    <p:spTree>
      <p:nvGrpSpPr>
        <p:cNvPr id="1" name=""/>
        <p:cNvGrpSpPr/>
        <p:nvPr/>
      </p:nvGrpSpPr>
      <p:grpSpPr>
        <a:xfrm>
          <a:off x="0" y="0"/>
          <a:ext cx="0" cy="0"/>
          <a:chOff x="0" y="0"/>
          <a:chExt cx="0" cy="0"/>
        </a:xfrm>
      </p:grpSpPr>
      <p:sp>
        <p:nvSpPr>
          <p:cNvPr name="AutoShape 2" id="2"/>
          <p:cNvSpPr/>
          <p:nvPr/>
        </p:nvSpPr>
        <p:spPr>
          <a:xfrm rot="0">
            <a:off x="-749579" y="1319127"/>
            <a:ext cx="5106411" cy="5106411"/>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p/>
        </p:txBody>
      </p:sp>
      <p:pic>
        <p:nvPicPr>
          <p:cNvPr name="Picture 3" id="3"/>
          <p:cNvPicPr>
            <a:picLocks noChangeAspect="true"/>
          </p:cNvPicPr>
          <p:nvPr/>
        </p:nvPicPr>
        <p:blipFill>
          <a:blip r:embed="rId3">
            <a:alphaModFix amt="100000"/>
          </a:blip>
          <a:srcRect l="12500" r="12500"/>
          <a:stretch>
            <a:fillRect/>
          </a:stretch>
        </p:blipFill>
        <p:spPr>
          <a:xfrm rot="0">
            <a:off x="-484350" y="1584357"/>
            <a:ext cx="4575952" cy="4575952"/>
          </a:xfrm>
          <a:prstGeom prst="ellipse">
            <a:avLst/>
          </a:prstGeom>
        </p:spPr>
      </p:pic>
      <p:sp>
        <p:nvSpPr>
          <p:cNvPr name="AutoShape 4" id="4"/>
          <p:cNvSpPr/>
          <p:nvPr/>
        </p:nvSpPr>
        <p:spPr>
          <a:xfrm rot="0">
            <a:off x="4935912" y="5095961"/>
            <a:ext cx="993758" cy="993758"/>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p/>
        </p:txBody>
      </p:sp>
      <p:sp>
        <p:nvSpPr>
          <p:cNvPr name="TextBox 5" id="5"/>
          <p:cNvSpPr txBox="true"/>
          <p:nvPr/>
        </p:nvSpPr>
        <p:spPr>
          <a:xfrm rot="0">
            <a:off x="4935912" y="5251464"/>
            <a:ext cx="964530" cy="682752"/>
          </a:xfrm>
          <a:prstGeom prst="rect">
            <a:avLst/>
          </a:prstGeom>
        </p:spPr>
        <p:txBody>
          <a:bodyPr anchor="t" rtlCol="false" lIns="123825" rIns="57150" tIns="123825" bIns="123825" anchorCtr="false" vert="horz" wrap="square">
            <a:spAutoFit/>
          </a:bodyPr>
          <a:lstStyle/>
          <a:p>
            <a:pPr algn="ctr">
              <a:lnSpc>
                <a:spcPct val="120000"/>
              </a:lnSpc>
            </a:pPr>
            <a:r>
              <a:rPr lang="en-US" b="true" sz="2325">
                <a:solidFill>
                  <a:srgbClr val="FFFFFF"/>
                </a:solidFill>
                <a:latin typeface="Microsoft Yahei"/>
                <a:ea typeface="Microsoft Yahei"/>
                <a:cs typeface="Microsoft Yahei"/>
              </a:rPr>
              <a:t>03</a:t>
            </a:r>
          </a:p>
        </p:txBody>
      </p:sp>
      <p:sp>
        <p:nvSpPr>
          <p:cNvPr name="TextBox 6" id="6"/>
          <p:cNvSpPr txBox="true"/>
          <p:nvPr/>
        </p:nvSpPr>
        <p:spPr>
          <a:xfrm rot="0">
            <a:off x="6074571" y="4851539"/>
            <a:ext cx="5683179" cy="731520"/>
          </a:xfrm>
          <a:prstGeom prst="rect">
            <a:avLst/>
          </a:prstGeom>
        </p:spPr>
        <p:txBody>
          <a:bodyPr anchor="t" rtlCol="false" lIns="123825" rIns="57150" tIns="123825" bIns="123825" anchorCtr="false" vert="horz" wrap="square">
            <a:spAutoFit/>
          </a:bodyPr>
          <a:lstStyle/>
          <a:p>
            <a:pPr>
              <a:lnSpc>
                <a:spcPct val="150000"/>
              </a:lnSpc>
            </a:pPr>
            <a:r>
              <a:rPr lang="en-US" b="true" sz="1606">
                <a:solidFill>
                  <a:schemeClr val="accent1"/>
                </a:solidFill>
                <a:latin typeface="Microsoft Yahei"/>
                <a:ea typeface="Microsoft Yahei"/>
                <a:cs typeface="Microsoft Yahei"/>
              </a:rPr>
              <a:t>提高施工效率</a:t>
            </a:r>
          </a:p>
        </p:txBody>
      </p:sp>
      <p:sp>
        <p:nvSpPr>
          <p:cNvPr name="TextBox 7" id="7"/>
          <p:cNvSpPr txBox="true"/>
          <p:nvPr/>
        </p:nvSpPr>
        <p:spPr>
          <a:xfrm rot="0">
            <a:off x="6074571" y="5341007"/>
            <a:ext cx="5486256" cy="975360"/>
          </a:xfrm>
          <a:prstGeom prst="rect">
            <a:avLst/>
          </a:prstGeom>
        </p:spPr>
        <p:txBody>
          <a:bodyPr anchor="t" rtlCol="false" lIns="123825" rIns="57150" tIns="123825" bIns="123825" anchorCtr="false" vert="horz" wrap="square">
            <a:spAutoFit/>
          </a:bodyPr>
          <a:lstStyle/>
          <a:p>
            <a:pPr>
              <a:lnSpc>
                <a:spcPct val="150000"/>
              </a:lnSpc>
            </a:pPr>
            <a:r>
              <a:rPr lang="en-US" sz="1500">
                <a:solidFill>
                  <a:schemeClr val="dk1"/>
                </a:solidFill>
                <a:latin typeface="Microsoft Yahei"/>
                <a:ea typeface="Microsoft Yahei"/>
                <a:cs typeface="Microsoft Yahei"/>
              </a:rPr>
              <a:t>通过使用支模架，可以加快模板安装和拆卸的速度，提高施工效率。</a:t>
            </a:r>
          </a:p>
        </p:txBody>
      </p:sp>
      <p:sp>
        <p:nvSpPr>
          <p:cNvPr name="AutoShape 8" id="8"/>
          <p:cNvSpPr/>
          <p:nvPr/>
        </p:nvSpPr>
        <p:spPr>
          <a:xfrm rot="0">
            <a:off x="4935912" y="1819581"/>
            <a:ext cx="993758" cy="993758"/>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p/>
        </p:txBody>
      </p:sp>
      <p:sp>
        <p:nvSpPr>
          <p:cNvPr name="TextBox 9" id="9"/>
          <p:cNvSpPr txBox="true"/>
          <p:nvPr/>
        </p:nvSpPr>
        <p:spPr>
          <a:xfrm rot="0">
            <a:off x="4935912" y="1975084"/>
            <a:ext cx="964530" cy="682752"/>
          </a:xfrm>
          <a:prstGeom prst="rect">
            <a:avLst/>
          </a:prstGeom>
        </p:spPr>
        <p:txBody>
          <a:bodyPr anchor="ctr" rtlCol="false" lIns="123825" rIns="57150" tIns="123825" bIns="123825" anchorCtr="false" vert="horz" wrap="square">
            <a:spAutoFit/>
          </a:bodyPr>
          <a:lstStyle/>
          <a:p>
            <a:pPr algn="ctr">
              <a:lnSpc>
                <a:spcPct val="120000"/>
              </a:lnSpc>
            </a:pPr>
            <a:r>
              <a:rPr lang="en-US" b="true" sz="2325">
                <a:solidFill>
                  <a:srgbClr val="FFFFFF"/>
                </a:solidFill>
                <a:latin typeface="Microsoft Yahei"/>
                <a:ea typeface="Microsoft Yahei"/>
                <a:cs typeface="Microsoft Yahei"/>
              </a:rPr>
              <a:t>01</a:t>
            </a:r>
          </a:p>
        </p:txBody>
      </p:sp>
      <p:sp>
        <p:nvSpPr>
          <p:cNvPr name="TextBox 10" id="10"/>
          <p:cNvSpPr txBox="true"/>
          <p:nvPr/>
        </p:nvSpPr>
        <p:spPr>
          <a:xfrm rot="0">
            <a:off x="6074571" y="1538583"/>
            <a:ext cx="5683179" cy="731520"/>
          </a:xfrm>
          <a:prstGeom prst="rect">
            <a:avLst/>
          </a:prstGeom>
        </p:spPr>
        <p:txBody>
          <a:bodyPr anchor="t" rtlCol="false" lIns="123825" rIns="57150" tIns="123825" bIns="123825" anchorCtr="false" vert="horz" wrap="square">
            <a:spAutoFit/>
          </a:bodyPr>
          <a:lstStyle/>
          <a:p>
            <a:pPr>
              <a:lnSpc>
                <a:spcPct val="150000"/>
              </a:lnSpc>
            </a:pPr>
            <a:r>
              <a:rPr lang="en-US" b="true" sz="1606">
                <a:solidFill>
                  <a:schemeClr val="accent1"/>
                </a:solidFill>
                <a:latin typeface="Microsoft Yahei"/>
                <a:ea typeface="Microsoft Yahei"/>
                <a:cs typeface="Microsoft Yahei"/>
              </a:rPr>
              <a:t>支撑和固定模板</a:t>
            </a:r>
          </a:p>
        </p:txBody>
      </p:sp>
      <p:sp>
        <p:nvSpPr>
          <p:cNvPr name="TextBox 11" id="11"/>
          <p:cNvSpPr txBox="true"/>
          <p:nvPr/>
        </p:nvSpPr>
        <p:spPr>
          <a:xfrm rot="0">
            <a:off x="6074571" y="2003667"/>
            <a:ext cx="5486256" cy="975360"/>
          </a:xfrm>
          <a:prstGeom prst="rect">
            <a:avLst/>
          </a:prstGeom>
        </p:spPr>
        <p:txBody>
          <a:bodyPr anchor="t" rtlCol="false" lIns="123825" rIns="57150" tIns="123825" bIns="123825" anchorCtr="false" vert="horz" wrap="square">
            <a:spAutoFit/>
          </a:bodyPr>
          <a:lstStyle/>
          <a:p>
            <a:pPr>
              <a:lnSpc>
                <a:spcPct val="150000"/>
              </a:lnSpc>
            </a:pPr>
            <a:r>
              <a:rPr lang="en-US" sz="1500">
                <a:solidFill>
                  <a:schemeClr val="dk1"/>
                </a:solidFill>
                <a:latin typeface="Microsoft Yahei"/>
                <a:ea typeface="Microsoft Yahei"/>
                <a:cs typeface="Microsoft Yahei"/>
              </a:rPr>
              <a:t>支模架可以支撑和固定模板，防止模板变形、移位，确保模板的整体性和稳定性。</a:t>
            </a:r>
          </a:p>
        </p:txBody>
      </p:sp>
      <p:sp>
        <p:nvSpPr>
          <p:cNvPr name="AutoShape 12" id="12"/>
          <p:cNvSpPr/>
          <p:nvPr/>
        </p:nvSpPr>
        <p:spPr>
          <a:xfrm rot="0">
            <a:off x="4935912" y="3457771"/>
            <a:ext cx="993758" cy="993758"/>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p/>
        </p:txBody>
      </p:sp>
      <p:sp>
        <p:nvSpPr>
          <p:cNvPr name="TextBox 13" id="13"/>
          <p:cNvSpPr txBox="true"/>
          <p:nvPr/>
        </p:nvSpPr>
        <p:spPr>
          <a:xfrm rot="0">
            <a:off x="4935912" y="3613274"/>
            <a:ext cx="964530" cy="682752"/>
          </a:xfrm>
          <a:prstGeom prst="rect">
            <a:avLst/>
          </a:prstGeom>
        </p:spPr>
        <p:txBody>
          <a:bodyPr anchor="t" rtlCol="false" lIns="123825" rIns="57150" tIns="123825" bIns="123825" anchorCtr="false" vert="horz" wrap="square">
            <a:spAutoFit/>
          </a:bodyPr>
          <a:lstStyle/>
          <a:p>
            <a:pPr algn="ctr">
              <a:lnSpc>
                <a:spcPct val="120000"/>
              </a:lnSpc>
            </a:pPr>
            <a:r>
              <a:rPr lang="en-US" b="true" sz="2325">
                <a:solidFill>
                  <a:srgbClr val="FFFFFF"/>
                </a:solidFill>
                <a:latin typeface="Microsoft Yahei"/>
                <a:ea typeface="Microsoft Yahei"/>
                <a:cs typeface="Microsoft Yahei"/>
              </a:rPr>
              <a:t>02</a:t>
            </a:r>
          </a:p>
        </p:txBody>
      </p:sp>
      <p:sp>
        <p:nvSpPr>
          <p:cNvPr name="TextBox 14" id="14"/>
          <p:cNvSpPr txBox="true"/>
          <p:nvPr/>
        </p:nvSpPr>
        <p:spPr>
          <a:xfrm rot="0">
            <a:off x="6074571" y="3188965"/>
            <a:ext cx="5683179" cy="731520"/>
          </a:xfrm>
          <a:prstGeom prst="rect">
            <a:avLst/>
          </a:prstGeom>
        </p:spPr>
        <p:txBody>
          <a:bodyPr anchor="t" rtlCol="false" lIns="123825" rIns="57150" tIns="123825" bIns="123825" anchorCtr="false" vert="horz" wrap="square">
            <a:spAutoFit/>
          </a:bodyPr>
          <a:lstStyle/>
          <a:p>
            <a:pPr>
              <a:lnSpc>
                <a:spcPct val="150000"/>
              </a:lnSpc>
            </a:pPr>
            <a:r>
              <a:rPr lang="en-US" b="true" sz="1606">
                <a:solidFill>
                  <a:schemeClr val="accent1"/>
                </a:solidFill>
                <a:latin typeface="Microsoft Yahei"/>
                <a:ea typeface="Microsoft Yahei"/>
                <a:cs typeface="Microsoft Yahei"/>
              </a:rPr>
              <a:t>承受混凝土浇筑时的冲击和荷载</a:t>
            </a:r>
          </a:p>
        </p:txBody>
      </p:sp>
      <p:sp>
        <p:nvSpPr>
          <p:cNvPr name="TextBox 15" id="15"/>
          <p:cNvSpPr txBox="true"/>
          <p:nvPr/>
        </p:nvSpPr>
        <p:spPr>
          <a:xfrm rot="0">
            <a:off x="6074571" y="3666241"/>
            <a:ext cx="5486256" cy="975360"/>
          </a:xfrm>
          <a:prstGeom prst="rect">
            <a:avLst/>
          </a:prstGeom>
        </p:spPr>
        <p:txBody>
          <a:bodyPr anchor="t" rtlCol="false" lIns="123825" rIns="57150" tIns="123825" bIns="123825" anchorCtr="false" vert="horz" wrap="square">
            <a:spAutoFit/>
          </a:bodyPr>
          <a:lstStyle/>
          <a:p>
            <a:pPr>
              <a:lnSpc>
                <a:spcPct val="150000"/>
              </a:lnSpc>
            </a:pPr>
            <a:r>
              <a:rPr lang="en-US" sz="1500">
                <a:solidFill>
                  <a:schemeClr val="dk1"/>
                </a:solidFill>
                <a:latin typeface="Microsoft Yahei"/>
                <a:ea typeface="Microsoft Yahei"/>
                <a:cs typeface="Microsoft Yahei"/>
              </a:rPr>
              <a:t>支模架能够承受混凝土浇筑时的冲击和荷载，保证施工安全和质量。</a:t>
            </a:r>
          </a:p>
        </p:txBody>
      </p:sp>
      <p:grpSp>
        <p:nvGrpSpPr>
          <p:cNvPr name="Group 16" id="16"/>
          <p:cNvGrpSpPr/>
          <p:nvPr/>
        </p:nvGrpSpPr>
        <p:grpSpPr>
          <a:xfrm>
            <a:off x="454963" y="93878"/>
            <a:ext cx="10641129" cy="914400"/>
            <a:chOff x="454963" y="93878"/>
            <a:chExt cx="10641129" cy="914400"/>
          </a:xfrm>
        </p:grpSpPr>
        <p:sp>
          <p:nvSpPr>
            <p:cNvPr name="AutoShape 17" id="17"/>
            <p:cNvSpPr/>
            <p:nvPr/>
          </p:nvSpPr>
          <p:spPr>
            <a:xfrm rot="0">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sp>
        <p:sp>
          <p:nvSpPr>
            <p:cNvPr name="AutoShape 18" id="18"/>
            <p:cNvSpPr/>
            <p:nvPr/>
          </p:nvSpPr>
          <p:spPr>
            <a:xfrm rot="0">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sp>
        <p:sp>
          <p:nvSpPr>
            <p:cNvPr name="AutoShape 19" id="19"/>
            <p:cNvSpPr/>
            <p:nvPr/>
          </p:nvSpPr>
          <p:spPr>
            <a:xfrm rot="0">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sp>
        <p:sp>
          <p:nvSpPr>
            <p:cNvPr name="AutoShape 20" id="20"/>
            <p:cNvSpPr/>
            <p:nvPr/>
          </p:nvSpPr>
          <p:spPr>
            <a:xfrm rot="0">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sp>
        <p:sp>
          <p:nvSpPr>
            <p:cNvPr name="AutoShape 21" id="21"/>
            <p:cNvSpPr/>
            <p:nvPr/>
          </p:nvSpPr>
          <p:spPr>
            <a:xfrm rot="0">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sp>
        <p:sp>
          <p:nvSpPr>
            <p:cNvPr name="AutoShape 22" id="22"/>
            <p:cNvSpPr/>
            <p:nvPr/>
          </p:nvSpPr>
          <p:spPr>
            <a:xfrm rot="0">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sp>
        <p:sp>
          <p:nvSpPr>
            <p:cNvPr name="AutoShape 23" id="23"/>
            <p:cNvSpPr/>
            <p:nvPr/>
          </p:nvSpPr>
          <p:spPr>
            <a:xfrm rot="0">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sp>
        <p:sp>
          <p:nvSpPr>
            <p:cNvPr name="AutoShape 24" id="24"/>
            <p:cNvSpPr/>
            <p:nvPr/>
          </p:nvSpPr>
          <p:spPr>
            <a:xfrm rot="0">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sp>
        <p:sp>
          <p:nvSpPr>
            <p:cNvPr name="AutoShape 25" id="25"/>
            <p:cNvSpPr/>
            <p:nvPr/>
          </p:nvSpPr>
          <p:spPr>
            <a:xfrm rot="0">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sp>
        <p:sp>
          <p:nvSpPr>
            <p:cNvPr name="AutoShape 26" id="26"/>
            <p:cNvSpPr/>
            <p:nvPr/>
          </p:nvSpPr>
          <p:spPr>
            <a:xfrm rot="0">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sp>
        <p:sp>
          <p:nvSpPr>
            <p:cNvPr name="AutoShape 27" id="27"/>
            <p:cNvSpPr/>
            <p:nvPr/>
          </p:nvSpPr>
          <p:spPr>
            <a:xfrm rot="0">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sp>
        <p:sp>
          <p:nvSpPr>
            <p:cNvPr name="AutoShape 28" id="28"/>
            <p:cNvSpPr/>
            <p:nvPr/>
          </p:nvSpPr>
          <p:spPr>
            <a:xfrm rot="0">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sp>
        <p:sp>
          <p:nvSpPr>
            <p:cNvPr name="AutoShape 29" id="29"/>
            <p:cNvSpPr/>
            <p:nvPr/>
          </p:nvSpPr>
          <p:spPr>
            <a:xfrm rot="0">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sp>
        <p:sp>
          <p:nvSpPr>
            <p:cNvPr name="AutoShape 30" id="30"/>
            <p:cNvSpPr/>
            <p:nvPr/>
          </p:nvSpPr>
          <p:spPr>
            <a:xfrm rot="0">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sp>
        <p:sp>
          <p:nvSpPr>
            <p:cNvPr name="AutoShape 31" id="31"/>
            <p:cNvSpPr/>
            <p:nvPr/>
          </p:nvSpPr>
          <p:spPr>
            <a:xfrm rot="0">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sp>
        <p:sp>
          <p:nvSpPr>
            <p:cNvPr name="AutoShape 32" id="32"/>
            <p:cNvSpPr/>
            <p:nvPr/>
          </p:nvSpPr>
          <p:spPr>
            <a:xfrm rot="0">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sp>
        <p:sp>
          <p:nvSpPr>
            <p:cNvPr name="AutoShape 33" id="33"/>
            <p:cNvSpPr/>
            <p:nvPr/>
          </p:nvSpPr>
          <p:spPr>
            <a:xfrm rot="0">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sp>
        <p:sp>
          <p:nvSpPr>
            <p:cNvPr name="AutoShape 34" id="34"/>
            <p:cNvSpPr/>
            <p:nvPr/>
          </p:nvSpPr>
          <p:spPr>
            <a:xfrm rot="0">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sp>
        <p:sp>
          <p:nvSpPr>
            <p:cNvPr name="AutoShape 35" id="35"/>
            <p:cNvSpPr/>
            <p:nvPr/>
          </p:nvSpPr>
          <p:spPr>
            <a:xfrm rot="0">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sp>
        <p:sp>
          <p:nvSpPr>
            <p:cNvPr name="AutoShape 36" id="36"/>
            <p:cNvSpPr/>
            <p:nvPr/>
          </p:nvSpPr>
          <p:spPr>
            <a:xfrm rot="0">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sp>
        <p:sp>
          <p:nvSpPr>
            <p:cNvPr name="TextBox 37" id="37"/>
            <p:cNvSpPr txBox="true"/>
            <p:nvPr/>
          </p:nvSpPr>
          <p:spPr>
            <a:xfrm rot="0">
              <a:off x="1094842" y="93878"/>
              <a:ext cx="10001250" cy="914400"/>
            </a:xfrm>
            <a:prstGeom prst="rect">
              <a:avLst/>
            </a:prstGeom>
          </p:spPr>
          <p:txBody>
            <a:bodyPr anchor="t" rtlCol="false" lIns="123825" rIns="57150" tIns="123825" bIns="123825" anchorCtr="false" vert="horz" wrap="square">
              <a:spAutoFit/>
            </a:bodyPr>
            <a:lstStyle/>
            <a:p>
              <a:pPr>
                <a:lnSpc>
                  <a:spcPct val="140000"/>
                </a:lnSpc>
              </a:pPr>
              <a:r>
                <a:rPr lang="en-US" b="true" sz="3000">
                  <a:solidFill>
                    <a:schemeClr val="accent1"/>
                  </a:solidFill>
                  <a:latin typeface="Microsoft Yahei"/>
                  <a:ea typeface="Microsoft Yahei"/>
                  <a:cs typeface="Microsoft Yahei"/>
                </a:rPr>
                <a:t>支模架的作用</a:t>
              </a:r>
            </a:p>
          </p:txBody>
        </p:sp>
      </p:gr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bg>
      <p:bgPr>
        <a:blipFill dpi="0" rotWithShape="true">
          <a:blip r:embed="rId2">
            <a:alphaModFix amt="100000"/>
          </a:blip>
          <a:srcRect/>
          <a:stretch>
            <a:fillRect b="0" t="0" l="0" r="0"/>
          </a:stretch>
        </a:blipFill>
      </p:bgPr>
    </p:bg>
    <p:spTree>
      <p:nvGrpSpPr>
        <p:cNvPr id="1" name=""/>
        <p:cNvGrpSpPr/>
        <p:nvPr/>
      </p:nvGrpSpPr>
      <p:grpSpPr>
        <a:xfrm>
          <a:off x="0" y="0"/>
          <a:ext cx="0" cy="0"/>
          <a:chOff x="0" y="0"/>
          <a:chExt cx="0" cy="0"/>
        </a:xfrm>
      </p:grpSpPr>
      <p:sp>
        <p:nvSpPr>
          <p:cNvPr name="AutoShape 2" id="2"/>
          <p:cNvSpPr/>
          <p:nvPr/>
        </p:nvSpPr>
        <p:spPr>
          <a:xfrm rot="0">
            <a:off x="3485416" y="3075841"/>
            <a:ext cx="1954703" cy="1969616"/>
          </a:xfrm>
          <a:prstGeom prst="ellipse">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p/>
        </p:txBody>
      </p:sp>
      <p:sp>
        <p:nvSpPr>
          <p:cNvPr name="AutoShape 3" id="3"/>
          <p:cNvSpPr/>
          <p:nvPr/>
        </p:nvSpPr>
        <p:spPr>
          <a:xfrm rot="0">
            <a:off x="5660673" y="3426081"/>
            <a:ext cx="2699191" cy="2719784"/>
          </a:xfrm>
          <a:prstGeom prst="ellipse">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p/>
        </p:txBody>
      </p:sp>
      <p:sp>
        <p:nvSpPr>
          <p:cNvPr name="AutoShape 4" id="4"/>
          <p:cNvSpPr/>
          <p:nvPr/>
        </p:nvSpPr>
        <p:spPr>
          <a:xfrm rot="0">
            <a:off x="5288494" y="1513149"/>
            <a:ext cx="1721774" cy="1721774"/>
          </a:xfrm>
          <a:prstGeom prst="ellipse">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p/>
        </p:txBody>
      </p:sp>
      <p:sp>
        <p:nvSpPr>
          <p:cNvPr name="TextBox 5" id="5"/>
          <p:cNvSpPr txBox="true"/>
          <p:nvPr/>
        </p:nvSpPr>
        <p:spPr>
          <a:xfrm rot="0">
            <a:off x="280421" y="2711491"/>
            <a:ext cx="3039989" cy="1257300"/>
          </a:xfrm>
          <a:prstGeom prst="rect">
            <a:avLst/>
          </a:prstGeom>
        </p:spPr>
        <p:txBody>
          <a:bodyPr anchor="t" rtlCol="false" lIns="114300" rIns="114300" tIns="57150" bIns="57150" anchorCtr="false" vert="horz" wrap="square">
            <a:spAutoFit/>
          </a:bodyPr>
          <a:lstStyle/>
          <a:p>
            <a:pPr algn="r">
              <a:lnSpc>
                <a:spcPct val="120000"/>
              </a:lnSpc>
            </a:pPr>
            <a:r>
              <a:rPr lang="en-US" sz="1500">
                <a:solidFill>
                  <a:schemeClr val="dk1"/>
                </a:solidFill>
                <a:latin typeface="Microsoft Yahei"/>
                <a:ea typeface="Microsoft Yahei"/>
                <a:cs typeface="Microsoft Yahei"/>
              </a:rPr>
              <a:t>钢支模架、木支模架、铝合金支模架等。</a:t>
            </a:r>
          </a:p>
        </p:txBody>
      </p:sp>
      <p:pic>
        <p:nvPicPr>
          <p:cNvPr name="Picture 6" id="6"/>
          <p:cNvPicPr>
            <a:picLocks noChangeAspect="true"/>
          </p:cNvPicPr>
          <p:nvPr/>
        </p:nvPicPr>
        <p:blipFill>
          <a:blip r:embed="rId3"/>
          <a:srcRect t="16625" b="16625"/>
          <a:stretch>
            <a:fillRect/>
          </a:stretch>
        </p:blipFill>
        <p:spPr>
          <a:xfrm rot="0">
            <a:off x="5399254" y="1623909"/>
            <a:ext cx="1500254" cy="1500254"/>
          </a:xfrm>
          <a:prstGeom prst="ellipse">
            <a:avLst/>
          </a:prstGeom>
        </p:spPr>
      </p:pic>
      <p:sp>
        <p:nvSpPr>
          <p:cNvPr name="TextBox 7" id="7"/>
          <p:cNvSpPr txBox="true"/>
          <p:nvPr/>
        </p:nvSpPr>
        <p:spPr>
          <a:xfrm rot="0">
            <a:off x="613814" y="2226284"/>
            <a:ext cx="2703493" cy="398526"/>
          </a:xfrm>
          <a:prstGeom prst="rect">
            <a:avLst/>
          </a:prstGeom>
        </p:spPr>
        <p:txBody>
          <a:bodyPr anchor="t" rtlCol="false" lIns="114300" rIns="114300" tIns="57150" bIns="57150" anchorCtr="false" vert="horz" wrap="square">
            <a:spAutoFit/>
          </a:bodyPr>
          <a:lstStyle/>
          <a:p>
            <a:pPr algn="r">
              <a:lnSpc>
                <a:spcPct val="77000"/>
              </a:lnSpc>
            </a:pPr>
            <a:r>
              <a:rPr lang="en-US" b="true" sz="2325">
                <a:solidFill>
                  <a:schemeClr val="accent1"/>
                </a:solidFill>
                <a:latin typeface="Microsoft Yahei"/>
                <a:ea typeface="Microsoft Yahei"/>
                <a:cs typeface="Microsoft Yahei"/>
              </a:rPr>
              <a:t>按材料分类</a:t>
            </a:r>
          </a:p>
        </p:txBody>
      </p:sp>
      <p:sp>
        <p:nvSpPr>
          <p:cNvPr name="TextBox 8" id="8"/>
          <p:cNvSpPr txBox="true"/>
          <p:nvPr/>
        </p:nvSpPr>
        <p:spPr>
          <a:xfrm rot="0">
            <a:off x="7300757" y="1971492"/>
            <a:ext cx="3121877" cy="1287399"/>
          </a:xfrm>
          <a:prstGeom prst="rect">
            <a:avLst/>
          </a:prstGeom>
        </p:spPr>
        <p:txBody>
          <a:bodyPr anchor="t" rtlCol="false" lIns="114300" rIns="114300" tIns="57150" bIns="57150" anchorCtr="false" vert="horz" wrap="square">
            <a:spAutoFit/>
          </a:bodyPr>
          <a:lstStyle/>
          <a:p>
            <a:pPr>
              <a:lnSpc>
                <a:spcPct val="120000"/>
              </a:lnSpc>
            </a:pPr>
            <a:r>
              <a:rPr lang="en-US" sz="1500">
                <a:solidFill>
                  <a:schemeClr val="dk1"/>
                </a:solidFill>
                <a:latin typeface="Microsoft Yahei"/>
                <a:ea typeface="Microsoft Yahei"/>
                <a:cs typeface="Microsoft Yahei"/>
              </a:rPr>
              <a:t>桥梁支模架、隧道支模架、建筑支模架等。</a:t>
            </a:r>
          </a:p>
        </p:txBody>
      </p:sp>
      <p:sp>
        <p:nvSpPr>
          <p:cNvPr name="TextBox 9" id="9"/>
          <p:cNvSpPr txBox="true"/>
          <p:nvPr/>
        </p:nvSpPr>
        <p:spPr>
          <a:xfrm rot="0">
            <a:off x="7300757" y="1513149"/>
            <a:ext cx="2703493" cy="398526"/>
          </a:xfrm>
          <a:prstGeom prst="rect">
            <a:avLst/>
          </a:prstGeom>
        </p:spPr>
        <p:txBody>
          <a:bodyPr anchor="t" rtlCol="false" lIns="114300" rIns="114300" tIns="57150" bIns="57150" anchorCtr="false" vert="horz" wrap="square">
            <a:spAutoFit/>
          </a:bodyPr>
          <a:lstStyle/>
          <a:p>
            <a:pPr>
              <a:lnSpc>
                <a:spcPct val="77000"/>
              </a:lnSpc>
            </a:pPr>
            <a:r>
              <a:rPr lang="en-US" b="true" sz="2325">
                <a:solidFill>
                  <a:schemeClr val="accent1"/>
                </a:solidFill>
                <a:latin typeface="Microsoft Yahei"/>
                <a:ea typeface="Microsoft Yahei"/>
                <a:cs typeface="Microsoft Yahei"/>
              </a:rPr>
              <a:t>按用途分类</a:t>
            </a:r>
          </a:p>
        </p:txBody>
      </p:sp>
      <p:pic>
        <p:nvPicPr>
          <p:cNvPr name="Picture 10" id="10"/>
          <p:cNvPicPr>
            <a:picLocks noChangeAspect="true"/>
          </p:cNvPicPr>
          <p:nvPr/>
        </p:nvPicPr>
        <p:blipFill>
          <a:blip r:embed="rId4"/>
          <a:srcRect l="0" r="0" t="16667" b="16667"/>
          <a:stretch>
            <a:fillRect/>
          </a:stretch>
        </p:blipFill>
        <p:spPr>
          <a:xfrm rot="0">
            <a:off x="5820154" y="3595858"/>
            <a:ext cx="2380229" cy="2380229"/>
          </a:xfrm>
          <a:prstGeom prst="ellipse">
            <a:avLst/>
          </a:prstGeom>
        </p:spPr>
      </p:pic>
      <p:pic>
        <p:nvPicPr>
          <p:cNvPr name="Picture 11" id="11"/>
          <p:cNvPicPr>
            <a:picLocks noChangeAspect="true"/>
          </p:cNvPicPr>
          <p:nvPr/>
        </p:nvPicPr>
        <p:blipFill>
          <a:blip r:embed="rId5"/>
          <a:srcRect l="16797" r="16797"/>
          <a:stretch>
            <a:fillRect/>
          </a:stretch>
        </p:blipFill>
        <p:spPr>
          <a:xfrm rot="0">
            <a:off x="3637042" y="3234923"/>
            <a:ext cx="1651452" cy="1651452"/>
          </a:xfrm>
          <a:prstGeom prst="ellipse">
            <a:avLst/>
          </a:prstGeom>
        </p:spPr>
      </p:pic>
      <p:sp>
        <p:nvSpPr>
          <p:cNvPr name="TextBox 12" id="12"/>
          <p:cNvSpPr txBox="true"/>
          <p:nvPr/>
        </p:nvSpPr>
        <p:spPr>
          <a:xfrm rot="0">
            <a:off x="8621512" y="4777233"/>
            <a:ext cx="3219450" cy="1257300"/>
          </a:xfrm>
          <a:prstGeom prst="rect">
            <a:avLst/>
          </a:prstGeom>
        </p:spPr>
        <p:txBody>
          <a:bodyPr anchor="t" rtlCol="false" lIns="114300" rIns="114300" tIns="57150" bIns="57150" anchorCtr="false" vert="horz" wrap="square">
            <a:spAutoFit/>
          </a:bodyPr>
          <a:lstStyle/>
          <a:p>
            <a:pPr>
              <a:lnSpc>
                <a:spcPct val="120000"/>
              </a:lnSpc>
            </a:pPr>
            <a:r>
              <a:rPr lang="en-US" sz="1500">
                <a:solidFill>
                  <a:schemeClr val="dk1"/>
                </a:solidFill>
                <a:latin typeface="Microsoft Yahei"/>
                <a:ea typeface="Microsoft Yahei"/>
                <a:cs typeface="Microsoft Yahei"/>
              </a:rPr>
              <a:t>简易式支模架、装配式支模架、碗扣式支模架等。</a:t>
            </a:r>
          </a:p>
        </p:txBody>
      </p:sp>
      <p:sp>
        <p:nvSpPr>
          <p:cNvPr name="TextBox 13" id="13"/>
          <p:cNvSpPr txBox="true"/>
          <p:nvPr/>
        </p:nvSpPr>
        <p:spPr>
          <a:xfrm rot="0">
            <a:off x="8621512" y="4318890"/>
            <a:ext cx="2703493" cy="398526"/>
          </a:xfrm>
          <a:prstGeom prst="rect">
            <a:avLst/>
          </a:prstGeom>
        </p:spPr>
        <p:txBody>
          <a:bodyPr anchor="t" rtlCol="false" lIns="114300" rIns="114300" tIns="57150" bIns="57150" anchorCtr="false" vert="horz" wrap="square">
            <a:spAutoFit/>
          </a:bodyPr>
          <a:lstStyle/>
          <a:p>
            <a:pPr>
              <a:lnSpc>
                <a:spcPct val="77000"/>
              </a:lnSpc>
            </a:pPr>
            <a:r>
              <a:rPr lang="en-US" b="true" sz="2325">
                <a:solidFill>
                  <a:schemeClr val="accent1"/>
                </a:solidFill>
                <a:latin typeface="Microsoft Yahei"/>
                <a:ea typeface="Microsoft Yahei"/>
                <a:cs typeface="Microsoft Yahei"/>
              </a:rPr>
              <a:t>按结构形式分类</a:t>
            </a:r>
          </a:p>
        </p:txBody>
      </p:sp>
      <p:grpSp>
        <p:nvGrpSpPr>
          <p:cNvPr name="Group 14" id="14"/>
          <p:cNvGrpSpPr/>
          <p:nvPr/>
        </p:nvGrpSpPr>
        <p:grpSpPr>
          <a:xfrm>
            <a:off x="454963" y="93878"/>
            <a:ext cx="10641129" cy="914400"/>
            <a:chOff x="454963" y="93878"/>
            <a:chExt cx="10641129" cy="914400"/>
          </a:xfrm>
        </p:grpSpPr>
        <p:sp>
          <p:nvSpPr>
            <p:cNvPr name="AutoShape 15" id="15"/>
            <p:cNvSpPr/>
            <p:nvPr/>
          </p:nvSpPr>
          <p:spPr>
            <a:xfrm rot="0">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sp>
        <p:sp>
          <p:nvSpPr>
            <p:cNvPr name="AutoShape 16" id="16"/>
            <p:cNvSpPr/>
            <p:nvPr/>
          </p:nvSpPr>
          <p:spPr>
            <a:xfrm rot="0">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sp>
        <p:sp>
          <p:nvSpPr>
            <p:cNvPr name="AutoShape 17" id="17"/>
            <p:cNvSpPr/>
            <p:nvPr/>
          </p:nvSpPr>
          <p:spPr>
            <a:xfrm rot="0">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sp>
        <p:sp>
          <p:nvSpPr>
            <p:cNvPr name="AutoShape 18" id="18"/>
            <p:cNvSpPr/>
            <p:nvPr/>
          </p:nvSpPr>
          <p:spPr>
            <a:xfrm rot="0">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sp>
        <p:sp>
          <p:nvSpPr>
            <p:cNvPr name="AutoShape 19" id="19"/>
            <p:cNvSpPr/>
            <p:nvPr/>
          </p:nvSpPr>
          <p:spPr>
            <a:xfrm rot="0">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sp>
        <p:sp>
          <p:nvSpPr>
            <p:cNvPr name="AutoShape 20" id="20"/>
            <p:cNvSpPr/>
            <p:nvPr/>
          </p:nvSpPr>
          <p:spPr>
            <a:xfrm rot="0">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sp>
        <p:sp>
          <p:nvSpPr>
            <p:cNvPr name="AutoShape 21" id="21"/>
            <p:cNvSpPr/>
            <p:nvPr/>
          </p:nvSpPr>
          <p:spPr>
            <a:xfrm rot="0">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sp>
        <p:sp>
          <p:nvSpPr>
            <p:cNvPr name="AutoShape 22" id="22"/>
            <p:cNvSpPr/>
            <p:nvPr/>
          </p:nvSpPr>
          <p:spPr>
            <a:xfrm rot="0">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sp>
        <p:sp>
          <p:nvSpPr>
            <p:cNvPr name="AutoShape 23" id="23"/>
            <p:cNvSpPr/>
            <p:nvPr/>
          </p:nvSpPr>
          <p:spPr>
            <a:xfrm rot="0">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sp>
        <p:sp>
          <p:nvSpPr>
            <p:cNvPr name="AutoShape 24" id="24"/>
            <p:cNvSpPr/>
            <p:nvPr/>
          </p:nvSpPr>
          <p:spPr>
            <a:xfrm rot="0">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sp>
        <p:sp>
          <p:nvSpPr>
            <p:cNvPr name="AutoShape 25" id="25"/>
            <p:cNvSpPr/>
            <p:nvPr/>
          </p:nvSpPr>
          <p:spPr>
            <a:xfrm rot="0">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sp>
        <p:sp>
          <p:nvSpPr>
            <p:cNvPr name="AutoShape 26" id="26"/>
            <p:cNvSpPr/>
            <p:nvPr/>
          </p:nvSpPr>
          <p:spPr>
            <a:xfrm rot="0">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sp>
        <p:sp>
          <p:nvSpPr>
            <p:cNvPr name="AutoShape 27" id="27"/>
            <p:cNvSpPr/>
            <p:nvPr/>
          </p:nvSpPr>
          <p:spPr>
            <a:xfrm rot="0">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sp>
        <p:sp>
          <p:nvSpPr>
            <p:cNvPr name="AutoShape 28" id="28"/>
            <p:cNvSpPr/>
            <p:nvPr/>
          </p:nvSpPr>
          <p:spPr>
            <a:xfrm rot="0">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sp>
        <p:sp>
          <p:nvSpPr>
            <p:cNvPr name="AutoShape 29" id="29"/>
            <p:cNvSpPr/>
            <p:nvPr/>
          </p:nvSpPr>
          <p:spPr>
            <a:xfrm rot="0">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sp>
        <p:sp>
          <p:nvSpPr>
            <p:cNvPr name="AutoShape 30" id="30"/>
            <p:cNvSpPr/>
            <p:nvPr/>
          </p:nvSpPr>
          <p:spPr>
            <a:xfrm rot="0">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sp>
        <p:sp>
          <p:nvSpPr>
            <p:cNvPr name="AutoShape 31" id="31"/>
            <p:cNvSpPr/>
            <p:nvPr/>
          </p:nvSpPr>
          <p:spPr>
            <a:xfrm rot="0">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sp>
        <p:sp>
          <p:nvSpPr>
            <p:cNvPr name="AutoShape 32" id="32"/>
            <p:cNvSpPr/>
            <p:nvPr/>
          </p:nvSpPr>
          <p:spPr>
            <a:xfrm rot="0">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sp>
        <p:sp>
          <p:nvSpPr>
            <p:cNvPr name="AutoShape 33" id="33"/>
            <p:cNvSpPr/>
            <p:nvPr/>
          </p:nvSpPr>
          <p:spPr>
            <a:xfrm rot="0">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sp>
        <p:sp>
          <p:nvSpPr>
            <p:cNvPr name="AutoShape 34" id="34"/>
            <p:cNvSpPr/>
            <p:nvPr/>
          </p:nvSpPr>
          <p:spPr>
            <a:xfrm rot="0">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sp>
        <p:sp>
          <p:nvSpPr>
            <p:cNvPr name="TextBox 35" id="35"/>
            <p:cNvSpPr txBox="true"/>
            <p:nvPr/>
          </p:nvSpPr>
          <p:spPr>
            <a:xfrm rot="0">
              <a:off x="1094842" y="93878"/>
              <a:ext cx="10001250" cy="914400"/>
            </a:xfrm>
            <a:prstGeom prst="rect">
              <a:avLst/>
            </a:prstGeom>
          </p:spPr>
          <p:txBody>
            <a:bodyPr anchor="t" rtlCol="false" lIns="123825" rIns="57150" tIns="123825" bIns="123825" anchorCtr="false" vert="horz" wrap="square">
              <a:spAutoFit/>
            </a:bodyPr>
            <a:lstStyle/>
            <a:p>
              <a:pPr>
                <a:lnSpc>
                  <a:spcPct val="140000"/>
                </a:lnSpc>
              </a:pPr>
              <a:r>
                <a:rPr lang="en-US" b="true" sz="3000">
                  <a:solidFill>
                    <a:schemeClr val="accent1"/>
                  </a:solidFill>
                  <a:latin typeface="Microsoft Yahei"/>
                  <a:ea typeface="Microsoft Yahei"/>
                  <a:cs typeface="Microsoft Yahei"/>
                </a:rPr>
                <a:t>支模架的分类</a:t>
              </a:r>
            </a:p>
          </p:txBody>
        </p:sp>
      </p:gr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bg>
      <p:bgPr>
        <a:blipFill dpi="0" rotWithShape="true">
          <a:blip r:embed="rId2">
            <a:alphaModFix amt="100000"/>
          </a:blip>
          <a:srcRect/>
          <a:stretch>
            <a:fillRect b="0" t="0" l="0" r="0"/>
          </a:stretch>
        </a:blipFill>
      </p:bgPr>
    </p:bg>
    <p:spTree>
      <p:nvGrpSpPr>
        <p:cNvPr id="1" name=""/>
        <p:cNvGrpSpPr/>
        <p:nvPr/>
      </p:nvGrpSpPr>
      <p:grpSpPr>
        <a:xfrm>
          <a:off x="0" y="0"/>
          <a:ext cx="0" cy="0"/>
          <a:chOff x="0" y="0"/>
          <a:chExt cx="0" cy="0"/>
        </a:xfrm>
      </p:grpSpPr>
      <p:grpSp>
        <p:nvGrpSpPr>
          <p:cNvPr name="Group 2" id="2"/>
          <p:cNvGrpSpPr/>
          <p:nvPr/>
        </p:nvGrpSpPr>
        <p:grpSpPr>
          <a:xfrm>
            <a:off x="2393306" y="1775648"/>
            <a:ext cx="7405389" cy="1138956"/>
            <a:chOff x="2393306" y="1775648"/>
            <a:chExt cx="7405389" cy="1138956"/>
          </a:xfrm>
        </p:grpSpPr>
        <p:sp>
          <p:nvSpPr>
            <p:cNvPr name="TextBox 3" id="3"/>
            <p:cNvSpPr txBox="true"/>
            <p:nvPr/>
          </p:nvSpPr>
          <p:spPr>
            <a:xfrm rot="0">
              <a:off x="2393306" y="1775648"/>
              <a:ext cx="7405389" cy="1138956"/>
            </a:xfrm>
            <a:prstGeom prst="rect">
              <a:avLst/>
            </a:prstGeom>
          </p:spPr>
          <p:txBody>
            <a:bodyPr anchor="ctr" rtlCol="false" lIns="66008" rIns="66008" tIns="33052" bIns="33052" anchorCtr="false" wrap="square">
              <a:noAutofit/>
            </a:bodyPr>
            <a:lstStyle/>
            <a:p>
              <a:pPr algn="ctr">
                <a:lnSpc>
                  <a:spcPct val="80000"/>
                </a:lnSpc>
              </a:pPr>
              <a:r>
                <a:rPr lang="en-US" b="true" sz="8400">
                  <a:solidFill>
                    <a:srgbClr val="D3816D">
                      <a:alpha val="100000"/>
                    </a:srgbClr>
                  </a:solidFill>
                  <a:latin typeface="Microsoft Yahei"/>
                  <a:ea typeface="Microsoft Yahei"/>
                  <a:cs typeface="Microsoft Yahei"/>
                </a:rPr>
                <a:t>02</a:t>
              </a:r>
            </a:p>
          </p:txBody>
        </p:sp>
      </p:grpSp>
      <p:sp>
        <p:nvSpPr>
          <p:cNvPr name="TextBox 4" id="4"/>
          <p:cNvSpPr txBox="true"/>
          <p:nvPr/>
        </p:nvSpPr>
        <p:spPr>
          <a:xfrm rot="0">
            <a:off x="2424378" y="2793581"/>
            <a:ext cx="7343244" cy="1805940"/>
          </a:xfrm>
          <a:prstGeom prst="rect">
            <a:avLst/>
          </a:prstGeom>
        </p:spPr>
        <p:txBody>
          <a:bodyPr anchor="t" rtlCol="false" lIns="91440" rIns="91440" tIns="45720" bIns="45720" anchorCtr="false" vert="horz" wrap="square">
            <a:noAutofit/>
          </a:bodyPr>
          <a:lstStyle/>
          <a:p>
            <a:pPr algn="ctr">
              <a:lnSpc>
                <a:spcPct val="120000"/>
              </a:lnSpc>
              <a:spcBef>
                <a:spcPct val="0"/>
              </a:spcBef>
            </a:pPr>
            <a:r>
              <a:rPr lang="en-US" b="true" sz="4500">
                <a:solidFill>
                  <a:srgbClr val="000000"/>
                </a:solidFill>
                <a:latin typeface="Microsoft Yahei"/>
                <a:ea typeface="Microsoft Yahei"/>
                <a:cs typeface="Microsoft Yahei"/>
              </a:rPr>
              <a:t>支模架的组成与搭建</a:t>
            </a: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bg>
      <p:bgPr>
        <a:blipFill dpi="0" rotWithShape="true">
          <a:blip r:embed="rId2">
            <a:alphaModFix amt="100000"/>
          </a:blip>
          <a:srcRect/>
          <a:stretch>
            <a:fillRect b="0" t="0" l="0" r="0"/>
          </a:stretch>
        </a:blipFill>
      </p:bgPr>
    </p:bg>
    <p:spTree>
      <p:nvGrpSpPr>
        <p:cNvPr id="1" name=""/>
        <p:cNvGrpSpPr/>
        <p:nvPr/>
      </p:nvGrpSpPr>
      <p:grpSpPr>
        <a:xfrm>
          <a:off x="0" y="0"/>
          <a:ext cx="0" cy="0"/>
          <a:chOff x="0" y="0"/>
          <a:chExt cx="0" cy="0"/>
        </a:xfrm>
      </p:grpSpPr>
      <p:sp>
        <p:nvSpPr>
          <p:cNvPr name="AutoShape 2" id="2"/>
          <p:cNvSpPr/>
          <p:nvPr/>
        </p:nvSpPr>
        <p:spPr>
          <a:xfrm rot="0">
            <a:off x="990089" y="1514981"/>
            <a:ext cx="932011" cy="932011"/>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p/>
        </p:txBody>
      </p:sp>
      <p:sp>
        <p:nvSpPr>
          <p:cNvPr name="TextBox 3" id="3"/>
          <p:cNvSpPr txBox="true"/>
          <p:nvPr/>
        </p:nvSpPr>
        <p:spPr>
          <a:xfrm rot="0">
            <a:off x="990089" y="4677159"/>
            <a:ext cx="2409825" cy="1047750"/>
          </a:xfrm>
          <a:prstGeom prst="rect">
            <a:avLst/>
          </a:prstGeom>
        </p:spPr>
        <p:txBody>
          <a:bodyPr anchor="t" rtlCol="false" lIns="114300" rIns="114300" tIns="57150" bIns="57150" anchorCtr="false" vert="horz" wrap="square">
            <a:spAutoFit/>
          </a:bodyPr>
          <a:lstStyle/>
          <a:p>
            <a:pPr algn="just">
              <a:lnSpc>
                <a:spcPct val="96000"/>
              </a:lnSpc>
            </a:pPr>
            <a:r>
              <a:rPr lang="en-US" sz="1500">
                <a:solidFill>
                  <a:schemeClr val="dk1"/>
                </a:solidFill>
                <a:latin typeface="Microsoft Yahei"/>
                <a:ea typeface="Microsoft Yahei"/>
                <a:cs typeface="Microsoft Yahei"/>
              </a:rPr>
              <a:t>包括立杆、横杆、斜杆和底座等部件，用于承受和传递荷载。</a:t>
            </a:r>
          </a:p>
        </p:txBody>
      </p:sp>
      <p:sp>
        <p:nvSpPr>
          <p:cNvPr name="TextBox 4" id="4"/>
          <p:cNvSpPr txBox="true"/>
          <p:nvPr/>
        </p:nvSpPr>
        <p:spPr>
          <a:xfrm rot="0">
            <a:off x="990089" y="3829496"/>
            <a:ext cx="2409825" cy="447675"/>
          </a:xfrm>
          <a:prstGeom prst="rect">
            <a:avLst/>
          </a:prstGeom>
        </p:spPr>
        <p:txBody>
          <a:bodyPr anchor="t" rtlCol="false" lIns="114300" rIns="114300" tIns="57150" bIns="57150" anchorCtr="false" vert="horz" wrap="square">
            <a:spAutoFit/>
          </a:bodyPr>
          <a:lstStyle/>
          <a:p>
            <a:pPr>
              <a:lnSpc>
                <a:spcPct val="96000"/>
              </a:lnSpc>
            </a:pPr>
            <a:r>
              <a:rPr lang="en-US" b="true" sz="2025">
                <a:solidFill>
                  <a:schemeClr val="accent1"/>
                </a:solidFill>
                <a:latin typeface="Microsoft Yahei"/>
                <a:ea typeface="Microsoft Yahei"/>
                <a:cs typeface="Microsoft Yahei"/>
              </a:rPr>
              <a:t>支撑体系</a:t>
            </a:r>
          </a:p>
        </p:txBody>
      </p:sp>
      <p:cxnSp>
        <p:nvCxnSpPr>
          <p:cNvPr name="Connector 5" id="5"/>
          <p:cNvCxnSpPr/>
          <p:nvPr/>
        </p:nvCxnSpPr>
        <p:spPr>
          <a:xfrm>
            <a:off x="1095003" y="4507169"/>
            <a:ext cx="2676821" cy="0"/>
          </a:xfrm>
          <a:prstGeom prst="line">
            <a:avLst/>
          </a:prstGeom>
          <a:ln w="9525">
            <a:solidFill>
              <a:schemeClr val="accent1">
                <a:lumMod val="75000"/>
              </a:schemeClr>
            </a:solidFill>
            <a:prstDash val="solid"/>
          </a:ln>
        </p:spPr>
        <p:style>
          <a:lnRef idx="0">
            <a:schemeClr val="accent1"/>
          </a:lnRef>
          <a:fillRef idx="1">
            <a:schemeClr val="accent1"/>
          </a:fillRef>
          <a:effectRef idx="0">
            <a:schemeClr val="accent1"/>
          </a:effectRef>
          <a:fontRef idx="minor">
            <a:schemeClr val="lt1"/>
          </a:fontRef>
        </p:style>
      </p:cxnSp>
      <p:cxnSp>
        <p:nvCxnSpPr>
          <p:cNvPr name="Connector 6" id="6"/>
          <p:cNvCxnSpPr/>
          <p:nvPr/>
        </p:nvCxnSpPr>
        <p:spPr>
          <a:xfrm>
            <a:off x="3569918" y="4041523"/>
            <a:ext cx="207264" cy="0"/>
          </a:xfrm>
          <a:prstGeom prst="line">
            <a:avLst/>
          </a:prstGeom>
          <a:ln w="38100">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name="Freeform 7" id="7"/>
          <p:cNvSpPr/>
          <p:nvPr/>
        </p:nvSpPr>
        <p:spPr>
          <a:xfrm rot="0">
            <a:off x="3687773" y="3947812"/>
            <a:ext cx="151723" cy="187422"/>
          </a:xfrm>
          <a:custGeom>
            <a:avLst/>
            <a:gdLst/>
            <a:ahLst/>
            <a:cxnLst/>
            <a:rect r="r" b="b" t="t" l="l"/>
            <a:pathLst>
              <a:path h="1905000" w="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p/>
        </p:txBody>
      </p:sp>
      <p:sp>
        <p:nvSpPr>
          <p:cNvPr name="AutoShape 8" id="8"/>
          <p:cNvSpPr/>
          <p:nvPr/>
        </p:nvSpPr>
        <p:spPr>
          <a:xfrm rot="0">
            <a:off x="4671297" y="1454147"/>
            <a:ext cx="932011" cy="932011"/>
          </a:xfrm>
          <a:prstGeom prst="ellipse">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p/>
        </p:txBody>
      </p:sp>
      <p:pic>
        <p:nvPicPr>
          <p:cNvPr name="Picture 9" id="9"/>
          <p:cNvPicPr>
            <a:picLocks noChangeAspect="true"/>
          </p:cNvPicPr>
          <p:nvPr/>
        </p:nvPicPr>
        <p:blipFill>
          <a:blip r:embed="rId3"/>
          <a:srcRect/>
          <a:stretch>
            <a:fillRect/>
          </a:stretch>
        </p:blipFill>
        <p:spPr>
          <a:xfrm rot="0">
            <a:off x="5039938" y="1393187"/>
            <a:ext cx="2231507" cy="2231507"/>
          </a:xfrm>
          <a:prstGeom prst="ellipse">
            <a:avLst/>
          </a:prstGeom>
        </p:spPr>
      </p:pic>
      <p:sp>
        <p:nvSpPr>
          <p:cNvPr name="TextBox 10" id="10"/>
          <p:cNvSpPr txBox="true"/>
          <p:nvPr/>
        </p:nvSpPr>
        <p:spPr>
          <a:xfrm rot="0">
            <a:off x="4671297" y="3829496"/>
            <a:ext cx="2409825" cy="447675"/>
          </a:xfrm>
          <a:prstGeom prst="rect">
            <a:avLst/>
          </a:prstGeom>
        </p:spPr>
        <p:txBody>
          <a:bodyPr anchor="t" rtlCol="false" lIns="114300" rIns="114300" tIns="57150" bIns="57150" anchorCtr="false" vert="horz" wrap="square">
            <a:spAutoFit/>
          </a:bodyPr>
          <a:lstStyle/>
          <a:p>
            <a:pPr>
              <a:lnSpc>
                <a:spcPct val="96000"/>
              </a:lnSpc>
            </a:pPr>
            <a:r>
              <a:rPr lang="en-US" b="true" sz="2025">
                <a:solidFill>
                  <a:schemeClr val="accent1"/>
                </a:solidFill>
                <a:latin typeface="Microsoft Yahei"/>
                <a:ea typeface="Microsoft Yahei"/>
                <a:cs typeface="Microsoft Yahei"/>
              </a:rPr>
              <a:t>固定体系</a:t>
            </a:r>
          </a:p>
        </p:txBody>
      </p:sp>
      <p:cxnSp>
        <p:nvCxnSpPr>
          <p:cNvPr name="Connector 11" id="11"/>
          <p:cNvCxnSpPr/>
          <p:nvPr/>
        </p:nvCxnSpPr>
        <p:spPr>
          <a:xfrm>
            <a:off x="4776211" y="4446335"/>
            <a:ext cx="2676821" cy="0"/>
          </a:xfrm>
          <a:prstGeom prst="line">
            <a:avLst/>
          </a:prstGeom>
          <a:ln w="9525">
            <a:solidFill>
              <a:schemeClr val="accent2">
                <a:lumMod val="75000"/>
              </a:schemeClr>
            </a:solidFill>
            <a:prstDash val="solid"/>
          </a:ln>
        </p:spPr>
        <p:style>
          <a:lnRef idx="0">
            <a:schemeClr val="accent2"/>
          </a:lnRef>
          <a:fillRef idx="1">
            <a:schemeClr val="accent2"/>
          </a:fillRef>
          <a:effectRef idx="0">
            <a:schemeClr val="accent2"/>
          </a:effectRef>
          <a:fontRef idx="minor">
            <a:schemeClr val="lt1"/>
          </a:fontRef>
        </p:style>
      </p:cxnSp>
      <p:cxnSp>
        <p:nvCxnSpPr>
          <p:cNvPr name="Connector 12" id="12"/>
          <p:cNvCxnSpPr/>
          <p:nvPr/>
        </p:nvCxnSpPr>
        <p:spPr>
          <a:xfrm>
            <a:off x="7251125" y="4041523"/>
            <a:ext cx="207264" cy="0"/>
          </a:xfrm>
          <a:prstGeom prst="line">
            <a:avLst/>
          </a:prstGeom>
          <a:ln w="38100">
            <a:solidFill>
              <a:schemeClr val="accent2"/>
            </a:solidFill>
            <a:prstDash val="solid"/>
          </a:ln>
        </p:spPr>
        <p:style>
          <a:lnRef idx="0">
            <a:schemeClr val="accent2"/>
          </a:lnRef>
          <a:fillRef idx="1">
            <a:schemeClr val="accent2"/>
          </a:fillRef>
          <a:effectRef idx="0">
            <a:schemeClr val="accent2"/>
          </a:effectRef>
          <a:fontRef idx="minor">
            <a:schemeClr val="lt1"/>
          </a:fontRef>
        </p:style>
      </p:cxnSp>
      <p:sp>
        <p:nvSpPr>
          <p:cNvPr name="Freeform 13" id="13"/>
          <p:cNvSpPr/>
          <p:nvPr/>
        </p:nvSpPr>
        <p:spPr>
          <a:xfrm rot="0">
            <a:off x="7368981" y="3947812"/>
            <a:ext cx="151723" cy="187422"/>
          </a:xfrm>
          <a:custGeom>
            <a:avLst/>
            <a:gdLst/>
            <a:ahLst/>
            <a:cxnLst/>
            <a:rect r="r" b="b" t="t" l="l"/>
            <a:pathLst>
              <a:path h="1905000" w="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p/>
        </p:txBody>
      </p:sp>
      <p:sp>
        <p:nvSpPr>
          <p:cNvPr name="AutoShape 14" id="14"/>
          <p:cNvSpPr/>
          <p:nvPr/>
        </p:nvSpPr>
        <p:spPr>
          <a:xfrm rot="0">
            <a:off x="8373015" y="1454147"/>
            <a:ext cx="932011" cy="932011"/>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p/>
        </p:txBody>
      </p:sp>
      <p:pic>
        <p:nvPicPr>
          <p:cNvPr name="Picture 15" id="15"/>
          <p:cNvPicPr>
            <a:picLocks noChangeAspect="true"/>
          </p:cNvPicPr>
          <p:nvPr/>
        </p:nvPicPr>
        <p:blipFill>
          <a:blip r:embed="rId4"/>
          <a:srcRect/>
          <a:stretch>
            <a:fillRect/>
          </a:stretch>
        </p:blipFill>
        <p:spPr>
          <a:xfrm rot="0">
            <a:off x="8741656" y="1393187"/>
            <a:ext cx="2231507" cy="2231507"/>
          </a:xfrm>
          <a:prstGeom prst="ellipse">
            <a:avLst/>
          </a:prstGeom>
        </p:spPr>
      </p:pic>
      <p:sp>
        <p:nvSpPr>
          <p:cNvPr name="TextBox 16" id="16"/>
          <p:cNvSpPr txBox="true"/>
          <p:nvPr/>
        </p:nvSpPr>
        <p:spPr>
          <a:xfrm rot="0">
            <a:off x="8373015" y="3829496"/>
            <a:ext cx="2409825" cy="447675"/>
          </a:xfrm>
          <a:prstGeom prst="rect">
            <a:avLst/>
          </a:prstGeom>
        </p:spPr>
        <p:txBody>
          <a:bodyPr anchor="t" rtlCol="false" lIns="114300" rIns="114300" tIns="57150" bIns="57150" anchorCtr="false" vert="horz" wrap="square">
            <a:spAutoFit/>
          </a:bodyPr>
          <a:lstStyle/>
          <a:p>
            <a:pPr>
              <a:lnSpc>
                <a:spcPct val="96000"/>
              </a:lnSpc>
            </a:pPr>
            <a:r>
              <a:rPr lang="en-US" b="true" sz="2025">
                <a:solidFill>
                  <a:schemeClr val="accent1"/>
                </a:solidFill>
                <a:latin typeface="Microsoft Yahei"/>
                <a:ea typeface="Microsoft Yahei"/>
                <a:cs typeface="Microsoft Yahei"/>
              </a:rPr>
              <a:t>附件</a:t>
            </a:r>
          </a:p>
        </p:txBody>
      </p:sp>
      <p:cxnSp>
        <p:nvCxnSpPr>
          <p:cNvPr name="Connector 17" id="17"/>
          <p:cNvCxnSpPr/>
          <p:nvPr/>
        </p:nvCxnSpPr>
        <p:spPr>
          <a:xfrm>
            <a:off x="8477928" y="4446335"/>
            <a:ext cx="2676821" cy="0"/>
          </a:xfrm>
          <a:prstGeom prst="line">
            <a:avLst/>
          </a:prstGeom>
          <a:ln w="9525">
            <a:solidFill>
              <a:schemeClr val="accent1">
                <a:lumMod val="75000"/>
              </a:schemeClr>
            </a:solidFill>
            <a:prstDash val="solid"/>
          </a:ln>
        </p:spPr>
        <p:style>
          <a:lnRef idx="0">
            <a:schemeClr val="accent1"/>
          </a:lnRef>
          <a:fillRef idx="1">
            <a:schemeClr val="accent1"/>
          </a:fillRef>
          <a:effectRef idx="0">
            <a:schemeClr val="accent1"/>
          </a:effectRef>
          <a:fontRef idx="minor">
            <a:schemeClr val="lt1"/>
          </a:fontRef>
        </p:style>
      </p:cxnSp>
      <p:cxnSp>
        <p:nvCxnSpPr>
          <p:cNvPr name="Connector 18" id="18"/>
          <p:cNvCxnSpPr/>
          <p:nvPr/>
        </p:nvCxnSpPr>
        <p:spPr>
          <a:xfrm>
            <a:off x="10952843" y="4041523"/>
            <a:ext cx="207264" cy="0"/>
          </a:xfrm>
          <a:prstGeom prst="line">
            <a:avLst/>
          </a:prstGeom>
          <a:ln w="38100">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name="Freeform 19" id="19"/>
          <p:cNvSpPr/>
          <p:nvPr/>
        </p:nvSpPr>
        <p:spPr>
          <a:xfrm rot="0">
            <a:off x="11070699" y="3947812"/>
            <a:ext cx="151723" cy="187422"/>
          </a:xfrm>
          <a:custGeom>
            <a:avLst/>
            <a:gdLst/>
            <a:ahLst/>
            <a:cxnLst/>
            <a:rect r="r" b="b" t="t" l="l"/>
            <a:pathLst>
              <a:path h="1905000" w="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p/>
        </p:txBody>
      </p:sp>
      <p:pic>
        <p:nvPicPr>
          <p:cNvPr name="Picture 20" id="20"/>
          <p:cNvPicPr>
            <a:picLocks noChangeAspect="true"/>
          </p:cNvPicPr>
          <p:nvPr/>
        </p:nvPicPr>
        <p:blipFill>
          <a:blip r:embed="rId5"/>
          <a:srcRect l="23535" r="23535"/>
          <a:stretch>
            <a:fillRect/>
          </a:stretch>
        </p:blipFill>
        <p:spPr>
          <a:xfrm rot="0">
            <a:off x="1358558" y="1454147"/>
            <a:ext cx="2231507" cy="2231507"/>
          </a:xfrm>
          <a:prstGeom prst="ellipse">
            <a:avLst/>
          </a:prstGeom>
        </p:spPr>
      </p:pic>
      <p:sp>
        <p:nvSpPr>
          <p:cNvPr name="TextBox 21" id="21"/>
          <p:cNvSpPr txBox="true"/>
          <p:nvPr/>
        </p:nvSpPr>
        <p:spPr>
          <a:xfrm rot="0">
            <a:off x="4671297" y="4677159"/>
            <a:ext cx="2409825" cy="1047750"/>
          </a:xfrm>
          <a:prstGeom prst="rect">
            <a:avLst/>
          </a:prstGeom>
        </p:spPr>
        <p:txBody>
          <a:bodyPr anchor="t" rtlCol="false" lIns="114300" rIns="114300" tIns="57150" bIns="57150" anchorCtr="false" vert="horz" wrap="square">
            <a:spAutoFit/>
          </a:bodyPr>
          <a:lstStyle/>
          <a:p>
            <a:pPr algn="just">
              <a:lnSpc>
                <a:spcPct val="96000"/>
              </a:lnSpc>
            </a:pPr>
            <a:r>
              <a:rPr lang="en-US" sz="1500">
                <a:solidFill>
                  <a:schemeClr val="dk1"/>
                </a:solidFill>
                <a:latin typeface="Microsoft Yahei"/>
                <a:ea typeface="Microsoft Yahei"/>
                <a:cs typeface="Microsoft Yahei"/>
              </a:rPr>
              <a:t>包括剪刀撑、水平固定杆和垂直固定杆等部件，用于固定支撑体系和保持稳定性。</a:t>
            </a:r>
          </a:p>
        </p:txBody>
      </p:sp>
      <p:sp>
        <p:nvSpPr>
          <p:cNvPr name="TextBox 22" id="22"/>
          <p:cNvSpPr txBox="true"/>
          <p:nvPr/>
        </p:nvSpPr>
        <p:spPr>
          <a:xfrm rot="0">
            <a:off x="8373015" y="4677159"/>
            <a:ext cx="2409825" cy="1047750"/>
          </a:xfrm>
          <a:prstGeom prst="rect">
            <a:avLst/>
          </a:prstGeom>
        </p:spPr>
        <p:txBody>
          <a:bodyPr anchor="t" rtlCol="false" lIns="114300" rIns="114300" tIns="57150" bIns="57150" anchorCtr="false" vert="horz" wrap="square">
            <a:spAutoFit/>
          </a:bodyPr>
          <a:lstStyle/>
          <a:p>
            <a:pPr algn="just">
              <a:lnSpc>
                <a:spcPct val="96000"/>
              </a:lnSpc>
            </a:pPr>
            <a:r>
              <a:rPr lang="en-US" sz="1500">
                <a:solidFill>
                  <a:schemeClr val="dk1"/>
                </a:solidFill>
                <a:latin typeface="Microsoft Yahei"/>
                <a:ea typeface="Microsoft Yahei"/>
                <a:cs typeface="Microsoft Yahei"/>
              </a:rPr>
              <a:t>包括连接件、扣件、脚手板等部件，用于连接和固定支撑体系和固定体系。</a:t>
            </a:r>
          </a:p>
        </p:txBody>
      </p:sp>
      <p:sp>
        <p:nvSpPr>
          <p:cNvPr name="TextBox 23" id="23"/>
          <p:cNvSpPr txBox="true"/>
          <p:nvPr/>
        </p:nvSpPr>
        <p:spPr>
          <a:xfrm rot="0">
            <a:off x="8392065" y="1604894"/>
            <a:ext cx="581025" cy="457200"/>
          </a:xfrm>
          <a:prstGeom prst="rect">
            <a:avLst/>
          </a:prstGeom>
        </p:spPr>
        <p:txBody>
          <a:bodyPr anchor="ctr" rtlCol="false" lIns="114300" rIns="114300" tIns="57150" bIns="57150" anchorCtr="true" vert="horz" wrap="square">
            <a:spAutoFit/>
          </a:bodyPr>
          <a:lstStyle/>
          <a:p>
            <a:pPr algn="ctr">
              <a:lnSpc>
                <a:spcPct val="100000"/>
              </a:lnSpc>
              <a:spcBef>
                <a:spcPts val="450"/>
              </a:spcBef>
            </a:pPr>
            <a:r>
              <a:rPr lang="en-US" b="true" sz="2025">
                <a:solidFill>
                  <a:srgbClr val="FFFFFF"/>
                </a:solidFill>
                <a:latin typeface="Microsoft Yahei"/>
                <a:ea typeface="Microsoft Yahei"/>
                <a:cs typeface="Microsoft Yahei"/>
              </a:rPr>
              <a:t>03</a:t>
            </a:r>
          </a:p>
        </p:txBody>
      </p:sp>
      <p:sp>
        <p:nvSpPr>
          <p:cNvPr name="TextBox 24" id="24"/>
          <p:cNvSpPr txBox="true"/>
          <p:nvPr/>
        </p:nvSpPr>
        <p:spPr>
          <a:xfrm rot="0">
            <a:off x="4690347" y="1604894"/>
            <a:ext cx="578298" cy="437007"/>
          </a:xfrm>
          <a:prstGeom prst="rect">
            <a:avLst/>
          </a:prstGeom>
        </p:spPr>
        <p:txBody>
          <a:bodyPr anchor="ctr" rtlCol="false" lIns="114300" rIns="114300" tIns="57150" bIns="57150" anchorCtr="true" vert="horz" wrap="square">
            <a:spAutoFit/>
          </a:bodyPr>
          <a:lstStyle/>
          <a:p>
            <a:pPr>
              <a:lnSpc>
                <a:spcPct val="100000"/>
              </a:lnSpc>
              <a:spcBef>
                <a:spcPts val="450"/>
              </a:spcBef>
            </a:pPr>
            <a:r>
              <a:rPr lang="en-US" b="true" sz="2025">
                <a:solidFill>
                  <a:srgbClr val="FFFFFF"/>
                </a:solidFill>
                <a:latin typeface="Microsoft Yahei"/>
                <a:ea typeface="Microsoft Yahei"/>
                <a:cs typeface="Microsoft Yahei"/>
              </a:rPr>
              <a:t>02</a:t>
            </a:r>
          </a:p>
        </p:txBody>
      </p:sp>
      <p:sp>
        <p:nvSpPr>
          <p:cNvPr name="TextBox 25" id="25"/>
          <p:cNvSpPr txBox="true"/>
          <p:nvPr/>
        </p:nvSpPr>
        <p:spPr>
          <a:xfrm rot="0">
            <a:off x="980564" y="1604894"/>
            <a:ext cx="581025" cy="457200"/>
          </a:xfrm>
          <a:prstGeom prst="rect">
            <a:avLst/>
          </a:prstGeom>
        </p:spPr>
        <p:txBody>
          <a:bodyPr anchor="ctr" rtlCol="false" lIns="114300" rIns="114300" tIns="57150" bIns="57150" anchorCtr="true" vert="horz" wrap="square">
            <a:spAutoFit/>
          </a:bodyPr>
          <a:lstStyle/>
          <a:p>
            <a:pPr algn="ctr">
              <a:lnSpc>
                <a:spcPct val="100000"/>
              </a:lnSpc>
              <a:spcBef>
                <a:spcPts val="450"/>
              </a:spcBef>
            </a:pPr>
            <a:r>
              <a:rPr lang="en-US" b="true" sz="2025">
                <a:solidFill>
                  <a:srgbClr val="FFFFFF"/>
                </a:solidFill>
                <a:latin typeface="Microsoft Yahei"/>
                <a:ea typeface="Microsoft Yahei"/>
                <a:cs typeface="Microsoft Yahei"/>
              </a:rPr>
              <a:t>01</a:t>
            </a:r>
          </a:p>
        </p:txBody>
      </p:sp>
      <p:grpSp>
        <p:nvGrpSpPr>
          <p:cNvPr name="Group 26" id="26"/>
          <p:cNvGrpSpPr/>
          <p:nvPr/>
        </p:nvGrpSpPr>
        <p:grpSpPr>
          <a:xfrm>
            <a:off x="454963" y="93878"/>
            <a:ext cx="10641129" cy="914400"/>
            <a:chOff x="454963" y="93878"/>
            <a:chExt cx="10641129" cy="914400"/>
          </a:xfrm>
        </p:grpSpPr>
        <p:sp>
          <p:nvSpPr>
            <p:cNvPr name="AutoShape 27" id="27"/>
            <p:cNvSpPr/>
            <p:nvPr/>
          </p:nvSpPr>
          <p:spPr>
            <a:xfrm rot="0">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sp>
        <p:sp>
          <p:nvSpPr>
            <p:cNvPr name="AutoShape 28" id="28"/>
            <p:cNvSpPr/>
            <p:nvPr/>
          </p:nvSpPr>
          <p:spPr>
            <a:xfrm rot="0">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sp>
        <p:sp>
          <p:nvSpPr>
            <p:cNvPr name="AutoShape 29" id="29"/>
            <p:cNvSpPr/>
            <p:nvPr/>
          </p:nvSpPr>
          <p:spPr>
            <a:xfrm rot="0">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sp>
        <p:sp>
          <p:nvSpPr>
            <p:cNvPr name="AutoShape 30" id="30"/>
            <p:cNvSpPr/>
            <p:nvPr/>
          </p:nvSpPr>
          <p:spPr>
            <a:xfrm rot="0">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sp>
        <p:sp>
          <p:nvSpPr>
            <p:cNvPr name="AutoShape 31" id="31"/>
            <p:cNvSpPr/>
            <p:nvPr/>
          </p:nvSpPr>
          <p:spPr>
            <a:xfrm rot="0">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sp>
        <p:sp>
          <p:nvSpPr>
            <p:cNvPr name="AutoShape 32" id="32"/>
            <p:cNvSpPr/>
            <p:nvPr/>
          </p:nvSpPr>
          <p:spPr>
            <a:xfrm rot="0">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sp>
        <p:sp>
          <p:nvSpPr>
            <p:cNvPr name="AutoShape 33" id="33"/>
            <p:cNvSpPr/>
            <p:nvPr/>
          </p:nvSpPr>
          <p:spPr>
            <a:xfrm rot="0">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sp>
        <p:sp>
          <p:nvSpPr>
            <p:cNvPr name="AutoShape 34" id="34"/>
            <p:cNvSpPr/>
            <p:nvPr/>
          </p:nvSpPr>
          <p:spPr>
            <a:xfrm rot="0">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sp>
        <p:sp>
          <p:nvSpPr>
            <p:cNvPr name="AutoShape 35" id="35"/>
            <p:cNvSpPr/>
            <p:nvPr/>
          </p:nvSpPr>
          <p:spPr>
            <a:xfrm rot="0">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sp>
        <p:sp>
          <p:nvSpPr>
            <p:cNvPr name="AutoShape 36" id="36"/>
            <p:cNvSpPr/>
            <p:nvPr/>
          </p:nvSpPr>
          <p:spPr>
            <a:xfrm rot="0">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sp>
        <p:sp>
          <p:nvSpPr>
            <p:cNvPr name="AutoShape 37" id="37"/>
            <p:cNvSpPr/>
            <p:nvPr/>
          </p:nvSpPr>
          <p:spPr>
            <a:xfrm rot="0">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sp>
        <p:sp>
          <p:nvSpPr>
            <p:cNvPr name="AutoShape 38" id="38"/>
            <p:cNvSpPr/>
            <p:nvPr/>
          </p:nvSpPr>
          <p:spPr>
            <a:xfrm rot="0">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sp>
        <p:sp>
          <p:nvSpPr>
            <p:cNvPr name="AutoShape 39" id="39"/>
            <p:cNvSpPr/>
            <p:nvPr/>
          </p:nvSpPr>
          <p:spPr>
            <a:xfrm rot="0">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sp>
        <p:sp>
          <p:nvSpPr>
            <p:cNvPr name="AutoShape 40" id="40"/>
            <p:cNvSpPr/>
            <p:nvPr/>
          </p:nvSpPr>
          <p:spPr>
            <a:xfrm rot="0">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sp>
        <p:sp>
          <p:nvSpPr>
            <p:cNvPr name="AutoShape 41" id="41"/>
            <p:cNvSpPr/>
            <p:nvPr/>
          </p:nvSpPr>
          <p:spPr>
            <a:xfrm rot="0">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sp>
        <p:sp>
          <p:nvSpPr>
            <p:cNvPr name="AutoShape 42" id="42"/>
            <p:cNvSpPr/>
            <p:nvPr/>
          </p:nvSpPr>
          <p:spPr>
            <a:xfrm rot="0">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sp>
        <p:sp>
          <p:nvSpPr>
            <p:cNvPr name="AutoShape 43" id="43"/>
            <p:cNvSpPr/>
            <p:nvPr/>
          </p:nvSpPr>
          <p:spPr>
            <a:xfrm rot="0">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sp>
        <p:sp>
          <p:nvSpPr>
            <p:cNvPr name="AutoShape 44" id="44"/>
            <p:cNvSpPr/>
            <p:nvPr/>
          </p:nvSpPr>
          <p:spPr>
            <a:xfrm rot="0">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sp>
        <p:sp>
          <p:nvSpPr>
            <p:cNvPr name="AutoShape 45" id="45"/>
            <p:cNvSpPr/>
            <p:nvPr/>
          </p:nvSpPr>
          <p:spPr>
            <a:xfrm rot="0">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sp>
        <p:sp>
          <p:nvSpPr>
            <p:cNvPr name="AutoShape 46" id="46"/>
            <p:cNvSpPr/>
            <p:nvPr/>
          </p:nvSpPr>
          <p:spPr>
            <a:xfrm rot="0">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sp>
        <p:sp>
          <p:nvSpPr>
            <p:cNvPr name="TextBox 47" id="47"/>
            <p:cNvSpPr txBox="true"/>
            <p:nvPr/>
          </p:nvSpPr>
          <p:spPr>
            <a:xfrm rot="0">
              <a:off x="1094842" y="93878"/>
              <a:ext cx="10001250" cy="914400"/>
            </a:xfrm>
            <a:prstGeom prst="rect">
              <a:avLst/>
            </a:prstGeom>
          </p:spPr>
          <p:txBody>
            <a:bodyPr anchor="t" rtlCol="false" lIns="123825" rIns="57150" tIns="123825" bIns="123825" anchorCtr="false" vert="horz" wrap="square">
              <a:spAutoFit/>
            </a:bodyPr>
            <a:lstStyle/>
            <a:p>
              <a:pPr>
                <a:lnSpc>
                  <a:spcPct val="140000"/>
                </a:lnSpc>
              </a:pPr>
              <a:r>
                <a:rPr lang="en-US" b="true" sz="3000">
                  <a:solidFill>
                    <a:schemeClr val="accent1"/>
                  </a:solidFill>
                  <a:latin typeface="Microsoft Yahei"/>
                  <a:ea typeface="Microsoft Yahei"/>
                  <a:cs typeface="Microsoft Yahei"/>
                </a:rPr>
                <a:t>支模架的组成</a:t>
              </a:r>
            </a:p>
          </p:txBody>
        </p:sp>
      </p:gr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bg>
      <p:bgPr>
        <a:blipFill dpi="0" rotWithShape="true">
          <a:blip r:embed="rId2">
            <a:alphaModFix amt="100000"/>
          </a:blip>
          <a:srcRect/>
          <a:stretch>
            <a:fillRect b="0" t="0" l="0" r="0"/>
          </a:stretch>
        </a:blipFill>
      </p:bgPr>
    </p:bg>
    <p:spTree>
      <p:nvGrpSpPr>
        <p:cNvPr id="1" name=""/>
        <p:cNvGrpSpPr/>
        <p:nvPr/>
      </p:nvGrpSpPr>
      <p:grpSpPr>
        <a:xfrm>
          <a:off x="0" y="0"/>
          <a:ext cx="0" cy="0"/>
          <a:chOff x="0" y="0"/>
          <a:chExt cx="0" cy="0"/>
        </a:xfrm>
      </p:grpSpPr>
      <p:sp>
        <p:nvSpPr>
          <p:cNvPr name="AutoShape 2" id="2"/>
          <p:cNvSpPr/>
          <p:nvPr/>
        </p:nvSpPr>
        <p:spPr>
          <a:xfrm rot="0">
            <a:off x="5530845" y="2528385"/>
            <a:ext cx="1097280" cy="1097280"/>
          </a:xfrm>
          <a:prstGeom prst="ellipse">
            <a:avLst/>
          </a:prstGeom>
          <a:solidFill>
            <a:schemeClr val="accent4">
              <a:alpha val="100000"/>
            </a:schemeClr>
          </a:solidFill>
        </p:spPr>
        <p:style>
          <a:lnRef idx="0">
            <a:schemeClr val="accent4"/>
          </a:lnRef>
          <a:fillRef idx="1">
            <a:schemeClr val="accent4"/>
          </a:fillRef>
          <a:effectRef idx="0">
            <a:schemeClr val="accent4"/>
          </a:effectRef>
          <a:fontRef idx="minor">
            <a:schemeClr val="lt1"/>
          </a:fontRef>
        </p:style>
        <p:txBody>
          <a:bodyPr/>
          <a:p/>
        </p:txBody>
      </p:sp>
      <p:sp>
        <p:nvSpPr>
          <p:cNvPr name="AutoShape 3" id="3"/>
          <p:cNvSpPr/>
          <p:nvPr/>
        </p:nvSpPr>
        <p:spPr>
          <a:xfrm rot="0">
            <a:off x="4620017" y="5027098"/>
            <a:ext cx="1097280" cy="1097280"/>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p/>
        </p:txBody>
      </p:sp>
      <p:sp>
        <p:nvSpPr>
          <p:cNvPr name="AutoShape 4" id="4"/>
          <p:cNvSpPr/>
          <p:nvPr/>
        </p:nvSpPr>
        <p:spPr>
          <a:xfrm rot="0">
            <a:off x="6436105" y="5027098"/>
            <a:ext cx="1097280" cy="1097280"/>
          </a:xfrm>
          <a:prstGeom prst="ellipse">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p/>
        </p:txBody>
      </p:sp>
      <p:sp>
        <p:nvSpPr>
          <p:cNvPr name="Freeform 5" id="5"/>
          <p:cNvSpPr/>
          <p:nvPr/>
        </p:nvSpPr>
        <p:spPr>
          <a:xfrm rot="2135991">
            <a:off x="6736988" y="2931817"/>
            <a:ext cx="422364" cy="509626"/>
          </a:xfrm>
          <a:custGeom>
            <a:avLst/>
            <a:gdLst/>
            <a:ahLst/>
            <a:cxnLst/>
            <a:rect r="r" b="b" t="t" l="l"/>
            <a:pathLst>
              <a:path h="1905000" w="1905000">
                <a:moveTo>
                  <a:pt x="1905000" y="952500"/>
                </a:moveTo>
                <a:lnTo>
                  <a:pt x="952500" y="0"/>
                </a:lnTo>
                <a:lnTo>
                  <a:pt x="952500" y="476250"/>
                </a:lnTo>
                <a:lnTo>
                  <a:pt x="0" y="476250"/>
                </a:lnTo>
                <a:lnTo>
                  <a:pt x="0" y="1428750"/>
                </a:lnTo>
                <a:lnTo>
                  <a:pt x="952500" y="1428750"/>
                </a:lnTo>
                <a:lnTo>
                  <a:pt x="952500" y="1905000"/>
                </a:lnTo>
                <a:lnTo>
                  <a:pt x="1905000" y="952500"/>
                </a:lnTo>
                <a:close/>
              </a:path>
            </a:pathLst>
          </a:custGeom>
          <a:solidFill>
            <a:schemeClr val="accent1">
              <a:lumMod val="75000"/>
              <a:alpha val="100000"/>
            </a:schemeClr>
          </a:solidFill>
        </p:spPr>
        <p:style>
          <a:lnRef idx="0">
            <a:schemeClr val="accent1"/>
          </a:lnRef>
          <a:fillRef idx="1">
            <a:schemeClr val="accent1"/>
          </a:fillRef>
          <a:effectRef idx="0">
            <a:schemeClr val="accent1"/>
          </a:effectRef>
          <a:fontRef idx="minor">
            <a:schemeClr val="lt1"/>
          </a:fontRef>
        </p:style>
        <p:txBody>
          <a:bodyPr/>
          <a:p/>
        </p:txBody>
      </p:sp>
      <p:sp>
        <p:nvSpPr>
          <p:cNvPr name="Freeform 6" id="6"/>
          <p:cNvSpPr/>
          <p:nvPr/>
        </p:nvSpPr>
        <p:spPr>
          <a:xfrm rot="-2296662">
            <a:off x="5066977" y="2906819"/>
            <a:ext cx="422364" cy="509626"/>
          </a:xfrm>
          <a:custGeom>
            <a:avLst/>
            <a:gdLst/>
            <a:ahLst/>
            <a:cxnLst/>
            <a:rect r="r" b="b" t="t" l="l"/>
            <a:pathLst>
              <a:path h="1905000" w="1905000">
                <a:moveTo>
                  <a:pt x="1905000" y="952500"/>
                </a:moveTo>
                <a:lnTo>
                  <a:pt x="952500" y="0"/>
                </a:lnTo>
                <a:lnTo>
                  <a:pt x="952500" y="476250"/>
                </a:lnTo>
                <a:lnTo>
                  <a:pt x="0" y="476250"/>
                </a:lnTo>
                <a:lnTo>
                  <a:pt x="0" y="1428750"/>
                </a:lnTo>
                <a:lnTo>
                  <a:pt x="952500" y="1428750"/>
                </a:lnTo>
                <a:lnTo>
                  <a:pt x="952500" y="1905000"/>
                </a:lnTo>
                <a:lnTo>
                  <a:pt x="1905000" y="952500"/>
                </a:lnTo>
                <a:close/>
              </a:path>
            </a:pathLst>
          </a:custGeom>
          <a:solidFill>
            <a:schemeClr val="accent1">
              <a:lumMod val="75000"/>
              <a:alpha val="100000"/>
            </a:schemeClr>
          </a:solidFill>
        </p:spPr>
        <p:style>
          <a:lnRef idx="0">
            <a:schemeClr val="accent1"/>
          </a:lnRef>
          <a:fillRef idx="1">
            <a:schemeClr val="accent1"/>
          </a:fillRef>
          <a:effectRef idx="0">
            <a:schemeClr val="accent1"/>
          </a:effectRef>
          <a:fontRef idx="minor">
            <a:schemeClr val="lt1"/>
          </a:fontRef>
        </p:style>
        <p:txBody>
          <a:bodyPr/>
          <a:p/>
        </p:txBody>
      </p:sp>
      <p:sp>
        <p:nvSpPr>
          <p:cNvPr name="Freeform 7" id="7"/>
          <p:cNvSpPr/>
          <p:nvPr/>
        </p:nvSpPr>
        <p:spPr>
          <a:xfrm rot="-6933846">
            <a:off x="4575518" y="4436445"/>
            <a:ext cx="422364" cy="509626"/>
          </a:xfrm>
          <a:custGeom>
            <a:avLst/>
            <a:gdLst/>
            <a:ahLst/>
            <a:cxnLst/>
            <a:rect r="r" b="b" t="t" l="l"/>
            <a:pathLst>
              <a:path h="1905000" w="1905000">
                <a:moveTo>
                  <a:pt x="1905000" y="952500"/>
                </a:moveTo>
                <a:lnTo>
                  <a:pt x="952500" y="0"/>
                </a:lnTo>
                <a:lnTo>
                  <a:pt x="952500" y="476250"/>
                </a:lnTo>
                <a:lnTo>
                  <a:pt x="0" y="476250"/>
                </a:lnTo>
                <a:lnTo>
                  <a:pt x="0" y="1428750"/>
                </a:lnTo>
                <a:lnTo>
                  <a:pt x="952500" y="1428750"/>
                </a:lnTo>
                <a:lnTo>
                  <a:pt x="952500" y="1905000"/>
                </a:lnTo>
                <a:lnTo>
                  <a:pt x="1905000" y="952500"/>
                </a:lnTo>
                <a:close/>
              </a:path>
            </a:pathLst>
          </a:custGeom>
          <a:solidFill>
            <a:schemeClr val="accent1">
              <a:lumMod val="75000"/>
              <a:alpha val="100000"/>
            </a:schemeClr>
          </a:solidFill>
        </p:spPr>
        <p:style>
          <a:lnRef idx="0">
            <a:schemeClr val="accent1"/>
          </a:lnRef>
          <a:fillRef idx="1">
            <a:schemeClr val="accent1"/>
          </a:fillRef>
          <a:effectRef idx="0">
            <a:schemeClr val="accent1"/>
          </a:effectRef>
          <a:fontRef idx="minor">
            <a:schemeClr val="lt1"/>
          </a:fontRef>
        </p:style>
        <p:txBody>
          <a:bodyPr/>
          <a:p/>
        </p:txBody>
      </p:sp>
      <p:sp>
        <p:nvSpPr>
          <p:cNvPr name="Freeform 8" id="8"/>
          <p:cNvSpPr/>
          <p:nvPr/>
        </p:nvSpPr>
        <p:spPr>
          <a:xfrm rot="10800000">
            <a:off x="5870342" y="5320925"/>
            <a:ext cx="422364" cy="509626"/>
          </a:xfrm>
          <a:custGeom>
            <a:avLst/>
            <a:gdLst/>
            <a:ahLst/>
            <a:cxnLst/>
            <a:rect r="r" b="b" t="t" l="l"/>
            <a:pathLst>
              <a:path h="1905000" w="1905000">
                <a:moveTo>
                  <a:pt x="1905000" y="952500"/>
                </a:moveTo>
                <a:lnTo>
                  <a:pt x="952500" y="0"/>
                </a:lnTo>
                <a:lnTo>
                  <a:pt x="952500" y="476250"/>
                </a:lnTo>
                <a:lnTo>
                  <a:pt x="0" y="476250"/>
                </a:lnTo>
                <a:lnTo>
                  <a:pt x="0" y="1428750"/>
                </a:lnTo>
                <a:lnTo>
                  <a:pt x="952500" y="1428750"/>
                </a:lnTo>
                <a:lnTo>
                  <a:pt x="952500" y="1905000"/>
                </a:lnTo>
                <a:lnTo>
                  <a:pt x="1905000" y="952500"/>
                </a:lnTo>
                <a:close/>
              </a:path>
            </a:pathLst>
          </a:custGeom>
          <a:solidFill>
            <a:schemeClr val="accent1">
              <a:lumMod val="75000"/>
              <a:alpha val="100000"/>
            </a:schemeClr>
          </a:solidFill>
        </p:spPr>
        <p:style>
          <a:lnRef idx="0">
            <a:schemeClr val="accent1"/>
          </a:lnRef>
          <a:fillRef idx="1">
            <a:schemeClr val="accent1"/>
          </a:fillRef>
          <a:effectRef idx="0">
            <a:schemeClr val="accent1"/>
          </a:effectRef>
          <a:fontRef idx="minor">
            <a:schemeClr val="lt1"/>
          </a:fontRef>
        </p:style>
        <p:txBody>
          <a:bodyPr/>
          <a:p/>
        </p:txBody>
      </p:sp>
      <p:sp>
        <p:nvSpPr>
          <p:cNvPr name="Freeform 9" id="9"/>
          <p:cNvSpPr/>
          <p:nvPr/>
        </p:nvSpPr>
        <p:spPr>
          <a:xfrm rot="6699367">
            <a:off x="7223592" y="4470770"/>
            <a:ext cx="422364" cy="509626"/>
          </a:xfrm>
          <a:custGeom>
            <a:avLst/>
            <a:gdLst/>
            <a:ahLst/>
            <a:cxnLst/>
            <a:rect r="r" b="b" t="t" l="l"/>
            <a:pathLst>
              <a:path h="1905000" w="1905000">
                <a:moveTo>
                  <a:pt x="1905000" y="952500"/>
                </a:moveTo>
                <a:lnTo>
                  <a:pt x="952500" y="0"/>
                </a:lnTo>
                <a:lnTo>
                  <a:pt x="952500" y="476250"/>
                </a:lnTo>
                <a:lnTo>
                  <a:pt x="0" y="476250"/>
                </a:lnTo>
                <a:lnTo>
                  <a:pt x="0" y="1428750"/>
                </a:lnTo>
                <a:lnTo>
                  <a:pt x="952500" y="1428750"/>
                </a:lnTo>
                <a:lnTo>
                  <a:pt x="952500" y="1905000"/>
                </a:lnTo>
                <a:lnTo>
                  <a:pt x="1905000" y="952500"/>
                </a:lnTo>
                <a:close/>
              </a:path>
            </a:pathLst>
          </a:custGeom>
          <a:solidFill>
            <a:schemeClr val="accent1">
              <a:lumMod val="75000"/>
              <a:alpha val="100000"/>
            </a:schemeClr>
          </a:solidFill>
        </p:spPr>
        <p:style>
          <a:lnRef idx="0">
            <a:schemeClr val="accent1"/>
          </a:lnRef>
          <a:fillRef idx="1">
            <a:schemeClr val="accent1"/>
          </a:fillRef>
          <a:effectRef idx="0">
            <a:schemeClr val="accent1"/>
          </a:effectRef>
          <a:fontRef idx="minor">
            <a:schemeClr val="lt1"/>
          </a:fontRef>
        </p:style>
        <p:txBody>
          <a:bodyPr/>
          <a:p/>
        </p:txBody>
      </p:sp>
      <p:sp>
        <p:nvSpPr>
          <p:cNvPr name="TextBox 10" id="10"/>
          <p:cNvSpPr txBox="true"/>
          <p:nvPr/>
        </p:nvSpPr>
        <p:spPr>
          <a:xfrm rot="0">
            <a:off x="8132415" y="2756572"/>
            <a:ext cx="3895725" cy="695325"/>
          </a:xfrm>
          <a:prstGeom prst="rect">
            <a:avLst/>
          </a:prstGeom>
        </p:spPr>
        <p:txBody>
          <a:bodyPr anchor="t" rtlCol="false" lIns="123825" rIns="57150" tIns="123825" bIns="123825" anchorCtr="false" vert="horz" wrap="square">
            <a:spAutoFit/>
          </a:bodyPr>
          <a:lstStyle/>
          <a:p>
            <a:pPr>
              <a:lnSpc>
                <a:spcPct val="120000"/>
              </a:lnSpc>
            </a:pPr>
            <a:r>
              <a:rPr lang="en-US" b="true" sz="2325">
                <a:solidFill>
                  <a:schemeClr val="accent1"/>
                </a:solidFill>
                <a:latin typeface="Microsoft Yahei"/>
                <a:ea typeface="Microsoft Yahei"/>
                <a:cs typeface="Microsoft Yahei"/>
              </a:rPr>
              <a:t>立杆摆放</a:t>
            </a:r>
          </a:p>
        </p:txBody>
      </p:sp>
      <p:sp>
        <p:nvSpPr>
          <p:cNvPr name="TextBox 11" id="11"/>
          <p:cNvSpPr txBox="true"/>
          <p:nvPr/>
        </p:nvSpPr>
        <p:spPr>
          <a:xfrm rot="0">
            <a:off x="8132415" y="3244806"/>
            <a:ext cx="3314700" cy="1209675"/>
          </a:xfrm>
          <a:prstGeom prst="rect">
            <a:avLst/>
          </a:prstGeom>
        </p:spPr>
        <p:txBody>
          <a:bodyPr anchor="t" rtlCol="false" lIns="123825" rIns="57150" tIns="123825" bIns="123825" anchorCtr="false" vert="horz" wrap="square">
            <a:spAutoFit/>
          </a:bodyPr>
          <a:lstStyle/>
          <a:p>
            <a:pPr>
              <a:lnSpc>
                <a:spcPct val="150000"/>
              </a:lnSpc>
            </a:pPr>
            <a:r>
              <a:rPr lang="en-US" sz="1350">
                <a:solidFill>
                  <a:schemeClr val="dk1"/>
                </a:solidFill>
                <a:latin typeface="Microsoft Yahei"/>
                <a:ea typeface="Microsoft Yahei"/>
                <a:cs typeface="Microsoft Yahei"/>
              </a:rPr>
              <a:t>根据设计要求，将立杆摆放于基础之上，确保立杆垂直、稳定。</a:t>
            </a:r>
          </a:p>
        </p:txBody>
      </p:sp>
      <p:sp>
        <p:nvSpPr>
          <p:cNvPr name="TextBox 12" id="12"/>
          <p:cNvSpPr txBox="true"/>
          <p:nvPr/>
        </p:nvSpPr>
        <p:spPr>
          <a:xfrm rot="0">
            <a:off x="4541030" y="1027328"/>
            <a:ext cx="4124325" cy="695325"/>
          </a:xfrm>
          <a:prstGeom prst="rect">
            <a:avLst/>
          </a:prstGeom>
        </p:spPr>
        <p:txBody>
          <a:bodyPr anchor="t" rtlCol="false" lIns="123825" rIns="57150" tIns="123825" bIns="123825" anchorCtr="false" vert="horz" wrap="square">
            <a:spAutoFit/>
          </a:bodyPr>
          <a:lstStyle/>
          <a:p>
            <a:pPr>
              <a:lnSpc>
                <a:spcPct val="120000"/>
              </a:lnSpc>
            </a:pPr>
            <a:r>
              <a:rPr lang="en-US" b="true" sz="2325">
                <a:solidFill>
                  <a:schemeClr val="accent1"/>
                </a:solidFill>
                <a:latin typeface="Microsoft Yahei"/>
                <a:ea typeface="Microsoft Yahei"/>
                <a:cs typeface="Microsoft Yahei"/>
              </a:rPr>
              <a:t>基础处理</a:t>
            </a:r>
          </a:p>
        </p:txBody>
      </p:sp>
      <p:sp>
        <p:nvSpPr>
          <p:cNvPr name="TextBox 13" id="13"/>
          <p:cNvSpPr txBox="true"/>
          <p:nvPr/>
        </p:nvSpPr>
        <p:spPr>
          <a:xfrm rot="0">
            <a:off x="4541030" y="1453445"/>
            <a:ext cx="3314700" cy="1209675"/>
          </a:xfrm>
          <a:prstGeom prst="rect">
            <a:avLst/>
          </a:prstGeom>
        </p:spPr>
        <p:txBody>
          <a:bodyPr anchor="t" rtlCol="false" lIns="123825" rIns="57150" tIns="123825" bIns="123825" anchorCtr="false" vert="horz" wrap="square">
            <a:spAutoFit/>
          </a:bodyPr>
          <a:lstStyle/>
          <a:p>
            <a:pPr>
              <a:lnSpc>
                <a:spcPct val="150000"/>
              </a:lnSpc>
            </a:pPr>
            <a:r>
              <a:rPr lang="en-US" sz="1350">
                <a:solidFill>
                  <a:schemeClr val="dk1"/>
                </a:solidFill>
                <a:latin typeface="Microsoft Yahei"/>
                <a:ea typeface="Microsoft Yahei"/>
                <a:cs typeface="Microsoft Yahei"/>
              </a:rPr>
              <a:t>对基础进行平整、夯实和加固，以确保支模架的稳定性和承重能力。</a:t>
            </a:r>
          </a:p>
        </p:txBody>
      </p:sp>
      <p:sp>
        <p:nvSpPr>
          <p:cNvPr name="Freeform 14" id="14"/>
          <p:cNvSpPr/>
          <p:nvPr/>
        </p:nvSpPr>
        <p:spPr>
          <a:xfrm rot="0">
            <a:off x="5793785" y="2791325"/>
            <a:ext cx="571400" cy="571400"/>
          </a:xfrm>
          <a:custGeom>
            <a:avLst/>
            <a:gdLst/>
            <a:ahLst/>
            <a:cxnLst/>
            <a:rect r="r" b="b" t="t" l="l"/>
            <a:pathLst>
              <a:path h="304800" w="304800">
                <a:moveTo>
                  <a:pt x="147180" y="28632"/>
                </a:moveTo>
                <a:lnTo>
                  <a:pt x="19907" y="83468"/>
                </a:lnTo>
                <a:lnTo>
                  <a:pt x="147304" y="137874"/>
                </a:lnTo>
                <a:lnTo>
                  <a:pt x="276015" y="83344"/>
                </a:lnTo>
                <a:lnTo>
                  <a:pt x="147180" y="28632"/>
                </a:lnTo>
                <a:close/>
                <a:moveTo>
                  <a:pt x="152400" y="144723"/>
                </a:moveTo>
                <a:lnTo>
                  <a:pt x="152400" y="276168"/>
                </a:lnTo>
                <a:lnTo>
                  <a:pt x="276177" y="217408"/>
                </a:lnTo>
                <a:lnTo>
                  <a:pt x="276177" y="92145"/>
                </a:lnTo>
                <a:lnTo>
                  <a:pt x="152400" y="144723"/>
                </a:lnTo>
                <a:close/>
                <a:moveTo>
                  <a:pt x="19098" y="217408"/>
                </a:moveTo>
                <a:lnTo>
                  <a:pt x="143294" y="276168"/>
                </a:lnTo>
                <a:lnTo>
                  <a:pt x="143294" y="144723"/>
                </a:lnTo>
                <a:lnTo>
                  <a:pt x="19098" y="92145"/>
                </a:lnTo>
                <a:lnTo>
                  <a:pt x="19098" y="217408"/>
                </a:lnTo>
                <a:close/>
              </a:path>
            </a:pathLst>
          </a:custGeom>
          <a:solidFill>
            <a:srgbClr val="FFFFFF">
              <a:alpha val="100000"/>
            </a:srgbClr>
          </a:solidFill>
        </p:spPr>
        <p:txBody>
          <a:bodyPr/>
          <a:p/>
        </p:txBody>
      </p:sp>
      <p:sp>
        <p:nvSpPr>
          <p:cNvPr name="AutoShape 15" id="15"/>
          <p:cNvSpPr/>
          <p:nvPr/>
        </p:nvSpPr>
        <p:spPr>
          <a:xfrm rot="0">
            <a:off x="6958501" y="3293513"/>
            <a:ext cx="1097280" cy="1097280"/>
          </a:xfrm>
          <a:prstGeom prst="ellipse">
            <a:avLst/>
          </a:prstGeom>
          <a:solidFill>
            <a:schemeClr val="accent3">
              <a:alpha val="100000"/>
            </a:schemeClr>
          </a:solidFill>
        </p:spPr>
        <p:style>
          <a:lnRef idx="0">
            <a:schemeClr val="accent3"/>
          </a:lnRef>
          <a:fillRef idx="1">
            <a:schemeClr val="accent3"/>
          </a:fillRef>
          <a:effectRef idx="0">
            <a:schemeClr val="accent3"/>
          </a:effectRef>
          <a:fontRef idx="minor">
            <a:schemeClr val="lt1"/>
          </a:fontRef>
        </p:style>
        <p:txBody>
          <a:bodyPr/>
          <a:p/>
        </p:txBody>
      </p:sp>
      <p:sp>
        <p:nvSpPr>
          <p:cNvPr name="Freeform 16" id="16"/>
          <p:cNvSpPr/>
          <p:nvPr/>
        </p:nvSpPr>
        <p:spPr>
          <a:xfrm rot="0">
            <a:off x="7250975" y="3585987"/>
            <a:ext cx="512333" cy="512333"/>
          </a:xfrm>
          <a:custGeom>
            <a:avLst/>
            <a:gdLst/>
            <a:ahLst/>
            <a:cxnLst/>
            <a:rect r="r" b="b" t="t" l="l"/>
            <a:pathLst>
              <a:path h="304800" w="304800">
                <a:moveTo>
                  <a:pt x="0" y="209550"/>
                </a:moveTo>
                <a:lnTo>
                  <a:pt x="152410" y="247650"/>
                </a:lnTo>
                <a:lnTo>
                  <a:pt x="304800" y="209550"/>
                </a:lnTo>
                <a:lnTo>
                  <a:pt x="304800" y="247650"/>
                </a:lnTo>
                <a:lnTo>
                  <a:pt x="152410" y="285750"/>
                </a:lnTo>
                <a:lnTo>
                  <a:pt x="0" y="247650"/>
                </a:lnTo>
                <a:close/>
                <a:moveTo>
                  <a:pt x="0" y="133350"/>
                </a:moveTo>
                <a:lnTo>
                  <a:pt x="152410" y="171450"/>
                </a:lnTo>
                <a:lnTo>
                  <a:pt x="304800" y="133350"/>
                </a:lnTo>
                <a:lnTo>
                  <a:pt x="304800" y="171450"/>
                </a:lnTo>
                <a:lnTo>
                  <a:pt x="152410" y="209550"/>
                </a:lnTo>
                <a:lnTo>
                  <a:pt x="0" y="171450"/>
                </a:lnTo>
                <a:close/>
                <a:moveTo>
                  <a:pt x="0" y="57150"/>
                </a:moveTo>
                <a:lnTo>
                  <a:pt x="152410" y="19050"/>
                </a:lnTo>
                <a:lnTo>
                  <a:pt x="304800" y="57150"/>
                </a:lnTo>
                <a:lnTo>
                  <a:pt x="304800" y="95250"/>
                </a:lnTo>
                <a:lnTo>
                  <a:pt x="152410" y="133350"/>
                </a:lnTo>
                <a:lnTo>
                  <a:pt x="0" y="95250"/>
                </a:lnTo>
                <a:close/>
              </a:path>
            </a:pathLst>
          </a:custGeom>
          <a:solidFill>
            <a:srgbClr val="FFFFFF">
              <a:alpha val="100000"/>
            </a:srgbClr>
          </a:solidFill>
        </p:spPr>
        <p:txBody>
          <a:bodyPr/>
          <a:p/>
        </p:txBody>
      </p:sp>
      <p:sp>
        <p:nvSpPr>
          <p:cNvPr name="AutoShape 17" id="17"/>
          <p:cNvSpPr/>
          <p:nvPr/>
        </p:nvSpPr>
        <p:spPr>
          <a:xfrm rot="0">
            <a:off x="4101166" y="3337992"/>
            <a:ext cx="1097280" cy="1097280"/>
          </a:xfrm>
          <a:prstGeom prst="ellipse">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p/>
        </p:txBody>
      </p:sp>
      <p:sp>
        <p:nvSpPr>
          <p:cNvPr name="Freeform 18" id="18"/>
          <p:cNvSpPr/>
          <p:nvPr/>
        </p:nvSpPr>
        <p:spPr>
          <a:xfrm rot="0">
            <a:off x="4403006" y="3595353"/>
            <a:ext cx="493600" cy="493600"/>
          </a:xfrm>
          <a:custGeom>
            <a:avLst/>
            <a:gdLst/>
            <a:ahLst/>
            <a:cxnLst/>
            <a:rect r="r" b="b" t="t" l="l"/>
            <a:pathLst>
              <a:path h="304800" w="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p:spPr>
        <p:txBody>
          <a:bodyPr/>
          <a:p/>
        </p:txBody>
      </p:sp>
      <p:sp>
        <p:nvSpPr>
          <p:cNvPr name="Freeform 19" id="19"/>
          <p:cNvSpPr/>
          <p:nvPr/>
        </p:nvSpPr>
        <p:spPr>
          <a:xfrm rot="0">
            <a:off x="4922225" y="5355934"/>
            <a:ext cx="476843" cy="476843"/>
          </a:xfrm>
          <a:custGeom>
            <a:avLst/>
            <a:gdLst/>
            <a:ahLst/>
            <a:cxnLst/>
            <a:rect r="r" b="b" t="t" l="l"/>
            <a:pathLst>
              <a:path h="304800" w="304800">
                <a:moveTo>
                  <a:pt x="116843" y="182880"/>
                </a:moveTo>
                <a:lnTo>
                  <a:pt x="30480" y="182880"/>
                </a:lnTo>
                <a:lnTo>
                  <a:pt x="30480" y="304800"/>
                </a:lnTo>
                <a:lnTo>
                  <a:pt x="0" y="304800"/>
                </a:lnTo>
                <a:lnTo>
                  <a:pt x="0" y="0"/>
                </a:lnTo>
                <a:lnTo>
                  <a:pt x="182880" y="0"/>
                </a:lnTo>
                <a:lnTo>
                  <a:pt x="187957" y="30480"/>
                </a:lnTo>
                <a:lnTo>
                  <a:pt x="304800" y="30480"/>
                </a:lnTo>
                <a:lnTo>
                  <a:pt x="259080" y="121920"/>
                </a:lnTo>
                <a:lnTo>
                  <a:pt x="304800" y="213360"/>
                </a:lnTo>
                <a:lnTo>
                  <a:pt x="121920" y="213360"/>
                </a:lnTo>
                <a:lnTo>
                  <a:pt x="116843" y="182880"/>
                </a:lnTo>
                <a:close/>
              </a:path>
            </a:pathLst>
          </a:custGeom>
          <a:solidFill>
            <a:srgbClr val="FFFFFF">
              <a:alpha val="100000"/>
            </a:srgbClr>
          </a:solidFill>
        </p:spPr>
        <p:txBody>
          <a:bodyPr/>
          <a:p/>
        </p:txBody>
      </p:sp>
      <p:sp>
        <p:nvSpPr>
          <p:cNvPr name="Freeform 20" id="20"/>
          <p:cNvSpPr/>
          <p:nvPr/>
        </p:nvSpPr>
        <p:spPr>
          <a:xfrm rot="0">
            <a:off x="6598325" y="5290510"/>
            <a:ext cx="570456" cy="570456"/>
          </a:xfrm>
          <a:custGeom>
            <a:avLst/>
            <a:gdLst/>
            <a:ahLst/>
            <a:cxnLst/>
            <a:rect r="r" b="b" t="t" l="l"/>
            <a:pathLst>
              <a:path h="304800" w="304800">
                <a:moveTo>
                  <a:pt x="310886" y="167269"/>
                </a:moveTo>
                <a:cubicBezTo>
                  <a:pt x="310886" y="167269"/>
                  <a:pt x="267148" y="122672"/>
                  <a:pt x="206873" y="122672"/>
                </a:cubicBezTo>
                <a:cubicBezTo>
                  <a:pt x="147980" y="122672"/>
                  <a:pt x="89764" y="167269"/>
                  <a:pt x="89764" y="167269"/>
                </a:cubicBezTo>
                <a:lnTo>
                  <a:pt x="57064" y="153619"/>
                </a:lnTo>
                <a:lnTo>
                  <a:pt x="57064" y="193662"/>
                </a:lnTo>
                <a:cubicBezTo>
                  <a:pt x="62217" y="195415"/>
                  <a:pt x="65989" y="200158"/>
                  <a:pt x="65989" y="205902"/>
                </a:cubicBezTo>
                <a:cubicBezTo>
                  <a:pt x="65989" y="211703"/>
                  <a:pt x="62141" y="216456"/>
                  <a:pt x="56912" y="218170"/>
                </a:cubicBezTo>
                <a:lnTo>
                  <a:pt x="66580" y="245135"/>
                </a:lnTo>
                <a:lnTo>
                  <a:pt x="38043" y="245135"/>
                </a:lnTo>
                <a:lnTo>
                  <a:pt x="47796" y="217942"/>
                </a:lnTo>
                <a:cubicBezTo>
                  <a:pt x="43110" y="215951"/>
                  <a:pt x="39834" y="211322"/>
                  <a:pt x="39834" y="205902"/>
                </a:cubicBezTo>
                <a:cubicBezTo>
                  <a:pt x="39834" y="200597"/>
                  <a:pt x="43015" y="196082"/>
                  <a:pt x="47558" y="194024"/>
                </a:cubicBezTo>
                <a:lnTo>
                  <a:pt x="47558" y="149647"/>
                </a:lnTo>
                <a:lnTo>
                  <a:pt x="0" y="129816"/>
                </a:lnTo>
                <a:lnTo>
                  <a:pt x="209255" y="35890"/>
                </a:lnTo>
                <a:lnTo>
                  <a:pt x="401241" y="130997"/>
                </a:lnTo>
                <a:lnTo>
                  <a:pt x="310886" y="167269"/>
                </a:lnTo>
                <a:close/>
                <a:moveTo>
                  <a:pt x="204492" y="145266"/>
                </a:moveTo>
                <a:cubicBezTo>
                  <a:pt x="265128" y="145266"/>
                  <a:pt x="294846" y="177365"/>
                  <a:pt x="294846" y="177365"/>
                </a:cubicBezTo>
                <a:lnTo>
                  <a:pt x="294846" y="243945"/>
                </a:lnTo>
                <a:cubicBezTo>
                  <a:pt x="294846" y="243945"/>
                  <a:pt x="263938" y="268910"/>
                  <a:pt x="199739" y="268910"/>
                </a:cubicBezTo>
                <a:cubicBezTo>
                  <a:pt x="135541" y="268910"/>
                  <a:pt x="114138" y="243945"/>
                  <a:pt x="114138" y="243945"/>
                </a:cubicBezTo>
                <a:lnTo>
                  <a:pt x="114138" y="177365"/>
                </a:lnTo>
                <a:cubicBezTo>
                  <a:pt x="114138" y="177365"/>
                  <a:pt x="143856" y="145266"/>
                  <a:pt x="204492" y="145266"/>
                </a:cubicBezTo>
                <a:close/>
                <a:moveTo>
                  <a:pt x="203302" y="254641"/>
                </a:moveTo>
                <a:cubicBezTo>
                  <a:pt x="245326" y="254641"/>
                  <a:pt x="279397" y="246116"/>
                  <a:pt x="279397" y="235620"/>
                </a:cubicBezTo>
                <a:cubicBezTo>
                  <a:pt x="279397" y="225123"/>
                  <a:pt x="245326" y="216599"/>
                  <a:pt x="203302" y="216599"/>
                </a:cubicBezTo>
                <a:cubicBezTo>
                  <a:pt x="161277" y="216599"/>
                  <a:pt x="127216" y="225123"/>
                  <a:pt x="127216" y="235620"/>
                </a:cubicBezTo>
                <a:cubicBezTo>
                  <a:pt x="127216" y="246116"/>
                  <a:pt x="161277" y="254641"/>
                  <a:pt x="203302" y="254641"/>
                </a:cubicBezTo>
                <a:close/>
              </a:path>
            </a:pathLst>
          </a:custGeom>
          <a:solidFill>
            <a:srgbClr val="FFFFFF">
              <a:alpha val="100000"/>
            </a:srgbClr>
          </a:solidFill>
        </p:spPr>
        <p:txBody>
          <a:bodyPr/>
          <a:p/>
        </p:txBody>
      </p:sp>
      <p:sp>
        <p:nvSpPr>
          <p:cNvPr name="TextBox 21" id="21"/>
          <p:cNvSpPr txBox="true"/>
          <p:nvPr/>
        </p:nvSpPr>
        <p:spPr>
          <a:xfrm rot="0">
            <a:off x="7824133" y="4891283"/>
            <a:ext cx="3895725" cy="695325"/>
          </a:xfrm>
          <a:prstGeom prst="rect">
            <a:avLst/>
          </a:prstGeom>
        </p:spPr>
        <p:txBody>
          <a:bodyPr anchor="t" rtlCol="false" lIns="123825" rIns="57150" tIns="123825" bIns="123825" anchorCtr="false" vert="horz" wrap="square">
            <a:spAutoFit/>
          </a:bodyPr>
          <a:lstStyle/>
          <a:p>
            <a:pPr>
              <a:lnSpc>
                <a:spcPct val="120000"/>
              </a:lnSpc>
            </a:pPr>
            <a:r>
              <a:rPr lang="en-US" b="true" sz="2325">
                <a:solidFill>
                  <a:schemeClr val="accent1"/>
                </a:solidFill>
                <a:latin typeface="Microsoft Yahei"/>
                <a:ea typeface="Microsoft Yahei"/>
                <a:cs typeface="Microsoft Yahei"/>
              </a:rPr>
              <a:t>安装固定体系</a:t>
            </a:r>
          </a:p>
        </p:txBody>
      </p:sp>
      <p:sp>
        <p:nvSpPr>
          <p:cNvPr name="TextBox 22" id="22"/>
          <p:cNvSpPr txBox="true"/>
          <p:nvPr/>
        </p:nvSpPr>
        <p:spPr>
          <a:xfrm rot="0">
            <a:off x="7824133" y="5360468"/>
            <a:ext cx="3314700" cy="1209675"/>
          </a:xfrm>
          <a:prstGeom prst="rect">
            <a:avLst/>
          </a:prstGeom>
        </p:spPr>
        <p:txBody>
          <a:bodyPr anchor="t" rtlCol="false" lIns="123825" rIns="57150" tIns="123825" bIns="123825" anchorCtr="false" vert="horz" wrap="square">
            <a:spAutoFit/>
          </a:bodyPr>
          <a:lstStyle/>
          <a:p>
            <a:pPr>
              <a:lnSpc>
                <a:spcPct val="150000"/>
              </a:lnSpc>
            </a:pPr>
            <a:r>
              <a:rPr lang="en-US" sz="1350">
                <a:solidFill>
                  <a:schemeClr val="dk1"/>
                </a:solidFill>
                <a:latin typeface="Microsoft Yahei"/>
                <a:ea typeface="Microsoft Yahei"/>
                <a:cs typeface="Microsoft Yahei"/>
              </a:rPr>
              <a:t>将剪刀撑、水平固定杆和垂直固定杆等部件按照要求安装到立杆上，确保固定体系的稳定性和承重能力。</a:t>
            </a:r>
          </a:p>
        </p:txBody>
      </p:sp>
      <p:sp>
        <p:nvSpPr>
          <p:cNvPr name="TextBox 23" id="23"/>
          <p:cNvSpPr txBox="true"/>
          <p:nvPr/>
        </p:nvSpPr>
        <p:spPr>
          <a:xfrm rot="0">
            <a:off x="689125" y="2785147"/>
            <a:ext cx="3895725" cy="695325"/>
          </a:xfrm>
          <a:prstGeom prst="rect">
            <a:avLst/>
          </a:prstGeom>
        </p:spPr>
        <p:txBody>
          <a:bodyPr anchor="t" rtlCol="false" lIns="123825" rIns="57150" tIns="123825" bIns="123825" anchorCtr="false" vert="horz" wrap="square">
            <a:spAutoFit/>
          </a:bodyPr>
          <a:lstStyle/>
          <a:p>
            <a:pPr>
              <a:lnSpc>
                <a:spcPct val="120000"/>
              </a:lnSpc>
            </a:pPr>
            <a:r>
              <a:rPr lang="en-US" b="true" sz="2325">
                <a:solidFill>
                  <a:schemeClr val="accent1"/>
                </a:solidFill>
                <a:latin typeface="Microsoft Yahei"/>
                <a:ea typeface="Microsoft Yahei"/>
                <a:cs typeface="Microsoft Yahei"/>
              </a:rPr>
              <a:t>连接附件</a:t>
            </a:r>
          </a:p>
        </p:txBody>
      </p:sp>
      <p:sp>
        <p:nvSpPr>
          <p:cNvPr name="TextBox 24" id="24"/>
          <p:cNvSpPr txBox="true"/>
          <p:nvPr/>
        </p:nvSpPr>
        <p:spPr>
          <a:xfrm rot="0">
            <a:off x="689125" y="3244806"/>
            <a:ext cx="3314700" cy="1209675"/>
          </a:xfrm>
          <a:prstGeom prst="rect">
            <a:avLst/>
          </a:prstGeom>
        </p:spPr>
        <p:txBody>
          <a:bodyPr anchor="t" rtlCol="false" lIns="123825" rIns="57150" tIns="123825" bIns="123825" anchorCtr="false" vert="horz" wrap="square">
            <a:spAutoFit/>
          </a:bodyPr>
          <a:lstStyle/>
          <a:p>
            <a:pPr>
              <a:lnSpc>
                <a:spcPct val="150000"/>
              </a:lnSpc>
            </a:pPr>
            <a:r>
              <a:rPr lang="en-US" sz="1350">
                <a:solidFill>
                  <a:schemeClr val="dk1"/>
                </a:solidFill>
                <a:latin typeface="Microsoft Yahei"/>
                <a:ea typeface="Microsoft Yahei"/>
                <a:cs typeface="Microsoft Yahei"/>
              </a:rPr>
              <a:t>将连接件、扣件、脚手板等部件按照要求连接到支撑体系和固定体系上，确保支模架的整体稳定性和承重能力。</a:t>
            </a:r>
          </a:p>
        </p:txBody>
      </p:sp>
      <p:sp>
        <p:nvSpPr>
          <p:cNvPr name="TextBox 25" id="25"/>
          <p:cNvSpPr txBox="true"/>
          <p:nvPr/>
        </p:nvSpPr>
        <p:spPr>
          <a:xfrm rot="0">
            <a:off x="1054890" y="4891283"/>
            <a:ext cx="3895725" cy="695325"/>
          </a:xfrm>
          <a:prstGeom prst="rect">
            <a:avLst/>
          </a:prstGeom>
        </p:spPr>
        <p:txBody>
          <a:bodyPr anchor="t" rtlCol="false" lIns="123825" rIns="57150" tIns="123825" bIns="123825" anchorCtr="false" vert="horz" wrap="square">
            <a:spAutoFit/>
          </a:bodyPr>
          <a:lstStyle/>
          <a:p>
            <a:pPr>
              <a:lnSpc>
                <a:spcPct val="120000"/>
              </a:lnSpc>
            </a:pPr>
            <a:r>
              <a:rPr lang="en-US" b="true" sz="2325">
                <a:solidFill>
                  <a:schemeClr val="accent1"/>
                </a:solidFill>
                <a:latin typeface="Microsoft Yahei"/>
                <a:ea typeface="Microsoft Yahei"/>
                <a:cs typeface="Microsoft Yahei"/>
              </a:rPr>
              <a:t>安装支撑体系</a:t>
            </a:r>
          </a:p>
        </p:txBody>
      </p:sp>
      <p:sp>
        <p:nvSpPr>
          <p:cNvPr name="TextBox 26" id="26"/>
          <p:cNvSpPr txBox="true"/>
          <p:nvPr/>
        </p:nvSpPr>
        <p:spPr>
          <a:xfrm rot="0">
            <a:off x="1054890" y="5360468"/>
            <a:ext cx="3314700" cy="1209675"/>
          </a:xfrm>
          <a:prstGeom prst="rect">
            <a:avLst/>
          </a:prstGeom>
        </p:spPr>
        <p:txBody>
          <a:bodyPr anchor="t" rtlCol="false" lIns="123825" rIns="57150" tIns="123825" bIns="123825" anchorCtr="false" vert="horz" wrap="square">
            <a:spAutoFit/>
          </a:bodyPr>
          <a:lstStyle/>
          <a:p>
            <a:pPr>
              <a:lnSpc>
                <a:spcPct val="150000"/>
              </a:lnSpc>
            </a:pPr>
            <a:r>
              <a:rPr lang="en-US" sz="1350">
                <a:solidFill>
                  <a:schemeClr val="dk1"/>
                </a:solidFill>
                <a:latin typeface="Microsoft Yahei"/>
                <a:ea typeface="Microsoft Yahei"/>
                <a:cs typeface="Microsoft Yahei"/>
              </a:rPr>
              <a:t>将横杆、斜杆等部件按照要求安装到固定体系上，确保支撑体系的稳定性和承重能力。</a:t>
            </a:r>
          </a:p>
        </p:txBody>
      </p:sp>
      <p:grpSp>
        <p:nvGrpSpPr>
          <p:cNvPr name="Group 27" id="27"/>
          <p:cNvGrpSpPr/>
          <p:nvPr/>
        </p:nvGrpSpPr>
        <p:grpSpPr>
          <a:xfrm>
            <a:off x="454963" y="93878"/>
            <a:ext cx="10641129" cy="914400"/>
            <a:chOff x="454963" y="93878"/>
            <a:chExt cx="10641129" cy="914400"/>
          </a:xfrm>
        </p:grpSpPr>
        <p:sp>
          <p:nvSpPr>
            <p:cNvPr name="AutoShape 28" id="28"/>
            <p:cNvSpPr/>
            <p:nvPr/>
          </p:nvSpPr>
          <p:spPr>
            <a:xfrm rot="0">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sp>
        <p:sp>
          <p:nvSpPr>
            <p:cNvPr name="AutoShape 29" id="29"/>
            <p:cNvSpPr/>
            <p:nvPr/>
          </p:nvSpPr>
          <p:spPr>
            <a:xfrm rot="0">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sp>
        <p:sp>
          <p:nvSpPr>
            <p:cNvPr name="AutoShape 30" id="30"/>
            <p:cNvSpPr/>
            <p:nvPr/>
          </p:nvSpPr>
          <p:spPr>
            <a:xfrm rot="0">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sp>
        <p:sp>
          <p:nvSpPr>
            <p:cNvPr name="AutoShape 31" id="31"/>
            <p:cNvSpPr/>
            <p:nvPr/>
          </p:nvSpPr>
          <p:spPr>
            <a:xfrm rot="0">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sp>
        <p:sp>
          <p:nvSpPr>
            <p:cNvPr name="AutoShape 32" id="32"/>
            <p:cNvSpPr/>
            <p:nvPr/>
          </p:nvSpPr>
          <p:spPr>
            <a:xfrm rot="0">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sp>
        <p:sp>
          <p:nvSpPr>
            <p:cNvPr name="AutoShape 33" id="33"/>
            <p:cNvSpPr/>
            <p:nvPr/>
          </p:nvSpPr>
          <p:spPr>
            <a:xfrm rot="0">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sp>
        <p:sp>
          <p:nvSpPr>
            <p:cNvPr name="AutoShape 34" id="34"/>
            <p:cNvSpPr/>
            <p:nvPr/>
          </p:nvSpPr>
          <p:spPr>
            <a:xfrm rot="0">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sp>
        <p:sp>
          <p:nvSpPr>
            <p:cNvPr name="AutoShape 35" id="35"/>
            <p:cNvSpPr/>
            <p:nvPr/>
          </p:nvSpPr>
          <p:spPr>
            <a:xfrm rot="0">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sp>
        <p:sp>
          <p:nvSpPr>
            <p:cNvPr name="AutoShape 36" id="36"/>
            <p:cNvSpPr/>
            <p:nvPr/>
          </p:nvSpPr>
          <p:spPr>
            <a:xfrm rot="0">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sp>
        <p:sp>
          <p:nvSpPr>
            <p:cNvPr name="AutoShape 37" id="37"/>
            <p:cNvSpPr/>
            <p:nvPr/>
          </p:nvSpPr>
          <p:spPr>
            <a:xfrm rot="0">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sp>
        <p:sp>
          <p:nvSpPr>
            <p:cNvPr name="AutoShape 38" id="38"/>
            <p:cNvSpPr/>
            <p:nvPr/>
          </p:nvSpPr>
          <p:spPr>
            <a:xfrm rot="0">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sp>
        <p:sp>
          <p:nvSpPr>
            <p:cNvPr name="AutoShape 39" id="39"/>
            <p:cNvSpPr/>
            <p:nvPr/>
          </p:nvSpPr>
          <p:spPr>
            <a:xfrm rot="0">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sp>
        <p:sp>
          <p:nvSpPr>
            <p:cNvPr name="AutoShape 40" id="40"/>
            <p:cNvSpPr/>
            <p:nvPr/>
          </p:nvSpPr>
          <p:spPr>
            <a:xfrm rot="0">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sp>
        <p:sp>
          <p:nvSpPr>
            <p:cNvPr name="AutoShape 41" id="41"/>
            <p:cNvSpPr/>
            <p:nvPr/>
          </p:nvSpPr>
          <p:spPr>
            <a:xfrm rot="0">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sp>
        <p:sp>
          <p:nvSpPr>
            <p:cNvPr name="AutoShape 42" id="42"/>
            <p:cNvSpPr/>
            <p:nvPr/>
          </p:nvSpPr>
          <p:spPr>
            <a:xfrm rot="0">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sp>
        <p:sp>
          <p:nvSpPr>
            <p:cNvPr name="AutoShape 43" id="43"/>
            <p:cNvSpPr/>
            <p:nvPr/>
          </p:nvSpPr>
          <p:spPr>
            <a:xfrm rot="0">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sp>
        <p:sp>
          <p:nvSpPr>
            <p:cNvPr name="AutoShape 44" id="44"/>
            <p:cNvSpPr/>
            <p:nvPr/>
          </p:nvSpPr>
          <p:spPr>
            <a:xfrm rot="0">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sp>
        <p:sp>
          <p:nvSpPr>
            <p:cNvPr name="AutoShape 45" id="45"/>
            <p:cNvSpPr/>
            <p:nvPr/>
          </p:nvSpPr>
          <p:spPr>
            <a:xfrm rot="0">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sp>
        <p:sp>
          <p:nvSpPr>
            <p:cNvPr name="AutoShape 46" id="46"/>
            <p:cNvSpPr/>
            <p:nvPr/>
          </p:nvSpPr>
          <p:spPr>
            <a:xfrm rot="0">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sp>
        <p:sp>
          <p:nvSpPr>
            <p:cNvPr name="AutoShape 47" id="47"/>
            <p:cNvSpPr/>
            <p:nvPr/>
          </p:nvSpPr>
          <p:spPr>
            <a:xfrm rot="0">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sp>
        <p:sp>
          <p:nvSpPr>
            <p:cNvPr name="TextBox 48" id="48"/>
            <p:cNvSpPr txBox="true"/>
            <p:nvPr/>
          </p:nvSpPr>
          <p:spPr>
            <a:xfrm rot="0">
              <a:off x="1094842" y="93878"/>
              <a:ext cx="10001250" cy="914400"/>
            </a:xfrm>
            <a:prstGeom prst="rect">
              <a:avLst/>
            </a:prstGeom>
          </p:spPr>
          <p:txBody>
            <a:bodyPr anchor="t" rtlCol="false" lIns="123825" rIns="57150" tIns="123825" bIns="123825" anchorCtr="false" vert="horz" wrap="square">
              <a:spAutoFit/>
            </a:bodyPr>
            <a:lstStyle/>
            <a:p>
              <a:pPr>
                <a:lnSpc>
                  <a:spcPct val="140000"/>
                </a:lnSpc>
              </a:pPr>
              <a:r>
                <a:rPr lang="en-US" b="true" sz="3000">
                  <a:solidFill>
                    <a:schemeClr val="accent1"/>
                  </a:solidFill>
                  <a:latin typeface="Microsoft Yahei"/>
                  <a:ea typeface="Microsoft Yahei"/>
                  <a:cs typeface="Microsoft Yahei"/>
                </a:rPr>
                <a:t>支模架的搭建流程</a:t>
              </a:r>
            </a:p>
          </p:txBody>
        </p:sp>
      </p:gr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bg>
      <p:bgPr>
        <a:blipFill dpi="0" rotWithShape="true">
          <a:blip r:embed="rId2">
            <a:alphaModFix amt="100000"/>
          </a:blip>
          <a:srcRect/>
          <a:stretch>
            <a:fillRect b="0" t="0" l="0" r="0"/>
          </a:stretch>
        </a:blipFill>
      </p:bgPr>
    </p:bg>
    <p:spTree>
      <p:nvGrpSpPr>
        <p:cNvPr id="1" name=""/>
        <p:cNvGrpSpPr/>
        <p:nvPr/>
      </p:nvGrpSpPr>
      <p:grpSpPr>
        <a:xfrm>
          <a:off x="0" y="0"/>
          <a:ext cx="0" cy="0"/>
          <a:chOff x="0" y="0"/>
          <a:chExt cx="0" cy="0"/>
        </a:xfrm>
      </p:grpSpPr>
      <p:sp>
        <p:nvSpPr>
          <p:cNvPr name="AutoShape 2" id="2"/>
          <p:cNvSpPr/>
          <p:nvPr/>
        </p:nvSpPr>
        <p:spPr>
          <a:xfrm rot="0">
            <a:off x="869006" y="4720386"/>
            <a:ext cx="2415272" cy="370409"/>
          </a:xfrm>
          <a:prstGeom prst="rect">
            <a:avLst/>
          </a:prstGeom>
        </p:spPr>
        <p:txBody>
          <a:bodyPr anchor="t" rtlCol="false" tIns="45720" lIns="91440" bIns="45720" rIns="91440" anchorCtr="false" wrap="square">
            <a:noAutofit/>
          </a:bodyPr>
          <a:lstStyle/>
          <a:p>
            <a:pPr algn="ctr">
              <a:defRPr/>
            </a:pPr>
            <a:r>
              <a:rPr lang="en-US" b="true" sz="1575">
                <a:solidFill>
                  <a:schemeClr val="accent1"/>
                </a:solidFill>
                <a:latin typeface="Microsoft Yahei"/>
                <a:ea typeface="Microsoft Yahei"/>
                <a:cs typeface="Microsoft Yahei"/>
              </a:rPr>
              <a:t>立杆垂直度</a:t>
            </a:r>
            <a:endParaRPr lang="en-US" sz="1100"/>
          </a:p>
        </p:txBody>
      </p:sp>
      <p:sp>
        <p:nvSpPr>
          <p:cNvPr name="AutoShape 3" id="3"/>
          <p:cNvSpPr/>
          <p:nvPr/>
        </p:nvSpPr>
        <p:spPr>
          <a:xfrm rot="0">
            <a:off x="3575643" y="4720386"/>
            <a:ext cx="2415272" cy="370409"/>
          </a:xfrm>
          <a:prstGeom prst="rect">
            <a:avLst/>
          </a:prstGeom>
        </p:spPr>
        <p:txBody>
          <a:bodyPr anchor="t" rtlCol="false" tIns="45720" lIns="91440" bIns="45720" rIns="91440" anchorCtr="false" wrap="square">
            <a:noAutofit/>
          </a:bodyPr>
          <a:lstStyle/>
          <a:p>
            <a:pPr algn="ctr">
              <a:defRPr/>
            </a:pPr>
            <a:r>
              <a:rPr lang="en-US" b="true" sz="1575">
                <a:solidFill>
                  <a:schemeClr val="accent1"/>
                </a:solidFill>
                <a:latin typeface="Microsoft Yahei"/>
                <a:ea typeface="Microsoft Yahei"/>
                <a:cs typeface="Microsoft Yahei"/>
              </a:rPr>
              <a:t>水平杆水平度</a:t>
            </a:r>
            <a:endParaRPr lang="en-US" sz="1100"/>
          </a:p>
        </p:txBody>
      </p:sp>
      <p:sp>
        <p:nvSpPr>
          <p:cNvPr name="AutoShape 4" id="4"/>
          <p:cNvSpPr/>
          <p:nvPr/>
        </p:nvSpPr>
        <p:spPr>
          <a:xfrm rot="0">
            <a:off x="6220535" y="4720386"/>
            <a:ext cx="2415272" cy="370409"/>
          </a:xfrm>
          <a:prstGeom prst="rect">
            <a:avLst/>
          </a:prstGeom>
        </p:spPr>
        <p:txBody>
          <a:bodyPr anchor="t" rtlCol="false" tIns="45720" lIns="91440" bIns="45720" rIns="91440" anchorCtr="false" wrap="square">
            <a:noAutofit/>
          </a:bodyPr>
          <a:lstStyle/>
          <a:p>
            <a:pPr algn="ctr">
              <a:defRPr/>
            </a:pPr>
            <a:r>
              <a:rPr lang="en-US" b="true" sz="1575">
                <a:solidFill>
                  <a:schemeClr val="accent1"/>
                </a:solidFill>
                <a:latin typeface="Microsoft Yahei"/>
                <a:ea typeface="Microsoft Yahei"/>
                <a:cs typeface="Microsoft Yahei"/>
              </a:rPr>
              <a:t>剪刀撑牢固性</a:t>
            </a:r>
            <a:endParaRPr lang="en-US" sz="1100"/>
          </a:p>
        </p:txBody>
      </p:sp>
      <p:sp>
        <p:nvSpPr>
          <p:cNvPr name="AutoShape 5" id="5"/>
          <p:cNvSpPr/>
          <p:nvPr/>
        </p:nvSpPr>
        <p:spPr>
          <a:xfrm rot="0">
            <a:off x="8927174" y="4720386"/>
            <a:ext cx="2415272" cy="370409"/>
          </a:xfrm>
          <a:prstGeom prst="rect">
            <a:avLst/>
          </a:prstGeom>
        </p:spPr>
        <p:txBody>
          <a:bodyPr anchor="t" rtlCol="false" tIns="45720" lIns="91440" bIns="45720" rIns="91440" anchorCtr="false" wrap="square">
            <a:noAutofit/>
          </a:bodyPr>
          <a:lstStyle/>
          <a:p>
            <a:pPr algn="ctr">
              <a:defRPr/>
            </a:pPr>
            <a:r>
              <a:rPr lang="en-US" b="true" sz="1575">
                <a:solidFill>
                  <a:schemeClr val="accent1"/>
                </a:solidFill>
                <a:latin typeface="Microsoft Yahei"/>
                <a:ea typeface="Microsoft Yahei"/>
                <a:cs typeface="Microsoft Yahei"/>
              </a:rPr>
              <a:t>附件完整性</a:t>
            </a:r>
            <a:endParaRPr lang="en-US" sz="1100"/>
          </a:p>
        </p:txBody>
      </p:sp>
      <p:grpSp>
        <p:nvGrpSpPr>
          <p:cNvPr name="Group 6" id="6"/>
          <p:cNvGrpSpPr/>
          <p:nvPr/>
        </p:nvGrpSpPr>
        <p:grpSpPr>
          <a:xfrm>
            <a:off x="454963" y="93878"/>
            <a:ext cx="10641129" cy="914400"/>
            <a:chOff x="454963" y="93878"/>
            <a:chExt cx="10641129" cy="914400"/>
          </a:xfrm>
        </p:grpSpPr>
        <p:sp>
          <p:nvSpPr>
            <p:cNvPr name="AutoShape 7" id="7"/>
            <p:cNvSpPr/>
            <p:nvPr/>
          </p:nvSpPr>
          <p:spPr>
            <a:xfrm rot="0">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sp>
        <p:sp>
          <p:nvSpPr>
            <p:cNvPr name="AutoShape 8" id="8"/>
            <p:cNvSpPr/>
            <p:nvPr/>
          </p:nvSpPr>
          <p:spPr>
            <a:xfrm rot="0">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sp>
        <p:sp>
          <p:nvSpPr>
            <p:cNvPr name="AutoShape 9" id="9"/>
            <p:cNvSpPr/>
            <p:nvPr/>
          </p:nvSpPr>
          <p:spPr>
            <a:xfrm rot="0">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sp>
        <p:sp>
          <p:nvSpPr>
            <p:cNvPr name="AutoShape 10" id="10"/>
            <p:cNvSpPr/>
            <p:nvPr/>
          </p:nvSpPr>
          <p:spPr>
            <a:xfrm rot="0">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sp>
        <p:sp>
          <p:nvSpPr>
            <p:cNvPr name="AutoShape 11" id="11"/>
            <p:cNvSpPr/>
            <p:nvPr/>
          </p:nvSpPr>
          <p:spPr>
            <a:xfrm rot="0">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sp>
        <p:sp>
          <p:nvSpPr>
            <p:cNvPr name="AutoShape 12" id="12"/>
            <p:cNvSpPr/>
            <p:nvPr/>
          </p:nvSpPr>
          <p:spPr>
            <a:xfrm rot="0">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sp>
        <p:sp>
          <p:nvSpPr>
            <p:cNvPr name="AutoShape 13" id="13"/>
            <p:cNvSpPr/>
            <p:nvPr/>
          </p:nvSpPr>
          <p:spPr>
            <a:xfrm rot="0">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sp>
        <p:sp>
          <p:nvSpPr>
            <p:cNvPr name="AutoShape 14" id="14"/>
            <p:cNvSpPr/>
            <p:nvPr/>
          </p:nvSpPr>
          <p:spPr>
            <a:xfrm rot="0">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sp>
        <p:sp>
          <p:nvSpPr>
            <p:cNvPr name="AutoShape 15" id="15"/>
            <p:cNvSpPr/>
            <p:nvPr/>
          </p:nvSpPr>
          <p:spPr>
            <a:xfrm rot="0">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sp>
        <p:sp>
          <p:nvSpPr>
            <p:cNvPr name="AutoShape 16" id="16"/>
            <p:cNvSpPr/>
            <p:nvPr/>
          </p:nvSpPr>
          <p:spPr>
            <a:xfrm rot="0">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sp>
        <p:sp>
          <p:nvSpPr>
            <p:cNvPr name="AutoShape 17" id="17"/>
            <p:cNvSpPr/>
            <p:nvPr/>
          </p:nvSpPr>
          <p:spPr>
            <a:xfrm rot="0">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sp>
        <p:sp>
          <p:nvSpPr>
            <p:cNvPr name="AutoShape 18" id="18"/>
            <p:cNvSpPr/>
            <p:nvPr/>
          </p:nvSpPr>
          <p:spPr>
            <a:xfrm rot="0">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sp>
        <p:sp>
          <p:nvSpPr>
            <p:cNvPr name="AutoShape 19" id="19"/>
            <p:cNvSpPr/>
            <p:nvPr/>
          </p:nvSpPr>
          <p:spPr>
            <a:xfrm rot="0">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sp>
        <p:sp>
          <p:nvSpPr>
            <p:cNvPr name="AutoShape 20" id="20"/>
            <p:cNvSpPr/>
            <p:nvPr/>
          </p:nvSpPr>
          <p:spPr>
            <a:xfrm rot="0">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sp>
        <p:sp>
          <p:nvSpPr>
            <p:cNvPr name="AutoShape 21" id="21"/>
            <p:cNvSpPr/>
            <p:nvPr/>
          </p:nvSpPr>
          <p:spPr>
            <a:xfrm rot="0">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sp>
        <p:sp>
          <p:nvSpPr>
            <p:cNvPr name="AutoShape 22" id="22"/>
            <p:cNvSpPr/>
            <p:nvPr/>
          </p:nvSpPr>
          <p:spPr>
            <a:xfrm rot="0">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sp>
        <p:sp>
          <p:nvSpPr>
            <p:cNvPr name="AutoShape 23" id="23"/>
            <p:cNvSpPr/>
            <p:nvPr/>
          </p:nvSpPr>
          <p:spPr>
            <a:xfrm rot="0">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sp>
        <p:sp>
          <p:nvSpPr>
            <p:cNvPr name="AutoShape 24" id="24"/>
            <p:cNvSpPr/>
            <p:nvPr/>
          </p:nvSpPr>
          <p:spPr>
            <a:xfrm rot="0">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sp>
        <p:sp>
          <p:nvSpPr>
            <p:cNvPr name="AutoShape 25" id="25"/>
            <p:cNvSpPr/>
            <p:nvPr/>
          </p:nvSpPr>
          <p:spPr>
            <a:xfrm rot="0">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sp>
        <p:sp>
          <p:nvSpPr>
            <p:cNvPr name="AutoShape 26" id="26"/>
            <p:cNvSpPr/>
            <p:nvPr/>
          </p:nvSpPr>
          <p:spPr>
            <a:xfrm rot="0">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sp>
        <p:sp>
          <p:nvSpPr>
            <p:cNvPr name="TextBox 27" id="27"/>
            <p:cNvSpPr txBox="true"/>
            <p:nvPr/>
          </p:nvSpPr>
          <p:spPr>
            <a:xfrm rot="0">
              <a:off x="1094842" y="93878"/>
              <a:ext cx="10001250" cy="914400"/>
            </a:xfrm>
            <a:prstGeom prst="rect">
              <a:avLst/>
            </a:prstGeom>
          </p:spPr>
          <p:txBody>
            <a:bodyPr anchor="t" rtlCol="false" lIns="123825" rIns="57150" tIns="123825" bIns="123825" anchorCtr="false" vert="horz" wrap="square">
              <a:spAutoFit/>
            </a:bodyPr>
            <a:lstStyle/>
            <a:p>
              <a:pPr>
                <a:lnSpc>
                  <a:spcPct val="140000"/>
                </a:lnSpc>
              </a:pPr>
              <a:r>
                <a:rPr lang="en-US" b="true" sz="3000">
                  <a:solidFill>
                    <a:schemeClr val="accent1"/>
                  </a:solidFill>
                  <a:latin typeface="Microsoft Yahei"/>
                  <a:ea typeface="Microsoft Yahei"/>
                  <a:cs typeface="Microsoft Yahei"/>
                </a:rPr>
                <a:t>支模架的验收标准</a:t>
              </a:r>
            </a:p>
          </p:txBody>
        </p:sp>
      </p:grpSp>
      <p:pic>
        <p:nvPicPr>
          <p:cNvPr name="Picture 28" id="28"/>
          <p:cNvPicPr>
            <a:picLocks noChangeAspect="true"/>
          </p:cNvPicPr>
          <p:nvPr/>
        </p:nvPicPr>
        <p:blipFill>
          <a:blip r:embed="rId3"/>
          <a:srcRect t="16744" b="16744"/>
          <a:stretch>
            <a:fillRect/>
          </a:stretch>
        </p:blipFill>
        <p:spPr>
          <a:xfrm rot="0">
            <a:off x="892584" y="1337857"/>
            <a:ext cx="2465519" cy="2459823"/>
          </a:xfrm>
          <a:prstGeom prst="rect">
            <a:avLst/>
          </a:prstGeom>
        </p:spPr>
      </p:pic>
      <p:pic>
        <p:nvPicPr>
          <p:cNvPr name="Picture 29" id="29"/>
          <p:cNvPicPr>
            <a:picLocks noChangeAspect="true"/>
          </p:cNvPicPr>
          <p:nvPr/>
        </p:nvPicPr>
        <p:blipFill>
          <a:blip r:embed="rId4"/>
          <a:srcRect l="16548" r="16548"/>
          <a:stretch>
            <a:fillRect/>
          </a:stretch>
        </p:blipFill>
        <p:spPr>
          <a:xfrm rot="0">
            <a:off x="3570781" y="1337857"/>
            <a:ext cx="2465519" cy="2459823"/>
          </a:xfrm>
          <a:prstGeom prst="rect">
            <a:avLst/>
          </a:prstGeom>
        </p:spPr>
      </p:pic>
      <p:pic>
        <p:nvPicPr>
          <p:cNvPr name="Picture 30" id="30"/>
          <p:cNvPicPr>
            <a:picLocks noChangeAspect="true"/>
          </p:cNvPicPr>
          <p:nvPr/>
        </p:nvPicPr>
        <p:blipFill>
          <a:blip r:embed="rId5"/>
          <a:srcRect t="16744" b="16744"/>
          <a:stretch>
            <a:fillRect/>
          </a:stretch>
        </p:blipFill>
        <p:spPr>
          <a:xfrm rot="0">
            <a:off x="6248977" y="1337857"/>
            <a:ext cx="2465519" cy="2459823"/>
          </a:xfrm>
          <a:prstGeom prst="rect">
            <a:avLst/>
          </a:prstGeom>
        </p:spPr>
      </p:pic>
      <p:pic>
        <p:nvPicPr>
          <p:cNvPr name="Picture 31" id="31"/>
          <p:cNvPicPr>
            <a:picLocks noChangeAspect="true"/>
          </p:cNvPicPr>
          <p:nvPr/>
        </p:nvPicPr>
        <p:blipFill>
          <a:blip r:embed="rId6"/>
          <a:srcRect t="16744" b="16744"/>
          <a:stretch>
            <a:fillRect/>
          </a:stretch>
        </p:blipFill>
        <p:spPr>
          <a:xfrm rot="0">
            <a:off x="8927174" y="1337857"/>
            <a:ext cx="2465519" cy="2459823"/>
          </a:xfrm>
          <a:prstGeom prst="rect">
            <a:avLst/>
          </a:prstGeom>
        </p:spPr>
      </p:pic>
      <p:sp>
        <p:nvSpPr>
          <p:cNvPr name="AutoShape 32" id="32"/>
          <p:cNvSpPr/>
          <p:nvPr/>
        </p:nvSpPr>
        <p:spPr>
          <a:xfrm rot="0">
            <a:off x="1410969" y="3111016"/>
            <a:ext cx="1428750" cy="1428750"/>
          </a:xfrm>
          <a:prstGeom prst="rect">
            <a:avLst/>
          </a:prstGeom>
          <a:solidFill>
            <a:schemeClr val="accent1">
              <a:alpha val="72250"/>
            </a:schemeClr>
          </a:solidFill>
        </p:spPr>
        <p:style>
          <a:lnRef idx="0">
            <a:schemeClr val="accent1"/>
          </a:lnRef>
          <a:fillRef idx="1">
            <a:schemeClr val="accent1"/>
          </a:fillRef>
          <a:effectRef idx="0">
            <a:schemeClr val="accent1"/>
          </a:effectRef>
          <a:fontRef idx="minor">
            <a:schemeClr val="lt1"/>
          </a:fontRef>
        </p:style>
        <p:txBody>
          <a:bodyPr/>
          <a:p/>
        </p:txBody>
      </p:sp>
      <p:sp>
        <p:nvSpPr>
          <p:cNvPr name="AutoShape 33" id="33"/>
          <p:cNvSpPr/>
          <p:nvPr/>
        </p:nvSpPr>
        <p:spPr>
          <a:xfrm rot="0">
            <a:off x="4089165" y="3111016"/>
            <a:ext cx="1428750" cy="1428750"/>
          </a:xfrm>
          <a:prstGeom prst="rect">
            <a:avLst/>
          </a:prstGeom>
          <a:solidFill>
            <a:schemeClr val="accent1">
              <a:lumMod val="50000"/>
              <a:alpha val="85000"/>
            </a:schemeClr>
          </a:solidFill>
        </p:spPr>
        <p:style>
          <a:lnRef idx="0">
            <a:schemeClr val="accent1"/>
          </a:lnRef>
          <a:fillRef idx="1">
            <a:schemeClr val="accent1"/>
          </a:fillRef>
          <a:effectRef idx="0">
            <a:schemeClr val="accent1"/>
          </a:effectRef>
          <a:fontRef idx="minor">
            <a:schemeClr val="lt1"/>
          </a:fontRef>
        </p:style>
        <p:txBody>
          <a:bodyPr/>
          <a:p/>
        </p:txBody>
      </p:sp>
      <p:sp>
        <p:nvSpPr>
          <p:cNvPr name="AutoShape 34" id="34"/>
          <p:cNvSpPr/>
          <p:nvPr/>
        </p:nvSpPr>
        <p:spPr>
          <a:xfrm rot="0">
            <a:off x="9445558" y="3111016"/>
            <a:ext cx="1428750" cy="1428750"/>
          </a:xfrm>
          <a:prstGeom prst="rect">
            <a:avLst/>
          </a:prstGeom>
          <a:solidFill>
            <a:schemeClr val="accent1">
              <a:lumMod val="50000"/>
              <a:alpha val="85000"/>
            </a:schemeClr>
          </a:solidFill>
        </p:spPr>
        <p:style>
          <a:lnRef idx="0">
            <a:schemeClr val="accent1"/>
          </a:lnRef>
          <a:fillRef idx="1">
            <a:schemeClr val="accent1"/>
          </a:fillRef>
          <a:effectRef idx="0">
            <a:schemeClr val="accent1"/>
          </a:effectRef>
          <a:fontRef idx="minor">
            <a:schemeClr val="lt1"/>
          </a:fontRef>
        </p:style>
        <p:txBody>
          <a:bodyPr/>
          <a:p/>
        </p:txBody>
      </p:sp>
      <p:sp>
        <p:nvSpPr>
          <p:cNvPr name="AutoShape 35" id="35"/>
          <p:cNvSpPr/>
          <p:nvPr/>
        </p:nvSpPr>
        <p:spPr>
          <a:xfrm rot="0">
            <a:off x="6767362" y="3111016"/>
            <a:ext cx="1428750" cy="1428750"/>
          </a:xfrm>
          <a:prstGeom prst="rect">
            <a:avLst/>
          </a:prstGeom>
          <a:solidFill>
            <a:schemeClr val="accent1">
              <a:alpha val="85000"/>
            </a:schemeClr>
          </a:solidFill>
        </p:spPr>
        <p:style>
          <a:lnRef idx="0">
            <a:schemeClr val="accent1"/>
          </a:lnRef>
          <a:fillRef idx="1">
            <a:schemeClr val="accent1"/>
          </a:fillRef>
          <a:effectRef idx="0">
            <a:schemeClr val="accent1"/>
          </a:effectRef>
          <a:fontRef idx="minor">
            <a:schemeClr val="lt1"/>
          </a:fontRef>
        </p:style>
        <p:txBody>
          <a:bodyPr/>
          <a:p/>
        </p:txBody>
      </p:sp>
      <p:sp>
        <p:nvSpPr>
          <p:cNvPr name="TextBox 36" id="36"/>
          <p:cNvSpPr txBox="true"/>
          <p:nvPr/>
        </p:nvSpPr>
        <p:spPr>
          <a:xfrm rot="0">
            <a:off x="1441168" y="3500231"/>
            <a:ext cx="1368351" cy="681990"/>
          </a:xfrm>
          <a:prstGeom prst="rect">
            <a:avLst/>
          </a:prstGeom>
        </p:spPr>
        <p:txBody>
          <a:bodyPr anchor="t" rtlCol="false" lIns="91440" rIns="91440" tIns="45720" bIns="45720" anchorCtr="false" vert="horz" wrap="square">
            <a:spAutoFit/>
          </a:bodyPr>
          <a:lstStyle/>
          <a:p>
            <a:pPr algn="ctr">
              <a:lnSpc>
                <a:spcPct val="100000"/>
              </a:lnSpc>
              <a:spcBef>
                <a:spcPts val="375"/>
              </a:spcBef>
            </a:pPr>
            <a:r>
              <a:rPr lang="en-US" sz="3600">
                <a:solidFill>
                  <a:srgbClr val="FFFFFF"/>
                </a:solidFill>
                <a:latin typeface="Microsoft Yahei"/>
                <a:ea typeface="Microsoft Yahei"/>
                <a:cs typeface="Microsoft Yahei"/>
              </a:rPr>
              <a:t>01</a:t>
            </a:r>
          </a:p>
        </p:txBody>
      </p:sp>
      <p:sp>
        <p:nvSpPr>
          <p:cNvPr name="TextBox 37" id="37"/>
          <p:cNvSpPr txBox="true"/>
          <p:nvPr/>
        </p:nvSpPr>
        <p:spPr>
          <a:xfrm rot="0">
            <a:off x="4121550" y="3500231"/>
            <a:ext cx="1363980" cy="681990"/>
          </a:xfrm>
          <a:prstGeom prst="rect">
            <a:avLst/>
          </a:prstGeom>
        </p:spPr>
        <p:txBody>
          <a:bodyPr anchor="t" rtlCol="false" lIns="91440" rIns="91440" tIns="45720" bIns="45720" anchorCtr="false" vert="horz" wrap="square">
            <a:spAutoFit/>
          </a:bodyPr>
          <a:lstStyle/>
          <a:p>
            <a:pPr algn="ctr">
              <a:lnSpc>
                <a:spcPct val="100000"/>
              </a:lnSpc>
              <a:spcBef>
                <a:spcPts val="375"/>
              </a:spcBef>
            </a:pPr>
            <a:r>
              <a:rPr lang="en-US" sz="3600">
                <a:solidFill>
                  <a:srgbClr val="FFFFFF"/>
                </a:solidFill>
                <a:latin typeface="Microsoft Yahei"/>
                <a:ea typeface="Microsoft Yahei"/>
                <a:cs typeface="Microsoft Yahei"/>
              </a:rPr>
              <a:t>02</a:t>
            </a:r>
          </a:p>
        </p:txBody>
      </p:sp>
      <p:sp>
        <p:nvSpPr>
          <p:cNvPr name="TextBox 38" id="38"/>
          <p:cNvSpPr txBox="true"/>
          <p:nvPr/>
        </p:nvSpPr>
        <p:spPr>
          <a:xfrm rot="0">
            <a:off x="6799747" y="3500231"/>
            <a:ext cx="1363980" cy="681990"/>
          </a:xfrm>
          <a:prstGeom prst="rect">
            <a:avLst/>
          </a:prstGeom>
        </p:spPr>
        <p:txBody>
          <a:bodyPr anchor="t" rtlCol="false" lIns="91440" rIns="91440" tIns="45720" bIns="45720" anchorCtr="false" vert="horz" wrap="square">
            <a:spAutoFit/>
          </a:bodyPr>
          <a:lstStyle/>
          <a:p>
            <a:pPr algn="ctr">
              <a:lnSpc>
                <a:spcPct val="100000"/>
              </a:lnSpc>
              <a:spcBef>
                <a:spcPts val="375"/>
              </a:spcBef>
            </a:pPr>
            <a:r>
              <a:rPr lang="en-US" sz="3600">
                <a:solidFill>
                  <a:srgbClr val="FFFFFF"/>
                </a:solidFill>
                <a:latin typeface="Microsoft Yahei"/>
                <a:ea typeface="Microsoft Yahei"/>
                <a:cs typeface="Microsoft Yahei"/>
              </a:rPr>
              <a:t>03</a:t>
            </a:r>
          </a:p>
        </p:txBody>
      </p:sp>
      <p:sp>
        <p:nvSpPr>
          <p:cNvPr name="TextBox 39" id="39"/>
          <p:cNvSpPr txBox="true"/>
          <p:nvPr/>
        </p:nvSpPr>
        <p:spPr>
          <a:xfrm rot="0">
            <a:off x="9477944" y="3500231"/>
            <a:ext cx="1363980" cy="681990"/>
          </a:xfrm>
          <a:prstGeom prst="rect">
            <a:avLst/>
          </a:prstGeom>
        </p:spPr>
        <p:txBody>
          <a:bodyPr anchor="t" rtlCol="false" lIns="91440" rIns="91440" tIns="45720" bIns="45720" anchorCtr="false" vert="horz" wrap="square">
            <a:spAutoFit/>
          </a:bodyPr>
          <a:lstStyle/>
          <a:p>
            <a:pPr algn="ctr">
              <a:lnSpc>
                <a:spcPct val="100000"/>
              </a:lnSpc>
              <a:spcBef>
                <a:spcPts val="375"/>
              </a:spcBef>
            </a:pPr>
            <a:r>
              <a:rPr lang="en-US" sz="3600">
                <a:solidFill>
                  <a:srgbClr val="FFFFFF"/>
                </a:solidFill>
                <a:latin typeface="Microsoft Yahei"/>
                <a:ea typeface="Microsoft Yahei"/>
                <a:cs typeface="Microsoft Yahei"/>
              </a:rPr>
              <a:t>04</a:t>
            </a:r>
          </a:p>
        </p:txBody>
      </p:sp>
      <p:sp>
        <p:nvSpPr>
          <p:cNvPr name="AutoShape 40" id="40"/>
          <p:cNvSpPr/>
          <p:nvPr/>
        </p:nvSpPr>
        <p:spPr>
          <a:xfrm rot="0">
            <a:off x="917707" y="5153111"/>
            <a:ext cx="2415273" cy="999925"/>
          </a:xfrm>
          <a:prstGeom prst="rect">
            <a:avLst/>
          </a:prstGeom>
        </p:spPr>
        <p:txBody>
          <a:bodyPr anchor="t" rtlCol="false" tIns="45720" lIns="91440" bIns="45720" rIns="91440" anchorCtr="true" wrap="square">
            <a:noAutofit/>
          </a:bodyPr>
          <a:lstStyle/>
          <a:p>
            <a:pPr algn="ctr">
              <a:lnSpc>
                <a:spcPct val="140000"/>
              </a:lnSpc>
              <a:spcBef>
                <a:spcPct val="0"/>
              </a:spcBef>
              <a:defRPr/>
            </a:pPr>
            <a:r>
              <a:rPr lang="en-US" sz="1350">
                <a:solidFill>
                  <a:schemeClr val="dk1"/>
                </a:solidFill>
                <a:latin typeface="Microsoft Yahei"/>
                <a:ea typeface="Microsoft Yahei"/>
                <a:cs typeface="Microsoft Yahei"/>
              </a:rPr>
              <a:t>立杆的垂直度应符合设计要求，不得大于1/1000。</a:t>
            </a:r>
            <a:endParaRPr lang="en-US" sz="1100"/>
          </a:p>
        </p:txBody>
      </p:sp>
      <p:sp>
        <p:nvSpPr>
          <p:cNvPr name="AutoShape 41" id="41"/>
          <p:cNvSpPr/>
          <p:nvPr/>
        </p:nvSpPr>
        <p:spPr>
          <a:xfrm rot="0">
            <a:off x="3595904" y="5153111"/>
            <a:ext cx="2415273" cy="999925"/>
          </a:xfrm>
          <a:prstGeom prst="rect">
            <a:avLst/>
          </a:prstGeom>
        </p:spPr>
        <p:txBody>
          <a:bodyPr anchor="t" rtlCol="false" tIns="45720" lIns="91440" bIns="45720" rIns="91440" anchorCtr="true" wrap="square">
            <a:noAutofit/>
          </a:bodyPr>
          <a:lstStyle/>
          <a:p>
            <a:pPr algn="ctr">
              <a:lnSpc>
                <a:spcPct val="140000"/>
              </a:lnSpc>
              <a:spcBef>
                <a:spcPct val="0"/>
              </a:spcBef>
              <a:defRPr/>
            </a:pPr>
            <a:r>
              <a:rPr lang="en-US" sz="1350">
                <a:solidFill>
                  <a:schemeClr val="dk1"/>
                </a:solidFill>
                <a:latin typeface="Microsoft Yahei"/>
                <a:ea typeface="Microsoft Yahei"/>
                <a:cs typeface="Microsoft Yahei"/>
              </a:rPr>
              <a:t>水平杆的水平度应符合设计要求，不得大于1/1000。</a:t>
            </a:r>
            <a:endParaRPr lang="en-US" sz="1100"/>
          </a:p>
        </p:txBody>
      </p:sp>
      <p:sp>
        <p:nvSpPr>
          <p:cNvPr name="AutoShape 42" id="42"/>
          <p:cNvSpPr/>
          <p:nvPr/>
        </p:nvSpPr>
        <p:spPr>
          <a:xfrm rot="0">
            <a:off x="6274100" y="5153111"/>
            <a:ext cx="2415273" cy="999925"/>
          </a:xfrm>
          <a:prstGeom prst="rect">
            <a:avLst/>
          </a:prstGeom>
        </p:spPr>
        <p:txBody>
          <a:bodyPr anchor="t" rtlCol="false" tIns="45720" lIns="91440" bIns="45720" rIns="91440" anchorCtr="true" wrap="square">
            <a:noAutofit/>
          </a:bodyPr>
          <a:lstStyle/>
          <a:p>
            <a:pPr algn="ctr">
              <a:lnSpc>
                <a:spcPct val="140000"/>
              </a:lnSpc>
              <a:spcBef>
                <a:spcPct val="0"/>
              </a:spcBef>
              <a:defRPr/>
            </a:pPr>
            <a:r>
              <a:rPr lang="en-US" sz="1350">
                <a:solidFill>
                  <a:schemeClr val="dk1"/>
                </a:solidFill>
                <a:latin typeface="Microsoft Yahei"/>
                <a:ea typeface="Microsoft Yahei"/>
                <a:cs typeface="Microsoft Yahei"/>
              </a:rPr>
              <a:t>剪刀撑的牢固性应符合设计要求，不得出现松动或断裂等现象。</a:t>
            </a:r>
            <a:endParaRPr lang="en-US" sz="1100"/>
          </a:p>
        </p:txBody>
      </p:sp>
      <p:sp>
        <p:nvSpPr>
          <p:cNvPr name="AutoShape 43" id="43"/>
          <p:cNvSpPr/>
          <p:nvPr/>
        </p:nvSpPr>
        <p:spPr>
          <a:xfrm rot="0">
            <a:off x="8952297" y="5153111"/>
            <a:ext cx="2415273" cy="999925"/>
          </a:xfrm>
          <a:prstGeom prst="rect">
            <a:avLst/>
          </a:prstGeom>
        </p:spPr>
        <p:txBody>
          <a:bodyPr anchor="t" rtlCol="false" tIns="45720" lIns="91440" bIns="45720" rIns="91440" anchorCtr="true" wrap="square">
            <a:noAutofit/>
          </a:bodyPr>
          <a:lstStyle/>
          <a:p>
            <a:pPr algn="ctr">
              <a:lnSpc>
                <a:spcPct val="140000"/>
              </a:lnSpc>
              <a:spcBef>
                <a:spcPct val="0"/>
              </a:spcBef>
              <a:defRPr/>
            </a:pPr>
            <a:r>
              <a:rPr lang="en-US" sz="1350">
                <a:solidFill>
                  <a:schemeClr val="dk1"/>
                </a:solidFill>
                <a:latin typeface="Microsoft Yahei"/>
                <a:ea typeface="Microsoft Yahei"/>
                <a:cs typeface="Microsoft Yahei"/>
              </a:rPr>
              <a:t>附件的完整性应符合设计要求，不得出现缺失或损坏等现象。</a:t>
            </a:r>
            <a:endParaRPr lang="en-US" sz="1100"/>
          </a:p>
        </p:txBody>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bg>
      <p:bgPr>
        <a:blipFill dpi="0" rotWithShape="true">
          <a:blip r:embed="rId2">
            <a:alphaModFix amt="100000"/>
          </a:blip>
          <a:srcRect/>
          <a:stretch>
            <a:fillRect b="0" t="0" l="0" r="0"/>
          </a:stretch>
        </a:blipFill>
      </p:bgPr>
    </p:bg>
    <p:spTree>
      <p:nvGrpSpPr>
        <p:cNvPr id="1" name=""/>
        <p:cNvGrpSpPr/>
        <p:nvPr/>
      </p:nvGrpSpPr>
      <p:grpSpPr>
        <a:xfrm>
          <a:off x="0" y="0"/>
          <a:ext cx="0" cy="0"/>
          <a:chOff x="0" y="0"/>
          <a:chExt cx="0" cy="0"/>
        </a:xfrm>
      </p:grpSpPr>
      <p:grpSp>
        <p:nvGrpSpPr>
          <p:cNvPr name="Group 2" id="2"/>
          <p:cNvGrpSpPr/>
          <p:nvPr/>
        </p:nvGrpSpPr>
        <p:grpSpPr>
          <a:xfrm>
            <a:off x="2393306" y="1775648"/>
            <a:ext cx="7405389" cy="1138956"/>
            <a:chOff x="2393306" y="1775648"/>
            <a:chExt cx="7405389" cy="1138956"/>
          </a:xfrm>
        </p:grpSpPr>
        <p:sp>
          <p:nvSpPr>
            <p:cNvPr name="TextBox 3" id="3"/>
            <p:cNvSpPr txBox="true"/>
            <p:nvPr/>
          </p:nvSpPr>
          <p:spPr>
            <a:xfrm rot="0">
              <a:off x="2393306" y="1775648"/>
              <a:ext cx="7405389" cy="1138956"/>
            </a:xfrm>
            <a:prstGeom prst="rect">
              <a:avLst/>
            </a:prstGeom>
          </p:spPr>
          <p:txBody>
            <a:bodyPr anchor="ctr" rtlCol="false" lIns="66008" rIns="66008" tIns="33052" bIns="33052" anchorCtr="false" wrap="square">
              <a:noAutofit/>
            </a:bodyPr>
            <a:lstStyle/>
            <a:p>
              <a:pPr algn="ctr">
                <a:lnSpc>
                  <a:spcPct val="80000"/>
                </a:lnSpc>
              </a:pPr>
              <a:r>
                <a:rPr lang="en-US" b="true" sz="8400">
                  <a:solidFill>
                    <a:srgbClr val="D3816D">
                      <a:alpha val="100000"/>
                    </a:srgbClr>
                  </a:solidFill>
                  <a:latin typeface="Microsoft Yahei"/>
                  <a:ea typeface="Microsoft Yahei"/>
                  <a:cs typeface="Microsoft Yahei"/>
                </a:rPr>
                <a:t>03</a:t>
              </a:r>
            </a:p>
          </p:txBody>
        </p:sp>
      </p:grpSp>
      <p:sp>
        <p:nvSpPr>
          <p:cNvPr name="TextBox 4" id="4"/>
          <p:cNvSpPr txBox="true"/>
          <p:nvPr/>
        </p:nvSpPr>
        <p:spPr>
          <a:xfrm rot="0">
            <a:off x="2424378" y="2793581"/>
            <a:ext cx="7343244" cy="1805940"/>
          </a:xfrm>
          <a:prstGeom prst="rect">
            <a:avLst/>
          </a:prstGeom>
        </p:spPr>
        <p:txBody>
          <a:bodyPr anchor="t" rtlCol="false" lIns="91440" rIns="91440" tIns="45720" bIns="45720" anchorCtr="false" vert="horz" wrap="square">
            <a:noAutofit/>
          </a:bodyPr>
          <a:lstStyle/>
          <a:p>
            <a:pPr algn="ctr">
              <a:lnSpc>
                <a:spcPct val="120000"/>
              </a:lnSpc>
              <a:spcBef>
                <a:spcPct val="0"/>
              </a:spcBef>
            </a:pPr>
            <a:r>
              <a:rPr lang="en-US" b="true" sz="4500">
                <a:solidFill>
                  <a:srgbClr val="000000"/>
                </a:solidFill>
                <a:latin typeface="Microsoft Yahei"/>
                <a:ea typeface="Microsoft Yahei"/>
                <a:cs typeface="Microsoft Yahei"/>
              </a:rPr>
              <a:t>支模架的使用与维护</a:t>
            </a:r>
          </a:p>
        </p:txBody>
      </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bg>
      <p:bgPr>
        <a:blipFill dpi="0" rotWithShape="true">
          <a:blip r:embed="rId2">
            <a:alphaModFix amt="100000"/>
          </a:blip>
          <a:srcRect/>
          <a:stretch>
            <a:fillRect b="0" t="0" l="0" r="0"/>
          </a:stretch>
        </a:blipFill>
      </p:bgPr>
    </p:bg>
    <p:spTree>
      <p:nvGrpSpPr>
        <p:cNvPr id="1" name=""/>
        <p:cNvGrpSpPr/>
        <p:nvPr/>
      </p:nvGrpSpPr>
      <p:grpSpPr>
        <a:xfrm>
          <a:off x="0" y="0"/>
          <a:ext cx="0" cy="0"/>
          <a:chOff x="0" y="0"/>
          <a:chExt cx="0" cy="0"/>
        </a:xfrm>
      </p:grpSpPr>
      <p:cxnSp>
        <p:nvCxnSpPr>
          <p:cNvPr name="Connector 2" id="2"/>
          <p:cNvCxnSpPr/>
          <p:nvPr/>
        </p:nvCxnSpPr>
        <p:spPr>
          <a:xfrm flipV="true">
            <a:off x="1296416" y="4399620"/>
            <a:ext cx="2492359" cy="474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name="AutoShape 3" id="3"/>
          <p:cNvSpPr/>
          <p:nvPr/>
        </p:nvSpPr>
        <p:spPr>
          <a:xfrm rot="-3859086" flipV="true">
            <a:off x="1527125" y="1469413"/>
            <a:ext cx="2109431" cy="2217572"/>
          </a:xfrm>
          <a:prstGeom prst="parallelogram">
            <a:avLst>
              <a:gd fmla="val 54601" name="adj"/>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p/>
        </p:txBody>
      </p:sp>
      <p:sp>
        <p:nvSpPr>
          <p:cNvPr name="TextBox 4" id="4"/>
          <p:cNvSpPr txBox="true"/>
          <p:nvPr/>
        </p:nvSpPr>
        <p:spPr>
          <a:xfrm rot="0">
            <a:off x="1338084" y="4590395"/>
            <a:ext cx="2450691" cy="1287399"/>
          </a:xfrm>
          <a:prstGeom prst="rect">
            <a:avLst/>
          </a:prstGeom>
        </p:spPr>
        <p:txBody>
          <a:bodyPr anchor="t" rtlCol="false" lIns="114300" rIns="114300" tIns="57150" bIns="57150" anchorCtr="false" vert="horz" wrap="square">
            <a:spAutoFit/>
          </a:bodyPr>
          <a:lstStyle/>
          <a:p>
            <a:pPr algn="just">
              <a:lnSpc>
                <a:spcPct val="120000"/>
              </a:lnSpc>
            </a:pPr>
            <a:r>
              <a:rPr lang="en-US" sz="1500">
                <a:solidFill>
                  <a:schemeClr val="dk1"/>
                </a:solidFill>
                <a:latin typeface="Microsoft Yahei"/>
                <a:ea typeface="Microsoft Yahei"/>
                <a:cs typeface="Microsoft Yahei"/>
              </a:rPr>
              <a:t>详细介绍了支模架的各个组成部分以及组装流程，确保安全使用。</a:t>
            </a:r>
          </a:p>
        </p:txBody>
      </p:sp>
      <p:pic>
        <p:nvPicPr>
          <p:cNvPr name="Picture 5" id="5"/>
          <p:cNvPicPr>
            <a:picLocks noChangeAspect="true"/>
          </p:cNvPicPr>
          <p:nvPr/>
        </p:nvPicPr>
        <p:blipFill>
          <a:blip r:embed="rId3"/>
          <a:srcRect l="16708" r="16708"/>
          <a:stretch>
            <a:fillRect/>
          </a:stretch>
        </p:blipFill>
        <p:spPr>
          <a:xfrm rot="0">
            <a:off x="1632387" y="1536628"/>
            <a:ext cx="1898907" cy="1898907"/>
          </a:xfrm>
          <a:prstGeom prst="ellipse">
            <a:avLst/>
          </a:prstGeom>
        </p:spPr>
      </p:pic>
      <p:sp>
        <p:nvSpPr>
          <p:cNvPr name="AutoShape 6" id="6"/>
          <p:cNvSpPr/>
          <p:nvPr/>
        </p:nvSpPr>
        <p:spPr>
          <a:xfrm rot="-3859086" flipV="true">
            <a:off x="5041284" y="1457221"/>
            <a:ext cx="2109431" cy="2217572"/>
          </a:xfrm>
          <a:prstGeom prst="parallelogram">
            <a:avLst>
              <a:gd fmla="val 54601" name="adj"/>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p/>
        </p:txBody>
      </p:sp>
      <p:pic>
        <p:nvPicPr>
          <p:cNvPr name="Picture 7" id="7"/>
          <p:cNvPicPr>
            <a:picLocks noChangeAspect="true"/>
          </p:cNvPicPr>
          <p:nvPr/>
        </p:nvPicPr>
        <p:blipFill>
          <a:blip r:embed="rId4"/>
          <a:srcRect l="20250" r="20250"/>
          <a:stretch>
            <a:fillRect/>
          </a:stretch>
        </p:blipFill>
        <p:spPr>
          <a:xfrm rot="0">
            <a:off x="5146546" y="1536628"/>
            <a:ext cx="1898907" cy="1898907"/>
          </a:xfrm>
          <a:prstGeom prst="ellipse">
            <a:avLst/>
          </a:prstGeom>
        </p:spPr>
      </p:pic>
      <p:sp>
        <p:nvSpPr>
          <p:cNvPr name="AutoShape 8" id="8"/>
          <p:cNvSpPr/>
          <p:nvPr/>
        </p:nvSpPr>
        <p:spPr>
          <a:xfrm rot="-3859086" flipV="true">
            <a:off x="8711366" y="1419290"/>
            <a:ext cx="2109431" cy="2217572"/>
          </a:xfrm>
          <a:prstGeom prst="parallelogram">
            <a:avLst>
              <a:gd fmla="val 54601" name="adj"/>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p/>
        </p:txBody>
      </p:sp>
      <p:pic>
        <p:nvPicPr>
          <p:cNvPr name="Picture 9" id="9"/>
          <p:cNvPicPr>
            <a:picLocks noChangeAspect="true"/>
          </p:cNvPicPr>
          <p:nvPr/>
        </p:nvPicPr>
        <p:blipFill>
          <a:blip r:embed="rId5"/>
          <a:srcRect t="16417" b="16417"/>
          <a:stretch>
            <a:fillRect/>
          </a:stretch>
        </p:blipFill>
        <p:spPr>
          <a:xfrm rot="0">
            <a:off x="8816628" y="1536628"/>
            <a:ext cx="1898907" cy="1898907"/>
          </a:xfrm>
          <a:prstGeom prst="ellipse">
            <a:avLst/>
          </a:prstGeom>
        </p:spPr>
      </p:pic>
      <p:sp>
        <p:nvSpPr>
          <p:cNvPr name="TextBox 10" id="10"/>
          <p:cNvSpPr txBox="true"/>
          <p:nvPr/>
        </p:nvSpPr>
        <p:spPr>
          <a:xfrm rot="0">
            <a:off x="1238761" y="3746205"/>
            <a:ext cx="2971800" cy="495300"/>
          </a:xfrm>
          <a:prstGeom prst="rect">
            <a:avLst/>
          </a:prstGeom>
        </p:spPr>
        <p:txBody>
          <a:bodyPr anchor="t" rtlCol="false" lIns="114300" rIns="114300" tIns="57150" bIns="57150" anchorCtr="false" vert="horz" wrap="square">
            <a:spAutoFit/>
          </a:bodyPr>
          <a:lstStyle/>
          <a:p>
            <a:pPr>
              <a:lnSpc>
                <a:spcPct val="96000"/>
              </a:lnSpc>
            </a:pPr>
            <a:r>
              <a:rPr lang="en-US" b="true" sz="2325">
                <a:solidFill>
                  <a:schemeClr val="accent1"/>
                </a:solidFill>
                <a:latin typeface="Microsoft Yahei"/>
                <a:ea typeface="Microsoft Yahei"/>
                <a:cs typeface="Microsoft Yahei"/>
              </a:rPr>
              <a:t>支模架的组装</a:t>
            </a:r>
          </a:p>
        </p:txBody>
      </p:sp>
      <p:sp>
        <p:nvSpPr>
          <p:cNvPr name="AutoShape 11" id="11"/>
          <p:cNvSpPr/>
          <p:nvPr/>
        </p:nvSpPr>
        <p:spPr>
          <a:xfrm rot="0">
            <a:off x="1235229" y="4350852"/>
            <a:ext cx="97536" cy="97536"/>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p/>
        </p:txBody>
      </p:sp>
      <p:sp>
        <p:nvSpPr>
          <p:cNvPr name="AutoShape 12" id="12"/>
          <p:cNvSpPr/>
          <p:nvPr/>
        </p:nvSpPr>
        <p:spPr>
          <a:xfrm rot="0">
            <a:off x="3788775" y="4350852"/>
            <a:ext cx="97536" cy="97536"/>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p/>
        </p:txBody>
      </p:sp>
      <p:cxnSp>
        <p:nvCxnSpPr>
          <p:cNvPr name="Connector 13" id="13"/>
          <p:cNvCxnSpPr/>
          <p:nvPr/>
        </p:nvCxnSpPr>
        <p:spPr>
          <a:xfrm flipV="true">
            <a:off x="4700847" y="4399620"/>
            <a:ext cx="2492359" cy="4740"/>
          </a:xfrm>
          <a:prstGeom prst="line">
            <a:avLst/>
          </a:prstGeom>
          <a:ln w="9525">
            <a:solidFill>
              <a:schemeClr val="accent2"/>
            </a:solidFill>
            <a:prstDash val="solid"/>
          </a:ln>
        </p:spPr>
        <p:style>
          <a:lnRef idx="0">
            <a:schemeClr val="accent2"/>
          </a:lnRef>
          <a:fillRef idx="1">
            <a:schemeClr val="accent2"/>
          </a:fillRef>
          <a:effectRef idx="0">
            <a:schemeClr val="accent2"/>
          </a:effectRef>
          <a:fontRef idx="minor">
            <a:schemeClr val="lt1"/>
          </a:fontRef>
        </p:style>
      </p:cxnSp>
      <p:sp>
        <p:nvSpPr>
          <p:cNvPr name="TextBox 14" id="14"/>
          <p:cNvSpPr txBox="true"/>
          <p:nvPr/>
        </p:nvSpPr>
        <p:spPr>
          <a:xfrm rot="0">
            <a:off x="4742516" y="4590395"/>
            <a:ext cx="2450691" cy="1287399"/>
          </a:xfrm>
          <a:prstGeom prst="rect">
            <a:avLst/>
          </a:prstGeom>
        </p:spPr>
        <p:txBody>
          <a:bodyPr anchor="t" rtlCol="false" lIns="114300" rIns="114300" tIns="57150" bIns="57150" anchorCtr="false" vert="horz" wrap="square">
            <a:spAutoFit/>
          </a:bodyPr>
          <a:lstStyle/>
          <a:p>
            <a:pPr algn="just">
              <a:lnSpc>
                <a:spcPct val="120000"/>
              </a:lnSpc>
            </a:pPr>
            <a:r>
              <a:rPr lang="en-US" sz="1500">
                <a:solidFill>
                  <a:schemeClr val="dk1"/>
                </a:solidFill>
                <a:latin typeface="Microsoft Yahei"/>
                <a:ea typeface="Microsoft Yahei"/>
                <a:cs typeface="Microsoft Yahei"/>
              </a:rPr>
              <a:t>指导如何根据工程需要选择合适的支模架，并介绍了搭建的步骤和注意事项。</a:t>
            </a:r>
          </a:p>
        </p:txBody>
      </p:sp>
      <p:sp>
        <p:nvSpPr>
          <p:cNvPr name="TextBox 15" id="15"/>
          <p:cNvSpPr txBox="true"/>
          <p:nvPr/>
        </p:nvSpPr>
        <p:spPr>
          <a:xfrm rot="0">
            <a:off x="4643192" y="3746205"/>
            <a:ext cx="2952750" cy="495300"/>
          </a:xfrm>
          <a:prstGeom prst="rect">
            <a:avLst/>
          </a:prstGeom>
        </p:spPr>
        <p:txBody>
          <a:bodyPr anchor="t" rtlCol="false" lIns="114300" rIns="114300" tIns="57150" bIns="57150" anchorCtr="false" vert="horz" wrap="square">
            <a:spAutoFit/>
          </a:bodyPr>
          <a:lstStyle/>
          <a:p>
            <a:pPr>
              <a:lnSpc>
                <a:spcPct val="96000"/>
              </a:lnSpc>
            </a:pPr>
            <a:r>
              <a:rPr lang="en-US" b="true" sz="2325">
                <a:solidFill>
                  <a:schemeClr val="accent1"/>
                </a:solidFill>
                <a:latin typeface="Microsoft Yahei"/>
                <a:ea typeface="Microsoft Yahei"/>
                <a:cs typeface="Microsoft Yahei"/>
              </a:rPr>
              <a:t>支模架的搭建</a:t>
            </a:r>
          </a:p>
        </p:txBody>
      </p:sp>
      <p:sp>
        <p:nvSpPr>
          <p:cNvPr name="AutoShape 16" id="16"/>
          <p:cNvSpPr/>
          <p:nvPr/>
        </p:nvSpPr>
        <p:spPr>
          <a:xfrm rot="0">
            <a:off x="4639660" y="4350852"/>
            <a:ext cx="97536" cy="97536"/>
          </a:xfrm>
          <a:prstGeom prst="ellipse">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p/>
        </p:txBody>
      </p:sp>
      <p:sp>
        <p:nvSpPr>
          <p:cNvPr name="AutoShape 17" id="17"/>
          <p:cNvSpPr/>
          <p:nvPr/>
        </p:nvSpPr>
        <p:spPr>
          <a:xfrm rot="0">
            <a:off x="7193207" y="4350852"/>
            <a:ext cx="97536" cy="97536"/>
          </a:xfrm>
          <a:prstGeom prst="ellipse">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p/>
        </p:txBody>
      </p:sp>
      <p:cxnSp>
        <p:nvCxnSpPr>
          <p:cNvPr name="Connector 18" id="18"/>
          <p:cNvCxnSpPr/>
          <p:nvPr/>
        </p:nvCxnSpPr>
        <p:spPr>
          <a:xfrm flipV="true">
            <a:off x="8370929" y="4399620"/>
            <a:ext cx="2492359" cy="474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name="TextBox 19" id="19"/>
          <p:cNvSpPr txBox="true"/>
          <p:nvPr/>
        </p:nvSpPr>
        <p:spPr>
          <a:xfrm rot="0">
            <a:off x="8412597" y="4590395"/>
            <a:ext cx="2450691" cy="1287399"/>
          </a:xfrm>
          <a:prstGeom prst="rect">
            <a:avLst/>
          </a:prstGeom>
        </p:spPr>
        <p:txBody>
          <a:bodyPr anchor="t" rtlCol="false" lIns="114300" rIns="114300" tIns="57150" bIns="57150" anchorCtr="false" vert="horz" wrap="square">
            <a:spAutoFit/>
          </a:bodyPr>
          <a:lstStyle/>
          <a:p>
            <a:pPr algn="just">
              <a:lnSpc>
                <a:spcPct val="120000"/>
              </a:lnSpc>
            </a:pPr>
            <a:r>
              <a:rPr lang="en-US" sz="1500">
                <a:solidFill>
                  <a:schemeClr val="dk1"/>
                </a:solidFill>
                <a:latin typeface="Microsoft Yahei"/>
                <a:ea typeface="Microsoft Yahei"/>
                <a:cs typeface="Microsoft Yahei"/>
              </a:rPr>
              <a:t>强调了使用过程中应注意的事项，如承载力、稳定性等。</a:t>
            </a:r>
          </a:p>
        </p:txBody>
      </p:sp>
      <p:sp>
        <p:nvSpPr>
          <p:cNvPr name="TextBox 20" id="20"/>
          <p:cNvSpPr txBox="true"/>
          <p:nvPr/>
        </p:nvSpPr>
        <p:spPr>
          <a:xfrm rot="0">
            <a:off x="8313274" y="3746205"/>
            <a:ext cx="3019425" cy="495300"/>
          </a:xfrm>
          <a:prstGeom prst="rect">
            <a:avLst/>
          </a:prstGeom>
        </p:spPr>
        <p:txBody>
          <a:bodyPr anchor="t" rtlCol="false" lIns="114300" rIns="114300" tIns="57150" bIns="57150" anchorCtr="false" vert="horz" wrap="square">
            <a:spAutoFit/>
          </a:bodyPr>
          <a:lstStyle/>
          <a:p>
            <a:pPr>
              <a:lnSpc>
                <a:spcPct val="96000"/>
              </a:lnSpc>
            </a:pPr>
            <a:r>
              <a:rPr lang="en-US" b="true" sz="2325">
                <a:solidFill>
                  <a:schemeClr val="accent1"/>
                </a:solidFill>
                <a:latin typeface="Microsoft Yahei"/>
                <a:ea typeface="Microsoft Yahei"/>
                <a:cs typeface="Microsoft Yahei"/>
              </a:rPr>
              <a:t>支模架的使用</a:t>
            </a:r>
          </a:p>
        </p:txBody>
      </p:sp>
      <p:sp>
        <p:nvSpPr>
          <p:cNvPr name="AutoShape 21" id="21"/>
          <p:cNvSpPr/>
          <p:nvPr/>
        </p:nvSpPr>
        <p:spPr>
          <a:xfrm rot="0">
            <a:off x="8309741" y="4350852"/>
            <a:ext cx="97536" cy="97536"/>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p/>
        </p:txBody>
      </p:sp>
      <p:sp>
        <p:nvSpPr>
          <p:cNvPr name="AutoShape 22" id="22"/>
          <p:cNvSpPr/>
          <p:nvPr/>
        </p:nvSpPr>
        <p:spPr>
          <a:xfrm rot="0">
            <a:off x="10863288" y="4350852"/>
            <a:ext cx="97536" cy="97536"/>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p/>
        </p:txBody>
      </p:sp>
      <p:grpSp>
        <p:nvGrpSpPr>
          <p:cNvPr name="Group 23" id="23"/>
          <p:cNvGrpSpPr/>
          <p:nvPr/>
        </p:nvGrpSpPr>
        <p:grpSpPr>
          <a:xfrm>
            <a:off x="454963" y="93878"/>
            <a:ext cx="10641129" cy="914400"/>
            <a:chOff x="454963" y="93878"/>
            <a:chExt cx="10641129" cy="914400"/>
          </a:xfrm>
        </p:grpSpPr>
        <p:sp>
          <p:nvSpPr>
            <p:cNvPr name="AutoShape 24" id="24"/>
            <p:cNvSpPr/>
            <p:nvPr/>
          </p:nvSpPr>
          <p:spPr>
            <a:xfrm rot="0">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sp>
        <p:sp>
          <p:nvSpPr>
            <p:cNvPr name="AutoShape 25" id="25"/>
            <p:cNvSpPr/>
            <p:nvPr/>
          </p:nvSpPr>
          <p:spPr>
            <a:xfrm rot="0">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sp>
        <p:sp>
          <p:nvSpPr>
            <p:cNvPr name="AutoShape 26" id="26"/>
            <p:cNvSpPr/>
            <p:nvPr/>
          </p:nvSpPr>
          <p:spPr>
            <a:xfrm rot="0">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sp>
        <p:sp>
          <p:nvSpPr>
            <p:cNvPr name="AutoShape 27" id="27"/>
            <p:cNvSpPr/>
            <p:nvPr/>
          </p:nvSpPr>
          <p:spPr>
            <a:xfrm rot="0">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sp>
        <p:sp>
          <p:nvSpPr>
            <p:cNvPr name="AutoShape 28" id="28"/>
            <p:cNvSpPr/>
            <p:nvPr/>
          </p:nvSpPr>
          <p:spPr>
            <a:xfrm rot="0">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sp>
        <p:sp>
          <p:nvSpPr>
            <p:cNvPr name="AutoShape 29" id="29"/>
            <p:cNvSpPr/>
            <p:nvPr/>
          </p:nvSpPr>
          <p:spPr>
            <a:xfrm rot="0">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sp>
        <p:sp>
          <p:nvSpPr>
            <p:cNvPr name="AutoShape 30" id="30"/>
            <p:cNvSpPr/>
            <p:nvPr/>
          </p:nvSpPr>
          <p:spPr>
            <a:xfrm rot="0">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sp>
        <p:sp>
          <p:nvSpPr>
            <p:cNvPr name="AutoShape 31" id="31"/>
            <p:cNvSpPr/>
            <p:nvPr/>
          </p:nvSpPr>
          <p:spPr>
            <a:xfrm rot="0">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sp>
        <p:sp>
          <p:nvSpPr>
            <p:cNvPr name="AutoShape 32" id="32"/>
            <p:cNvSpPr/>
            <p:nvPr/>
          </p:nvSpPr>
          <p:spPr>
            <a:xfrm rot="0">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sp>
        <p:sp>
          <p:nvSpPr>
            <p:cNvPr name="AutoShape 33" id="33"/>
            <p:cNvSpPr/>
            <p:nvPr/>
          </p:nvSpPr>
          <p:spPr>
            <a:xfrm rot="0">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sp>
        <p:sp>
          <p:nvSpPr>
            <p:cNvPr name="AutoShape 34" id="34"/>
            <p:cNvSpPr/>
            <p:nvPr/>
          </p:nvSpPr>
          <p:spPr>
            <a:xfrm rot="0">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sp>
        <p:sp>
          <p:nvSpPr>
            <p:cNvPr name="AutoShape 35" id="35"/>
            <p:cNvSpPr/>
            <p:nvPr/>
          </p:nvSpPr>
          <p:spPr>
            <a:xfrm rot="0">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sp>
        <p:sp>
          <p:nvSpPr>
            <p:cNvPr name="AutoShape 36" id="36"/>
            <p:cNvSpPr/>
            <p:nvPr/>
          </p:nvSpPr>
          <p:spPr>
            <a:xfrm rot="0">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sp>
        <p:sp>
          <p:nvSpPr>
            <p:cNvPr name="AutoShape 37" id="37"/>
            <p:cNvSpPr/>
            <p:nvPr/>
          </p:nvSpPr>
          <p:spPr>
            <a:xfrm rot="0">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sp>
        <p:sp>
          <p:nvSpPr>
            <p:cNvPr name="AutoShape 38" id="38"/>
            <p:cNvSpPr/>
            <p:nvPr/>
          </p:nvSpPr>
          <p:spPr>
            <a:xfrm rot="0">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sp>
        <p:sp>
          <p:nvSpPr>
            <p:cNvPr name="AutoShape 39" id="39"/>
            <p:cNvSpPr/>
            <p:nvPr/>
          </p:nvSpPr>
          <p:spPr>
            <a:xfrm rot="0">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sp>
        <p:sp>
          <p:nvSpPr>
            <p:cNvPr name="AutoShape 40" id="40"/>
            <p:cNvSpPr/>
            <p:nvPr/>
          </p:nvSpPr>
          <p:spPr>
            <a:xfrm rot="0">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sp>
        <p:sp>
          <p:nvSpPr>
            <p:cNvPr name="AutoShape 41" id="41"/>
            <p:cNvSpPr/>
            <p:nvPr/>
          </p:nvSpPr>
          <p:spPr>
            <a:xfrm rot="0">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sp>
        <p:sp>
          <p:nvSpPr>
            <p:cNvPr name="AutoShape 42" id="42"/>
            <p:cNvSpPr/>
            <p:nvPr/>
          </p:nvSpPr>
          <p:spPr>
            <a:xfrm rot="0">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sp>
        <p:sp>
          <p:nvSpPr>
            <p:cNvPr name="AutoShape 43" id="43"/>
            <p:cNvSpPr/>
            <p:nvPr/>
          </p:nvSpPr>
          <p:spPr>
            <a:xfrm rot="0">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sp>
        <p:sp>
          <p:nvSpPr>
            <p:cNvPr name="TextBox 44" id="44"/>
            <p:cNvSpPr txBox="true"/>
            <p:nvPr/>
          </p:nvSpPr>
          <p:spPr>
            <a:xfrm rot="0">
              <a:off x="1094842" y="93878"/>
              <a:ext cx="10001250" cy="914400"/>
            </a:xfrm>
            <a:prstGeom prst="rect">
              <a:avLst/>
            </a:prstGeom>
          </p:spPr>
          <p:txBody>
            <a:bodyPr anchor="t" rtlCol="false" lIns="123825" rIns="57150" tIns="123825" bIns="123825" anchorCtr="false" vert="horz" wrap="square">
              <a:spAutoFit/>
            </a:bodyPr>
            <a:lstStyle/>
            <a:p>
              <a:pPr>
                <a:lnSpc>
                  <a:spcPct val="140000"/>
                </a:lnSpc>
              </a:pPr>
              <a:r>
                <a:rPr lang="en-US" b="true" sz="3000">
                  <a:solidFill>
                    <a:schemeClr val="accent1"/>
                  </a:solidFill>
                  <a:latin typeface="Microsoft Yahei"/>
                  <a:ea typeface="Microsoft Yahei"/>
                  <a:cs typeface="Microsoft Yahei"/>
                </a:rPr>
                <a:t>支模架的使用方法</a:t>
              </a:r>
            </a:p>
          </p:txBody>
        </p:sp>
      </p:grpSp>
    </p:spTree>
  </p:cSld>
  <p:clrMapOvr>
    <a:masterClrMapping/>
  </p:clrMapOvr>
</p:sld>
</file>

<file path=ppt/slides/slide13.xml><?xml version="1.0" encoding="utf-8"?>
<p:sld xmlns:p="http://schemas.openxmlformats.org/presentationml/2006/main" xmlns:a="http://schemas.openxmlformats.org/drawingml/2006/main" xmlns:r="http://schemas.openxmlformats.org/officeDocument/2006/relationships">
  <p:cSld>
    <p:bg>
      <p:bgPr>
        <a:blipFill dpi="0" rotWithShape="true">
          <a:blip r:embed="rId2">
            <a:alphaModFix amt="100000"/>
          </a:blip>
          <a:srcRect/>
          <a:stretch>
            <a:fillRect b="0" t="0" l="0" r="0"/>
          </a:stretch>
        </a:blipFill>
      </p:bgPr>
    </p:bg>
    <p:spTree>
      <p:nvGrpSpPr>
        <p:cNvPr id="1" name=""/>
        <p:cNvGrpSpPr/>
        <p:nvPr/>
      </p:nvGrpSpPr>
      <p:grpSpPr>
        <a:xfrm>
          <a:off x="0" y="0"/>
          <a:ext cx="0" cy="0"/>
          <a:chOff x="0" y="0"/>
          <a:chExt cx="0" cy="0"/>
        </a:xfrm>
      </p:grpSpPr>
      <p:sp>
        <p:nvSpPr>
          <p:cNvPr name="AutoShape 2" id="2"/>
          <p:cNvSpPr/>
          <p:nvPr/>
        </p:nvSpPr>
        <p:spPr>
          <a:xfrm rot="0">
            <a:off x="592974" y="2746815"/>
            <a:ext cx="3456116" cy="3055762"/>
          </a:xfrm>
          <a:prstGeom prst="roundRect">
            <a:avLst>
              <a:gd fmla="val 12500" name="adj"/>
            </a:avLst>
          </a:prstGeom>
          <a:solidFill>
            <a:schemeClr val="lt1">
              <a:alpha val="100000"/>
            </a:schemeClr>
          </a:solidFill>
          <a:ln w="19050">
            <a:solidFill>
              <a:schemeClr val="accent1">
                <a:alpha val="100000"/>
              </a:schemeClr>
            </a:solidFill>
            <a:prstDash val="solid"/>
          </a:ln>
        </p:spPr>
        <p:style>
          <a:lnRef idx="0">
            <a:schemeClr val="lt1"/>
          </a:lnRef>
          <a:fillRef idx="1">
            <a:schemeClr val="lt1"/>
          </a:fillRef>
          <a:effectRef idx="0">
            <a:schemeClr val="lt1"/>
          </a:effectRef>
          <a:fontRef idx="minor">
            <a:schemeClr val="lt1"/>
          </a:fontRef>
        </p:style>
        <p:txBody>
          <a:bodyPr/>
          <a:p/>
        </p:txBody>
      </p:sp>
      <p:sp>
        <p:nvSpPr>
          <p:cNvPr name="AutoShape 3" id="3"/>
          <p:cNvSpPr/>
          <p:nvPr/>
        </p:nvSpPr>
        <p:spPr>
          <a:xfrm rot="0">
            <a:off x="4367942" y="2746815"/>
            <a:ext cx="3456116" cy="3055762"/>
          </a:xfrm>
          <a:prstGeom prst="roundRect">
            <a:avLst>
              <a:gd fmla="val 12500" name="adj"/>
            </a:avLst>
          </a:prstGeom>
          <a:solidFill>
            <a:schemeClr val="lt1">
              <a:alpha val="100000"/>
            </a:schemeClr>
          </a:solidFill>
          <a:ln w="19050">
            <a:solidFill>
              <a:schemeClr val="accent1">
                <a:alpha val="100000"/>
              </a:schemeClr>
            </a:solidFill>
            <a:prstDash val="solid"/>
          </a:ln>
        </p:spPr>
        <p:style>
          <a:lnRef idx="0">
            <a:schemeClr val="lt1"/>
          </a:lnRef>
          <a:fillRef idx="1">
            <a:schemeClr val="lt1"/>
          </a:fillRef>
          <a:effectRef idx="0">
            <a:schemeClr val="lt1"/>
          </a:effectRef>
          <a:fontRef idx="minor">
            <a:schemeClr val="lt1"/>
          </a:fontRef>
        </p:style>
        <p:txBody>
          <a:bodyPr/>
          <a:p/>
        </p:txBody>
      </p:sp>
      <p:sp>
        <p:nvSpPr>
          <p:cNvPr name="AutoShape 4" id="4"/>
          <p:cNvSpPr/>
          <p:nvPr/>
        </p:nvSpPr>
        <p:spPr>
          <a:xfrm rot="0">
            <a:off x="8133696" y="2746815"/>
            <a:ext cx="3456116" cy="3055762"/>
          </a:xfrm>
          <a:prstGeom prst="roundRect">
            <a:avLst>
              <a:gd fmla="val 12500" name="adj"/>
            </a:avLst>
          </a:prstGeom>
          <a:solidFill>
            <a:schemeClr val="lt1">
              <a:alpha val="100000"/>
            </a:schemeClr>
          </a:solidFill>
          <a:ln w="19050">
            <a:solidFill>
              <a:schemeClr val="accent1">
                <a:alpha val="100000"/>
              </a:schemeClr>
            </a:solidFill>
            <a:prstDash val="solid"/>
          </a:ln>
        </p:spPr>
        <p:style>
          <a:lnRef idx="0">
            <a:schemeClr val="lt1"/>
          </a:lnRef>
          <a:fillRef idx="1">
            <a:schemeClr val="lt1"/>
          </a:fillRef>
          <a:effectRef idx="0">
            <a:schemeClr val="lt1"/>
          </a:effectRef>
          <a:fontRef idx="minor">
            <a:schemeClr val="lt1"/>
          </a:fontRef>
        </p:style>
        <p:txBody>
          <a:bodyPr/>
          <a:p/>
        </p:txBody>
      </p:sp>
      <p:sp>
        <p:nvSpPr>
          <p:cNvPr name="AutoShape 5" id="5"/>
          <p:cNvSpPr/>
          <p:nvPr/>
        </p:nvSpPr>
        <p:spPr>
          <a:xfrm rot="-2700000" flipH="true" flipV="true">
            <a:off x="5274866" y="1333321"/>
            <a:ext cx="1642268" cy="1642268"/>
          </a:xfrm>
          <a:prstGeom prst="teardrop">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p/>
        </p:txBody>
      </p:sp>
      <p:sp>
        <p:nvSpPr>
          <p:cNvPr name="TextBox 6" id="6"/>
          <p:cNvSpPr txBox="true"/>
          <p:nvPr/>
        </p:nvSpPr>
        <p:spPr>
          <a:xfrm rot="0">
            <a:off x="4583677" y="3404616"/>
            <a:ext cx="3024645" cy="321754"/>
          </a:xfrm>
          <a:prstGeom prst="rect">
            <a:avLst/>
          </a:prstGeom>
        </p:spPr>
        <p:txBody>
          <a:bodyPr anchor="t" rtlCol="false" lIns="114300" rIns="114300" tIns="57150" bIns="57150" anchorCtr="false" vert="horz" wrap="square">
            <a:spAutoFit/>
          </a:bodyPr>
          <a:lstStyle/>
          <a:p>
            <a:pPr algn="ctr">
              <a:lnSpc>
                <a:spcPct val="64000"/>
              </a:lnSpc>
            </a:pPr>
            <a:r>
              <a:rPr lang="en-US" b="true" sz="2025">
                <a:solidFill>
                  <a:schemeClr val="accent1"/>
                </a:solidFill>
                <a:latin typeface="Microsoft Yahei"/>
                <a:ea typeface="Microsoft Yahei"/>
                <a:cs typeface="Microsoft Yahei"/>
              </a:rPr>
              <a:t>保养方法</a:t>
            </a:r>
          </a:p>
        </p:txBody>
      </p:sp>
      <p:sp>
        <p:nvSpPr>
          <p:cNvPr name="TextBox 7" id="7"/>
          <p:cNvSpPr txBox="true"/>
          <p:nvPr/>
        </p:nvSpPr>
        <p:spPr>
          <a:xfrm rot="0">
            <a:off x="4613687" y="3923118"/>
            <a:ext cx="2964626" cy="1580007"/>
          </a:xfrm>
          <a:prstGeom prst="rect">
            <a:avLst/>
          </a:prstGeom>
        </p:spPr>
        <p:txBody>
          <a:bodyPr anchor="t" rtlCol="false" lIns="114300" rIns="114300" tIns="57150" bIns="57150" anchorCtr="false" vert="horz" wrap="square">
            <a:spAutoFit/>
          </a:bodyPr>
          <a:lstStyle/>
          <a:p>
            <a:pPr algn="ctr">
              <a:lnSpc>
                <a:spcPct val="120000"/>
              </a:lnSpc>
            </a:pPr>
            <a:r>
              <a:rPr lang="en-US" sz="1500">
                <a:solidFill>
                  <a:schemeClr val="dk1"/>
                </a:solidFill>
                <a:latin typeface="Microsoft Yahei"/>
                <a:ea typeface="Microsoft Yahei"/>
                <a:cs typeface="Microsoft Yahei"/>
              </a:rPr>
              <a:t>详细说明了如何对支模架进行保养，如涂油防锈、清洁等。</a:t>
            </a:r>
          </a:p>
        </p:txBody>
      </p:sp>
      <p:sp>
        <p:nvSpPr>
          <p:cNvPr name="AutoShape 8" id="8"/>
          <p:cNvSpPr/>
          <p:nvPr/>
        </p:nvSpPr>
        <p:spPr>
          <a:xfrm rot="0">
            <a:off x="5818204" y="5524781"/>
            <a:ext cx="555593" cy="81705"/>
          </a:xfrm>
          <a:prstGeom prst="roundRect">
            <a:avLst>
              <a:gd fmla="val 12500" name="adj"/>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p/>
        </p:txBody>
      </p:sp>
      <p:sp>
        <p:nvSpPr>
          <p:cNvPr name="AutoShape 9" id="9"/>
          <p:cNvSpPr/>
          <p:nvPr/>
        </p:nvSpPr>
        <p:spPr>
          <a:xfrm rot="-2700000" flipH="true" flipV="true">
            <a:off x="1499898" y="1333321"/>
            <a:ext cx="1642268" cy="1642268"/>
          </a:xfrm>
          <a:prstGeom prst="teardrop">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p/>
        </p:txBody>
      </p:sp>
      <p:sp>
        <p:nvSpPr>
          <p:cNvPr name="TextBox 10" id="10"/>
          <p:cNvSpPr txBox="true"/>
          <p:nvPr/>
        </p:nvSpPr>
        <p:spPr>
          <a:xfrm rot="0">
            <a:off x="808710" y="3404616"/>
            <a:ext cx="3024645" cy="321754"/>
          </a:xfrm>
          <a:prstGeom prst="rect">
            <a:avLst/>
          </a:prstGeom>
        </p:spPr>
        <p:txBody>
          <a:bodyPr anchor="t" rtlCol="false" lIns="114300" rIns="114300" tIns="57150" bIns="57150" anchorCtr="false" vert="horz" wrap="square">
            <a:spAutoFit/>
          </a:bodyPr>
          <a:lstStyle/>
          <a:p>
            <a:pPr algn="ctr">
              <a:lnSpc>
                <a:spcPct val="64000"/>
              </a:lnSpc>
            </a:pPr>
            <a:r>
              <a:rPr lang="en-US" b="true" sz="2025">
                <a:solidFill>
                  <a:schemeClr val="accent1"/>
                </a:solidFill>
                <a:latin typeface="Microsoft Yahei"/>
                <a:ea typeface="Microsoft Yahei"/>
                <a:cs typeface="Microsoft Yahei"/>
              </a:rPr>
              <a:t>定期检查</a:t>
            </a:r>
          </a:p>
        </p:txBody>
      </p:sp>
      <p:sp>
        <p:nvSpPr>
          <p:cNvPr name="TextBox 11" id="11"/>
          <p:cNvSpPr txBox="true"/>
          <p:nvPr/>
        </p:nvSpPr>
        <p:spPr>
          <a:xfrm rot="0">
            <a:off x="838719" y="3923118"/>
            <a:ext cx="2964626" cy="1580007"/>
          </a:xfrm>
          <a:prstGeom prst="rect">
            <a:avLst/>
          </a:prstGeom>
        </p:spPr>
        <p:txBody>
          <a:bodyPr anchor="t" rtlCol="false" lIns="114300" rIns="114300" tIns="57150" bIns="57150" anchorCtr="false" vert="horz" wrap="square">
            <a:spAutoFit/>
          </a:bodyPr>
          <a:lstStyle/>
          <a:p>
            <a:pPr algn="ctr">
              <a:lnSpc>
                <a:spcPct val="120000"/>
              </a:lnSpc>
            </a:pPr>
            <a:r>
              <a:rPr lang="en-US" sz="1500">
                <a:solidFill>
                  <a:schemeClr val="dk1"/>
                </a:solidFill>
                <a:latin typeface="Microsoft Yahei"/>
                <a:ea typeface="Microsoft Yahei"/>
                <a:cs typeface="Microsoft Yahei"/>
              </a:rPr>
              <a:t>介绍了定期对支模架进行检查的必要性以及检查的项目和时间。</a:t>
            </a:r>
          </a:p>
        </p:txBody>
      </p:sp>
      <p:sp>
        <p:nvSpPr>
          <p:cNvPr name="AutoShape 12" id="12"/>
          <p:cNvSpPr/>
          <p:nvPr/>
        </p:nvSpPr>
        <p:spPr>
          <a:xfrm rot="0">
            <a:off x="2043236" y="5524781"/>
            <a:ext cx="555593" cy="81705"/>
          </a:xfrm>
          <a:prstGeom prst="roundRect">
            <a:avLst>
              <a:gd fmla="val 12500" name="adj"/>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p/>
        </p:txBody>
      </p:sp>
      <p:sp>
        <p:nvSpPr>
          <p:cNvPr name="AutoShape 13" id="13"/>
          <p:cNvSpPr/>
          <p:nvPr/>
        </p:nvSpPr>
        <p:spPr>
          <a:xfrm rot="-2700000" flipH="true" flipV="true">
            <a:off x="9040620" y="1333321"/>
            <a:ext cx="1642268" cy="1642268"/>
          </a:xfrm>
          <a:prstGeom prst="teardrop">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p/>
        </p:txBody>
      </p:sp>
      <p:sp>
        <p:nvSpPr>
          <p:cNvPr name="TextBox 14" id="14"/>
          <p:cNvSpPr txBox="true"/>
          <p:nvPr/>
        </p:nvSpPr>
        <p:spPr>
          <a:xfrm rot="0">
            <a:off x="8349432" y="3404616"/>
            <a:ext cx="3024645" cy="321754"/>
          </a:xfrm>
          <a:prstGeom prst="rect">
            <a:avLst/>
          </a:prstGeom>
        </p:spPr>
        <p:txBody>
          <a:bodyPr anchor="t" rtlCol="false" lIns="114300" rIns="114300" tIns="57150" bIns="57150" anchorCtr="false" vert="horz" wrap="square">
            <a:spAutoFit/>
          </a:bodyPr>
          <a:lstStyle/>
          <a:p>
            <a:pPr algn="ctr">
              <a:lnSpc>
                <a:spcPct val="64000"/>
              </a:lnSpc>
            </a:pPr>
            <a:r>
              <a:rPr lang="en-US" b="true" sz="2025">
                <a:solidFill>
                  <a:schemeClr val="accent1"/>
                </a:solidFill>
                <a:latin typeface="Microsoft Yahei"/>
                <a:ea typeface="Microsoft Yahei"/>
                <a:cs typeface="Microsoft Yahei"/>
              </a:rPr>
              <a:t>维护建议</a:t>
            </a:r>
          </a:p>
        </p:txBody>
      </p:sp>
      <p:sp>
        <p:nvSpPr>
          <p:cNvPr name="TextBox 15" id="15"/>
          <p:cNvSpPr txBox="true"/>
          <p:nvPr/>
        </p:nvSpPr>
        <p:spPr>
          <a:xfrm rot="0">
            <a:off x="8379441" y="3923118"/>
            <a:ext cx="2964626" cy="1580007"/>
          </a:xfrm>
          <a:prstGeom prst="rect">
            <a:avLst/>
          </a:prstGeom>
        </p:spPr>
        <p:txBody>
          <a:bodyPr anchor="t" rtlCol="false" lIns="114300" rIns="114300" tIns="57150" bIns="57150" anchorCtr="false" vert="horz" wrap="square">
            <a:spAutoFit/>
          </a:bodyPr>
          <a:lstStyle/>
          <a:p>
            <a:pPr algn="ctr">
              <a:lnSpc>
                <a:spcPct val="120000"/>
              </a:lnSpc>
            </a:pPr>
            <a:r>
              <a:rPr lang="en-US" sz="1500">
                <a:solidFill>
                  <a:schemeClr val="dk1"/>
                </a:solidFill>
                <a:latin typeface="Microsoft Yahei"/>
                <a:ea typeface="Microsoft Yahei"/>
                <a:cs typeface="Microsoft Yahei"/>
              </a:rPr>
              <a:t>根据支模架的使用情况，提出了一些实用的维护建议。</a:t>
            </a:r>
          </a:p>
        </p:txBody>
      </p:sp>
      <p:sp>
        <p:nvSpPr>
          <p:cNvPr name="AutoShape 16" id="16"/>
          <p:cNvSpPr/>
          <p:nvPr/>
        </p:nvSpPr>
        <p:spPr>
          <a:xfrm rot="0">
            <a:off x="9583957" y="5524781"/>
            <a:ext cx="555593" cy="81705"/>
          </a:xfrm>
          <a:prstGeom prst="roundRect">
            <a:avLst>
              <a:gd fmla="val 12500" name="adj"/>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p/>
        </p:txBody>
      </p:sp>
      <p:pic>
        <p:nvPicPr>
          <p:cNvPr name="Picture 17" id="17"/>
          <p:cNvPicPr>
            <a:picLocks noChangeAspect="true"/>
          </p:cNvPicPr>
          <p:nvPr/>
        </p:nvPicPr>
        <p:blipFill>
          <a:blip r:embed="rId3">
            <a:alphaModFix amt="100000"/>
          </a:blip>
          <a:srcRect l="12500" r="12500"/>
          <a:stretch>
            <a:fillRect/>
          </a:stretch>
        </p:blipFill>
        <p:spPr>
          <a:xfrm rot="0">
            <a:off x="1583319" y="1416742"/>
            <a:ext cx="1475427" cy="1475427"/>
          </a:xfrm>
          <a:prstGeom prst="ellipse">
            <a:avLst/>
          </a:prstGeom>
        </p:spPr>
      </p:pic>
      <p:pic>
        <p:nvPicPr>
          <p:cNvPr name="Picture 18" id="18"/>
          <p:cNvPicPr>
            <a:picLocks noChangeAspect="true"/>
          </p:cNvPicPr>
          <p:nvPr/>
        </p:nvPicPr>
        <p:blipFill>
          <a:blip r:embed="rId4">
            <a:alphaModFix amt="100000"/>
          </a:blip>
          <a:srcRect t="16917" b="16917"/>
          <a:stretch>
            <a:fillRect/>
          </a:stretch>
        </p:blipFill>
        <p:spPr>
          <a:xfrm rot="0">
            <a:off x="5358286" y="1416742"/>
            <a:ext cx="1475427" cy="1475427"/>
          </a:xfrm>
          <a:prstGeom prst="ellipse">
            <a:avLst/>
          </a:prstGeom>
        </p:spPr>
      </p:pic>
      <p:pic>
        <p:nvPicPr>
          <p:cNvPr name="Picture 19" id="19"/>
          <p:cNvPicPr>
            <a:picLocks noChangeAspect="true"/>
          </p:cNvPicPr>
          <p:nvPr/>
        </p:nvPicPr>
        <p:blipFill>
          <a:blip r:embed="rId5">
            <a:alphaModFix amt="100000"/>
          </a:blip>
          <a:srcRect l="16667" r="16667"/>
          <a:stretch>
            <a:fillRect/>
          </a:stretch>
        </p:blipFill>
        <p:spPr>
          <a:xfrm rot="0">
            <a:off x="9121095" y="1416742"/>
            <a:ext cx="1475427" cy="1475427"/>
          </a:xfrm>
          <a:prstGeom prst="ellipse">
            <a:avLst/>
          </a:prstGeom>
        </p:spPr>
      </p:pic>
      <p:grpSp>
        <p:nvGrpSpPr>
          <p:cNvPr name="Group 20" id="20"/>
          <p:cNvGrpSpPr/>
          <p:nvPr/>
        </p:nvGrpSpPr>
        <p:grpSpPr>
          <a:xfrm>
            <a:off x="454963" y="93878"/>
            <a:ext cx="10641129" cy="914400"/>
            <a:chOff x="454963" y="93878"/>
            <a:chExt cx="10641129" cy="914400"/>
          </a:xfrm>
        </p:grpSpPr>
        <p:sp>
          <p:nvSpPr>
            <p:cNvPr name="AutoShape 21" id="21"/>
            <p:cNvSpPr/>
            <p:nvPr/>
          </p:nvSpPr>
          <p:spPr>
            <a:xfrm rot="0">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sp>
        <p:sp>
          <p:nvSpPr>
            <p:cNvPr name="AutoShape 22" id="22"/>
            <p:cNvSpPr/>
            <p:nvPr/>
          </p:nvSpPr>
          <p:spPr>
            <a:xfrm rot="0">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sp>
        <p:sp>
          <p:nvSpPr>
            <p:cNvPr name="AutoShape 23" id="23"/>
            <p:cNvSpPr/>
            <p:nvPr/>
          </p:nvSpPr>
          <p:spPr>
            <a:xfrm rot="0">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sp>
        <p:sp>
          <p:nvSpPr>
            <p:cNvPr name="AutoShape 24" id="24"/>
            <p:cNvSpPr/>
            <p:nvPr/>
          </p:nvSpPr>
          <p:spPr>
            <a:xfrm rot="0">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sp>
        <p:sp>
          <p:nvSpPr>
            <p:cNvPr name="AutoShape 25" id="25"/>
            <p:cNvSpPr/>
            <p:nvPr/>
          </p:nvSpPr>
          <p:spPr>
            <a:xfrm rot="0">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sp>
        <p:sp>
          <p:nvSpPr>
            <p:cNvPr name="AutoShape 26" id="26"/>
            <p:cNvSpPr/>
            <p:nvPr/>
          </p:nvSpPr>
          <p:spPr>
            <a:xfrm rot="0">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sp>
        <p:sp>
          <p:nvSpPr>
            <p:cNvPr name="AutoShape 27" id="27"/>
            <p:cNvSpPr/>
            <p:nvPr/>
          </p:nvSpPr>
          <p:spPr>
            <a:xfrm rot="0">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sp>
        <p:sp>
          <p:nvSpPr>
            <p:cNvPr name="AutoShape 28" id="28"/>
            <p:cNvSpPr/>
            <p:nvPr/>
          </p:nvSpPr>
          <p:spPr>
            <a:xfrm rot="0">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sp>
        <p:sp>
          <p:nvSpPr>
            <p:cNvPr name="AutoShape 29" id="29"/>
            <p:cNvSpPr/>
            <p:nvPr/>
          </p:nvSpPr>
          <p:spPr>
            <a:xfrm rot="0">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sp>
        <p:sp>
          <p:nvSpPr>
            <p:cNvPr name="AutoShape 30" id="30"/>
            <p:cNvSpPr/>
            <p:nvPr/>
          </p:nvSpPr>
          <p:spPr>
            <a:xfrm rot="0">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sp>
        <p:sp>
          <p:nvSpPr>
            <p:cNvPr name="AutoShape 31" id="31"/>
            <p:cNvSpPr/>
            <p:nvPr/>
          </p:nvSpPr>
          <p:spPr>
            <a:xfrm rot="0">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sp>
        <p:sp>
          <p:nvSpPr>
            <p:cNvPr name="AutoShape 32" id="32"/>
            <p:cNvSpPr/>
            <p:nvPr/>
          </p:nvSpPr>
          <p:spPr>
            <a:xfrm rot="0">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sp>
        <p:sp>
          <p:nvSpPr>
            <p:cNvPr name="AutoShape 33" id="33"/>
            <p:cNvSpPr/>
            <p:nvPr/>
          </p:nvSpPr>
          <p:spPr>
            <a:xfrm rot="0">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sp>
        <p:sp>
          <p:nvSpPr>
            <p:cNvPr name="AutoShape 34" id="34"/>
            <p:cNvSpPr/>
            <p:nvPr/>
          </p:nvSpPr>
          <p:spPr>
            <a:xfrm rot="0">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sp>
        <p:sp>
          <p:nvSpPr>
            <p:cNvPr name="AutoShape 35" id="35"/>
            <p:cNvSpPr/>
            <p:nvPr/>
          </p:nvSpPr>
          <p:spPr>
            <a:xfrm rot="0">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sp>
        <p:sp>
          <p:nvSpPr>
            <p:cNvPr name="AutoShape 36" id="36"/>
            <p:cNvSpPr/>
            <p:nvPr/>
          </p:nvSpPr>
          <p:spPr>
            <a:xfrm rot="0">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sp>
        <p:sp>
          <p:nvSpPr>
            <p:cNvPr name="AutoShape 37" id="37"/>
            <p:cNvSpPr/>
            <p:nvPr/>
          </p:nvSpPr>
          <p:spPr>
            <a:xfrm rot="0">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sp>
        <p:sp>
          <p:nvSpPr>
            <p:cNvPr name="AutoShape 38" id="38"/>
            <p:cNvSpPr/>
            <p:nvPr/>
          </p:nvSpPr>
          <p:spPr>
            <a:xfrm rot="0">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sp>
        <p:sp>
          <p:nvSpPr>
            <p:cNvPr name="AutoShape 39" id="39"/>
            <p:cNvSpPr/>
            <p:nvPr/>
          </p:nvSpPr>
          <p:spPr>
            <a:xfrm rot="0">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sp>
        <p:sp>
          <p:nvSpPr>
            <p:cNvPr name="AutoShape 40" id="40"/>
            <p:cNvSpPr/>
            <p:nvPr/>
          </p:nvSpPr>
          <p:spPr>
            <a:xfrm rot="0">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sp>
        <p:sp>
          <p:nvSpPr>
            <p:cNvPr name="TextBox 41" id="41"/>
            <p:cNvSpPr txBox="true"/>
            <p:nvPr/>
          </p:nvSpPr>
          <p:spPr>
            <a:xfrm rot="0">
              <a:off x="1094842" y="93878"/>
              <a:ext cx="10001250" cy="914400"/>
            </a:xfrm>
            <a:prstGeom prst="rect">
              <a:avLst/>
            </a:prstGeom>
          </p:spPr>
          <p:txBody>
            <a:bodyPr anchor="t" rtlCol="false" lIns="123825" rIns="57150" tIns="123825" bIns="123825" anchorCtr="false" vert="horz" wrap="square">
              <a:spAutoFit/>
            </a:bodyPr>
            <a:lstStyle/>
            <a:p>
              <a:pPr>
                <a:lnSpc>
                  <a:spcPct val="140000"/>
                </a:lnSpc>
              </a:pPr>
              <a:r>
                <a:rPr lang="en-US" b="true" sz="3000">
                  <a:solidFill>
                    <a:schemeClr val="accent1"/>
                  </a:solidFill>
                  <a:latin typeface="Microsoft Yahei"/>
                  <a:ea typeface="Microsoft Yahei"/>
                  <a:cs typeface="Microsoft Yahei"/>
                </a:rPr>
                <a:t>支模架的保养与维护</a:t>
              </a:r>
            </a:p>
          </p:txBody>
        </p:sp>
      </p:grpSp>
    </p:spTree>
  </p:cSld>
  <p:clrMapOvr>
    <a:masterClrMapping/>
  </p:clrMapOvr>
</p:sld>
</file>

<file path=ppt/slides/slide14.xml><?xml version="1.0" encoding="utf-8"?>
<p:sld xmlns:p="http://schemas.openxmlformats.org/presentationml/2006/main" xmlns:a="http://schemas.openxmlformats.org/drawingml/2006/main" xmlns:r="http://schemas.openxmlformats.org/officeDocument/2006/relationships">
  <p:cSld>
    <p:bg>
      <p:bgPr>
        <a:blipFill dpi="0" rotWithShape="true">
          <a:blip r:embed="rId2">
            <a:alphaModFix amt="100000"/>
          </a:blip>
          <a:srcRect/>
          <a:stretch>
            <a:fillRect b="0" t="0" l="0" r="0"/>
          </a:stretch>
        </a:blipFill>
      </p:bgPr>
    </p:bg>
    <p:spTree>
      <p:nvGrpSpPr>
        <p:cNvPr id="1" name=""/>
        <p:cNvGrpSpPr/>
        <p:nvPr/>
      </p:nvGrpSpPr>
      <p:grpSpPr>
        <a:xfrm>
          <a:off x="0" y="0"/>
          <a:ext cx="0" cy="0"/>
          <a:chOff x="0" y="0"/>
          <a:chExt cx="0" cy="0"/>
        </a:xfrm>
      </p:grpSpPr>
      <p:pic>
        <p:nvPicPr>
          <p:cNvPr name="Picture 2" id="2"/>
          <p:cNvPicPr>
            <a:picLocks noChangeAspect="true"/>
          </p:cNvPicPr>
          <p:nvPr/>
        </p:nvPicPr>
        <p:blipFill>
          <a:blip r:embed="rId3"/>
          <a:srcRect t="16566" b="16566"/>
          <a:stretch>
            <a:fillRect/>
          </a:stretch>
        </p:blipFill>
        <p:spPr>
          <a:xfrm rot="0">
            <a:off x="3909691" y="1250241"/>
            <a:ext cx="7848600" cy="5248275"/>
          </a:xfrm>
          <a:prstGeom prst="rect">
            <a:avLst/>
          </a:prstGeom>
        </p:spPr>
      </p:pic>
      <p:sp>
        <p:nvSpPr>
          <p:cNvPr name="AutoShape 3" id="3"/>
          <p:cNvSpPr/>
          <p:nvPr/>
        </p:nvSpPr>
        <p:spPr>
          <a:xfrm rot="0">
            <a:off x="466496" y="3766754"/>
            <a:ext cx="3974251" cy="2472718"/>
          </a:xfrm>
          <a:prstGeom prst="rect">
            <a:avLst/>
          </a:prstGeom>
          <a:solidFill>
            <a:schemeClr val="accent1">
              <a:lumMod val="75000"/>
              <a:alpha val="76862"/>
            </a:schemeClr>
          </a:solidFill>
        </p:spPr>
        <p:style>
          <a:lnRef idx="0">
            <a:schemeClr val="accent1"/>
          </a:lnRef>
          <a:fillRef idx="1">
            <a:schemeClr val="accent1"/>
          </a:fillRef>
          <a:effectRef idx="0">
            <a:schemeClr val="accent1"/>
          </a:effectRef>
          <a:fontRef idx="minor">
            <a:schemeClr val="lt1"/>
          </a:fontRef>
        </p:style>
        <p:txBody>
          <a:bodyPr/>
          <a:p/>
        </p:txBody>
      </p:sp>
      <p:sp>
        <p:nvSpPr>
          <p:cNvPr name="AutoShape 4" id="4"/>
          <p:cNvSpPr/>
          <p:nvPr/>
        </p:nvSpPr>
        <p:spPr>
          <a:xfrm rot="0">
            <a:off x="563624" y="1824409"/>
            <a:ext cx="2936423" cy="1604591"/>
          </a:xfrm>
          <a:prstGeom prst="rect">
            <a:avLst/>
          </a:prstGeom>
        </p:spPr>
        <p:txBody>
          <a:bodyPr anchor="t" rtlCol="false" tIns="45720" lIns="91440" bIns="45720" rIns="91440" anchorCtr="false" wrap="square">
            <a:noAutofit/>
          </a:bodyPr>
          <a:lstStyle/>
          <a:p>
            <a:pPr algn="l">
              <a:lnSpc>
                <a:spcPct val="150000"/>
              </a:lnSpc>
              <a:spcBef>
                <a:spcPts val="270"/>
              </a:spcBef>
              <a:defRPr/>
            </a:pPr>
            <a:r>
              <a:rPr lang="en-US" sz="1350">
                <a:solidFill>
                  <a:schemeClr val="dk1"/>
                </a:solidFill>
                <a:latin typeface="Microsoft Yahei"/>
                <a:ea typeface="Microsoft Yahei"/>
                <a:cs typeface="Microsoft Yahei"/>
              </a:rPr>
              <a:t>列举了支模架使用过程中常见的故障现象，如连接件松动、变形等。</a:t>
            </a:r>
            <a:endParaRPr lang="en-US" sz="1100"/>
          </a:p>
        </p:txBody>
      </p:sp>
      <p:sp>
        <p:nvSpPr>
          <p:cNvPr name="AutoShape 5" id="5"/>
          <p:cNvSpPr/>
          <p:nvPr/>
        </p:nvSpPr>
        <p:spPr>
          <a:xfrm rot="0">
            <a:off x="601724" y="4315960"/>
            <a:ext cx="3052052" cy="1604591"/>
          </a:xfrm>
          <a:prstGeom prst="rect">
            <a:avLst/>
          </a:prstGeom>
        </p:spPr>
        <p:txBody>
          <a:bodyPr anchor="t" rtlCol="false" tIns="45720" lIns="91440" bIns="45720" rIns="91440" anchorCtr="false" wrap="square">
            <a:noAutofit/>
          </a:bodyPr>
          <a:lstStyle/>
          <a:p>
            <a:pPr algn="l">
              <a:lnSpc>
                <a:spcPct val="150000"/>
              </a:lnSpc>
              <a:spcBef>
                <a:spcPts val="270"/>
              </a:spcBef>
              <a:defRPr/>
            </a:pPr>
            <a:r>
              <a:rPr lang="en-US" sz="1350">
                <a:solidFill>
                  <a:srgbClr val="FFFFFF"/>
                </a:solidFill>
                <a:latin typeface="Microsoft Yahei"/>
                <a:ea typeface="Microsoft Yahei"/>
                <a:cs typeface="Microsoft Yahei"/>
              </a:rPr>
              <a:t>针对不同的故障现象，给出了相应的处理方法，方便及时解决。</a:t>
            </a:r>
            <a:endParaRPr lang="en-US" sz="1100"/>
          </a:p>
        </p:txBody>
      </p:sp>
      <p:grpSp>
        <p:nvGrpSpPr>
          <p:cNvPr name="Group 6" id="6"/>
          <p:cNvGrpSpPr/>
          <p:nvPr/>
        </p:nvGrpSpPr>
        <p:grpSpPr>
          <a:xfrm>
            <a:off x="454963" y="93878"/>
            <a:ext cx="10641129" cy="914400"/>
            <a:chOff x="454963" y="93878"/>
            <a:chExt cx="10641129" cy="914400"/>
          </a:xfrm>
        </p:grpSpPr>
        <p:sp>
          <p:nvSpPr>
            <p:cNvPr name="AutoShape 7" id="7"/>
            <p:cNvSpPr/>
            <p:nvPr/>
          </p:nvSpPr>
          <p:spPr>
            <a:xfrm rot="0">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sp>
        <p:sp>
          <p:nvSpPr>
            <p:cNvPr name="AutoShape 8" id="8"/>
            <p:cNvSpPr/>
            <p:nvPr/>
          </p:nvSpPr>
          <p:spPr>
            <a:xfrm rot="0">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sp>
        <p:sp>
          <p:nvSpPr>
            <p:cNvPr name="AutoShape 9" id="9"/>
            <p:cNvSpPr/>
            <p:nvPr/>
          </p:nvSpPr>
          <p:spPr>
            <a:xfrm rot="0">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sp>
        <p:sp>
          <p:nvSpPr>
            <p:cNvPr name="AutoShape 10" id="10"/>
            <p:cNvSpPr/>
            <p:nvPr/>
          </p:nvSpPr>
          <p:spPr>
            <a:xfrm rot="0">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sp>
        <p:sp>
          <p:nvSpPr>
            <p:cNvPr name="AutoShape 11" id="11"/>
            <p:cNvSpPr/>
            <p:nvPr/>
          </p:nvSpPr>
          <p:spPr>
            <a:xfrm rot="0">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sp>
        <p:sp>
          <p:nvSpPr>
            <p:cNvPr name="AutoShape 12" id="12"/>
            <p:cNvSpPr/>
            <p:nvPr/>
          </p:nvSpPr>
          <p:spPr>
            <a:xfrm rot="0">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sp>
        <p:sp>
          <p:nvSpPr>
            <p:cNvPr name="AutoShape 13" id="13"/>
            <p:cNvSpPr/>
            <p:nvPr/>
          </p:nvSpPr>
          <p:spPr>
            <a:xfrm rot="0">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sp>
        <p:sp>
          <p:nvSpPr>
            <p:cNvPr name="AutoShape 14" id="14"/>
            <p:cNvSpPr/>
            <p:nvPr/>
          </p:nvSpPr>
          <p:spPr>
            <a:xfrm rot="0">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sp>
        <p:sp>
          <p:nvSpPr>
            <p:cNvPr name="AutoShape 15" id="15"/>
            <p:cNvSpPr/>
            <p:nvPr/>
          </p:nvSpPr>
          <p:spPr>
            <a:xfrm rot="0">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sp>
        <p:sp>
          <p:nvSpPr>
            <p:cNvPr name="AutoShape 16" id="16"/>
            <p:cNvSpPr/>
            <p:nvPr/>
          </p:nvSpPr>
          <p:spPr>
            <a:xfrm rot="0">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sp>
        <p:sp>
          <p:nvSpPr>
            <p:cNvPr name="AutoShape 17" id="17"/>
            <p:cNvSpPr/>
            <p:nvPr/>
          </p:nvSpPr>
          <p:spPr>
            <a:xfrm rot="0">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sp>
        <p:sp>
          <p:nvSpPr>
            <p:cNvPr name="AutoShape 18" id="18"/>
            <p:cNvSpPr/>
            <p:nvPr/>
          </p:nvSpPr>
          <p:spPr>
            <a:xfrm rot="0">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sp>
        <p:sp>
          <p:nvSpPr>
            <p:cNvPr name="AutoShape 19" id="19"/>
            <p:cNvSpPr/>
            <p:nvPr/>
          </p:nvSpPr>
          <p:spPr>
            <a:xfrm rot="0">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sp>
        <p:sp>
          <p:nvSpPr>
            <p:cNvPr name="AutoShape 20" id="20"/>
            <p:cNvSpPr/>
            <p:nvPr/>
          </p:nvSpPr>
          <p:spPr>
            <a:xfrm rot="0">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sp>
        <p:sp>
          <p:nvSpPr>
            <p:cNvPr name="AutoShape 21" id="21"/>
            <p:cNvSpPr/>
            <p:nvPr/>
          </p:nvSpPr>
          <p:spPr>
            <a:xfrm rot="0">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sp>
        <p:sp>
          <p:nvSpPr>
            <p:cNvPr name="AutoShape 22" id="22"/>
            <p:cNvSpPr/>
            <p:nvPr/>
          </p:nvSpPr>
          <p:spPr>
            <a:xfrm rot="0">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sp>
        <p:sp>
          <p:nvSpPr>
            <p:cNvPr name="AutoShape 23" id="23"/>
            <p:cNvSpPr/>
            <p:nvPr/>
          </p:nvSpPr>
          <p:spPr>
            <a:xfrm rot="0">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sp>
        <p:sp>
          <p:nvSpPr>
            <p:cNvPr name="AutoShape 24" id="24"/>
            <p:cNvSpPr/>
            <p:nvPr/>
          </p:nvSpPr>
          <p:spPr>
            <a:xfrm rot="0">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sp>
        <p:sp>
          <p:nvSpPr>
            <p:cNvPr name="AutoShape 25" id="25"/>
            <p:cNvSpPr/>
            <p:nvPr/>
          </p:nvSpPr>
          <p:spPr>
            <a:xfrm rot="0">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sp>
        <p:sp>
          <p:nvSpPr>
            <p:cNvPr name="AutoShape 26" id="26"/>
            <p:cNvSpPr/>
            <p:nvPr/>
          </p:nvSpPr>
          <p:spPr>
            <a:xfrm rot="0">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sp>
        <p:sp>
          <p:nvSpPr>
            <p:cNvPr name="TextBox 27" id="27"/>
            <p:cNvSpPr txBox="true"/>
            <p:nvPr/>
          </p:nvSpPr>
          <p:spPr>
            <a:xfrm rot="0">
              <a:off x="1094842" y="93878"/>
              <a:ext cx="10001250" cy="914400"/>
            </a:xfrm>
            <a:prstGeom prst="rect">
              <a:avLst/>
            </a:prstGeom>
          </p:spPr>
          <p:txBody>
            <a:bodyPr anchor="t" rtlCol="false" lIns="123825" rIns="57150" tIns="123825" bIns="123825" anchorCtr="false" vert="horz" wrap="square">
              <a:spAutoFit/>
            </a:bodyPr>
            <a:lstStyle/>
            <a:p>
              <a:pPr>
                <a:lnSpc>
                  <a:spcPct val="140000"/>
                </a:lnSpc>
              </a:pPr>
              <a:r>
                <a:rPr lang="en-US" b="true" sz="3000">
                  <a:solidFill>
                    <a:schemeClr val="accent1"/>
                  </a:solidFill>
                  <a:latin typeface="Microsoft Yahei"/>
                  <a:ea typeface="Microsoft Yahei"/>
                  <a:cs typeface="Microsoft Yahei"/>
                </a:rPr>
                <a:t>支模架的常见问题及处理方法</a:t>
              </a:r>
            </a:p>
          </p:txBody>
        </p:sp>
      </p:grpSp>
      <p:sp>
        <p:nvSpPr>
          <p:cNvPr name="AutoShape 28" id="28"/>
          <p:cNvSpPr/>
          <p:nvPr/>
        </p:nvSpPr>
        <p:spPr>
          <a:xfrm rot="0">
            <a:off x="601724" y="3976765"/>
            <a:ext cx="2936423" cy="339195"/>
          </a:xfrm>
          <a:prstGeom prst="rect">
            <a:avLst/>
          </a:prstGeom>
        </p:spPr>
        <p:txBody>
          <a:bodyPr anchor="t" rtlCol="false" tIns="45720" lIns="91440" bIns="45720" rIns="91440" anchorCtr="false" wrap="square">
            <a:noAutofit/>
          </a:bodyPr>
          <a:lstStyle/>
          <a:p>
            <a:pPr algn="just">
              <a:defRPr/>
            </a:pPr>
            <a:r>
              <a:rPr lang="en-US" b="true" sz="1575">
                <a:solidFill>
                  <a:srgbClr val="FFFFFF"/>
                </a:solidFill>
                <a:latin typeface="Microsoft Yahei"/>
                <a:ea typeface="Microsoft Yahei"/>
                <a:cs typeface="Microsoft Yahei"/>
              </a:rPr>
              <a:t>处理方法</a:t>
            </a:r>
            <a:endParaRPr lang="en-US" sz="1100"/>
          </a:p>
        </p:txBody>
      </p:sp>
      <p:sp>
        <p:nvSpPr>
          <p:cNvPr name="AutoShape 29" id="29"/>
          <p:cNvSpPr/>
          <p:nvPr/>
        </p:nvSpPr>
        <p:spPr>
          <a:xfrm rot="0">
            <a:off x="563624" y="1405309"/>
            <a:ext cx="2936423" cy="339195"/>
          </a:xfrm>
          <a:prstGeom prst="rect">
            <a:avLst/>
          </a:prstGeom>
        </p:spPr>
        <p:txBody>
          <a:bodyPr anchor="t" rtlCol="false" tIns="45720" lIns="91440" bIns="45720" rIns="91440" anchorCtr="false" wrap="square">
            <a:noAutofit/>
          </a:bodyPr>
          <a:lstStyle/>
          <a:p>
            <a:pPr algn="just">
              <a:defRPr/>
            </a:pPr>
            <a:r>
              <a:rPr lang="en-US" b="true" sz="1575">
                <a:solidFill>
                  <a:schemeClr val="accent1"/>
                </a:solidFill>
                <a:latin typeface="Microsoft Yahei"/>
                <a:ea typeface="Microsoft Yahei"/>
                <a:cs typeface="Microsoft Yahei"/>
              </a:rPr>
              <a:t>常见问题</a:t>
            </a:r>
            <a:endParaRPr lang="en-US" sz="1100"/>
          </a:p>
        </p:txBody>
      </p:sp>
    </p:spTree>
  </p:cSld>
  <p:clrMapOvr>
    <a:masterClrMapping/>
  </p:clrMapOvr>
</p:sld>
</file>

<file path=ppt/slides/slide15.xml><?xml version="1.0" encoding="utf-8"?>
<p:sld xmlns:p="http://schemas.openxmlformats.org/presentationml/2006/main" xmlns:a="http://schemas.openxmlformats.org/drawingml/2006/main" xmlns:r="http://schemas.openxmlformats.org/officeDocument/2006/relationships">
  <p:cSld>
    <p:bg>
      <p:bgPr>
        <a:blipFill dpi="0" rotWithShape="true">
          <a:blip r:embed="rId2">
            <a:alphaModFix amt="100000"/>
          </a:blip>
          <a:srcRect/>
          <a:stretch>
            <a:fillRect b="0" t="0" l="0" r="0"/>
          </a:stretch>
        </a:blipFill>
      </p:bgPr>
    </p:bg>
    <p:spTree>
      <p:nvGrpSpPr>
        <p:cNvPr id="1" name=""/>
        <p:cNvGrpSpPr/>
        <p:nvPr/>
      </p:nvGrpSpPr>
      <p:grpSpPr>
        <a:xfrm>
          <a:off x="0" y="0"/>
          <a:ext cx="0" cy="0"/>
          <a:chOff x="0" y="0"/>
          <a:chExt cx="0" cy="0"/>
        </a:xfrm>
      </p:grpSpPr>
      <p:grpSp>
        <p:nvGrpSpPr>
          <p:cNvPr name="Group 2" id="2"/>
          <p:cNvGrpSpPr/>
          <p:nvPr/>
        </p:nvGrpSpPr>
        <p:grpSpPr>
          <a:xfrm>
            <a:off x="2393306" y="1775648"/>
            <a:ext cx="7405389" cy="1138956"/>
            <a:chOff x="2393306" y="1775648"/>
            <a:chExt cx="7405389" cy="1138956"/>
          </a:xfrm>
        </p:grpSpPr>
        <p:sp>
          <p:nvSpPr>
            <p:cNvPr name="TextBox 3" id="3"/>
            <p:cNvSpPr txBox="true"/>
            <p:nvPr/>
          </p:nvSpPr>
          <p:spPr>
            <a:xfrm rot="0">
              <a:off x="2393306" y="1775648"/>
              <a:ext cx="7405389" cy="1138956"/>
            </a:xfrm>
            <a:prstGeom prst="rect">
              <a:avLst/>
            </a:prstGeom>
          </p:spPr>
          <p:txBody>
            <a:bodyPr anchor="ctr" rtlCol="false" lIns="66008" rIns="66008" tIns="33052" bIns="33052" anchorCtr="false" wrap="square">
              <a:noAutofit/>
            </a:bodyPr>
            <a:lstStyle/>
            <a:p>
              <a:pPr algn="ctr">
                <a:lnSpc>
                  <a:spcPct val="80000"/>
                </a:lnSpc>
              </a:pPr>
              <a:r>
                <a:rPr lang="en-US" b="true" sz="8400">
                  <a:solidFill>
                    <a:srgbClr val="D3816D">
                      <a:alpha val="100000"/>
                    </a:srgbClr>
                  </a:solidFill>
                  <a:latin typeface="Microsoft Yahei"/>
                  <a:ea typeface="Microsoft Yahei"/>
                  <a:cs typeface="Microsoft Yahei"/>
                </a:rPr>
                <a:t>04</a:t>
              </a:r>
            </a:p>
          </p:txBody>
        </p:sp>
      </p:grpSp>
      <p:sp>
        <p:nvSpPr>
          <p:cNvPr name="TextBox 4" id="4"/>
          <p:cNvSpPr txBox="true"/>
          <p:nvPr/>
        </p:nvSpPr>
        <p:spPr>
          <a:xfrm rot="0">
            <a:off x="2424378" y="2793581"/>
            <a:ext cx="7343244" cy="1805940"/>
          </a:xfrm>
          <a:prstGeom prst="rect">
            <a:avLst/>
          </a:prstGeom>
        </p:spPr>
        <p:txBody>
          <a:bodyPr anchor="t" rtlCol="false" lIns="91440" rIns="91440" tIns="45720" bIns="45720" anchorCtr="false" vert="horz" wrap="square">
            <a:noAutofit/>
          </a:bodyPr>
          <a:lstStyle/>
          <a:p>
            <a:pPr algn="ctr">
              <a:lnSpc>
                <a:spcPct val="120000"/>
              </a:lnSpc>
              <a:spcBef>
                <a:spcPct val="0"/>
              </a:spcBef>
            </a:pPr>
            <a:r>
              <a:rPr lang="en-US" b="true" sz="4500">
                <a:solidFill>
                  <a:srgbClr val="000000"/>
                </a:solidFill>
                <a:latin typeface="Microsoft Yahei"/>
                <a:ea typeface="Microsoft Yahei"/>
                <a:cs typeface="Microsoft Yahei"/>
              </a:rPr>
              <a:t>支模架的安全操作规程</a:t>
            </a:r>
          </a:p>
        </p:txBody>
      </p:sp>
    </p:spTree>
  </p:cSld>
  <p:clrMapOvr>
    <a:masterClrMapping/>
  </p:clrMapOvr>
</p:sld>
</file>

<file path=ppt/slides/slide16.xml><?xml version="1.0" encoding="utf-8"?>
<p:sld xmlns:p="http://schemas.openxmlformats.org/presentationml/2006/main" xmlns:a="http://schemas.openxmlformats.org/drawingml/2006/main" xmlns:r="http://schemas.openxmlformats.org/officeDocument/2006/relationships">
  <p:cSld>
    <p:bg>
      <p:bgPr>
        <a:blipFill dpi="0" rotWithShape="true">
          <a:blip r:embed="rId2">
            <a:alphaModFix amt="100000"/>
          </a:blip>
          <a:srcRect/>
          <a:stretch>
            <a:fillRect b="0" t="0" l="0" r="0"/>
          </a:stretch>
        </a:blipFill>
      </p:bgPr>
    </p:bg>
    <p:spTree>
      <p:nvGrpSpPr>
        <p:cNvPr id="1" name=""/>
        <p:cNvGrpSpPr/>
        <p:nvPr/>
      </p:nvGrpSpPr>
      <p:grpSpPr>
        <a:xfrm>
          <a:off x="0" y="0"/>
          <a:ext cx="0" cy="0"/>
          <a:chOff x="0" y="0"/>
          <a:chExt cx="0" cy="0"/>
        </a:xfrm>
      </p:grpSpPr>
      <p:pic>
        <p:nvPicPr>
          <p:cNvPr name="Picture 2" id="2"/>
          <p:cNvPicPr>
            <a:picLocks noChangeAspect="true"/>
          </p:cNvPicPr>
          <p:nvPr/>
        </p:nvPicPr>
        <p:blipFill>
          <a:blip r:embed="rId3"/>
          <a:srcRect l="32546" r="32546"/>
          <a:stretch>
            <a:fillRect/>
          </a:stretch>
        </p:blipFill>
        <p:spPr>
          <a:xfrm rot="0">
            <a:off x="875314" y="1869245"/>
            <a:ext cx="2050689" cy="3916435"/>
          </a:xfrm>
          <a:prstGeom prst="rect">
            <a:avLst/>
          </a:prstGeom>
        </p:spPr>
      </p:pic>
      <p:pic>
        <p:nvPicPr>
          <p:cNvPr name="Picture 3" id="3"/>
          <p:cNvPicPr>
            <a:picLocks noChangeAspect="true"/>
          </p:cNvPicPr>
          <p:nvPr/>
        </p:nvPicPr>
        <p:blipFill>
          <a:blip r:embed="rId4"/>
          <a:srcRect l="32546" r="32546"/>
          <a:stretch>
            <a:fillRect/>
          </a:stretch>
        </p:blipFill>
        <p:spPr>
          <a:xfrm rot="0">
            <a:off x="5906740" y="1869245"/>
            <a:ext cx="2050689" cy="3916435"/>
          </a:xfrm>
          <a:prstGeom prst="rect">
            <a:avLst/>
          </a:prstGeom>
        </p:spPr>
      </p:pic>
      <p:pic>
        <p:nvPicPr>
          <p:cNvPr name="Picture 4" id="4"/>
          <p:cNvPicPr>
            <a:picLocks noChangeAspect="true"/>
          </p:cNvPicPr>
          <p:nvPr/>
        </p:nvPicPr>
        <p:blipFill>
          <a:blip r:embed="rId5"/>
          <a:srcRect l="32546" r="32546"/>
          <a:stretch>
            <a:fillRect/>
          </a:stretch>
        </p:blipFill>
        <p:spPr>
          <a:xfrm rot="0">
            <a:off x="3391027" y="1869245"/>
            <a:ext cx="2050689" cy="3916435"/>
          </a:xfrm>
          <a:prstGeom prst="rect">
            <a:avLst/>
          </a:prstGeom>
        </p:spPr>
      </p:pic>
      <p:sp>
        <p:nvSpPr>
          <p:cNvPr name="Freeform 5" id="5"/>
          <p:cNvSpPr/>
          <p:nvPr/>
        </p:nvSpPr>
        <p:spPr>
          <a:xfrm rot="0">
            <a:off x="8503615" y="2041071"/>
            <a:ext cx="300899" cy="495300"/>
          </a:xfrm>
          <a:custGeom>
            <a:avLst/>
            <a:gdLst/>
            <a:ahLst/>
            <a:cxnLst/>
            <a:rect r="r" b="b" t="t" l="l"/>
            <a:pathLst>
              <a:path h="607851" w="369275">
                <a:moveTo>
                  <a:pt x="139276" y="570066"/>
                </a:moveTo>
                <a:cubicBezTo>
                  <a:pt x="144275" y="565371"/>
                  <a:pt x="152183" y="565744"/>
                  <a:pt x="156809" y="570811"/>
                </a:cubicBezTo>
                <a:cubicBezTo>
                  <a:pt x="171730" y="587133"/>
                  <a:pt x="197544" y="587133"/>
                  <a:pt x="212465" y="570811"/>
                </a:cubicBezTo>
                <a:cubicBezTo>
                  <a:pt x="217091" y="565744"/>
                  <a:pt x="224999" y="565371"/>
                  <a:pt x="229998" y="570066"/>
                </a:cubicBezTo>
                <a:cubicBezTo>
                  <a:pt x="235071" y="574687"/>
                  <a:pt x="235444" y="582512"/>
                  <a:pt x="230818" y="587580"/>
                </a:cubicBezTo>
                <a:cubicBezTo>
                  <a:pt x="218956" y="600473"/>
                  <a:pt x="202170" y="607851"/>
                  <a:pt x="184637" y="607851"/>
                </a:cubicBezTo>
                <a:cubicBezTo>
                  <a:pt x="167105" y="607851"/>
                  <a:pt x="150318" y="600473"/>
                  <a:pt x="138456" y="587580"/>
                </a:cubicBezTo>
                <a:cubicBezTo>
                  <a:pt x="133830" y="582512"/>
                  <a:pt x="134203" y="574687"/>
                  <a:pt x="139276" y="570066"/>
                </a:cubicBezTo>
                <a:close/>
                <a:moveTo>
                  <a:pt x="273919" y="497785"/>
                </a:moveTo>
                <a:cubicBezTo>
                  <a:pt x="280558" y="496146"/>
                  <a:pt x="287345" y="500169"/>
                  <a:pt x="288986" y="506874"/>
                </a:cubicBezTo>
                <a:cubicBezTo>
                  <a:pt x="290627" y="513505"/>
                  <a:pt x="286599" y="520210"/>
                  <a:pt x="279961" y="521849"/>
                </a:cubicBezTo>
                <a:cubicBezTo>
                  <a:pt x="218426" y="537271"/>
                  <a:pt x="156891" y="552619"/>
                  <a:pt x="95356" y="567966"/>
                </a:cubicBezTo>
                <a:cubicBezTo>
                  <a:pt x="88717" y="569605"/>
                  <a:pt x="81930" y="565582"/>
                  <a:pt x="80289" y="558951"/>
                </a:cubicBezTo>
                <a:cubicBezTo>
                  <a:pt x="78648" y="552321"/>
                  <a:pt x="82676" y="545541"/>
                  <a:pt x="89314" y="543902"/>
                </a:cubicBezTo>
                <a:cubicBezTo>
                  <a:pt x="150849" y="528554"/>
                  <a:pt x="212384" y="513207"/>
                  <a:pt x="273919" y="497785"/>
                </a:cubicBezTo>
                <a:close/>
                <a:moveTo>
                  <a:pt x="273919" y="452696"/>
                </a:moveTo>
                <a:cubicBezTo>
                  <a:pt x="280558" y="450984"/>
                  <a:pt x="287345" y="455003"/>
                  <a:pt x="288986" y="461701"/>
                </a:cubicBezTo>
                <a:cubicBezTo>
                  <a:pt x="290627" y="468325"/>
                  <a:pt x="286599" y="475024"/>
                  <a:pt x="279961" y="476736"/>
                </a:cubicBezTo>
                <a:cubicBezTo>
                  <a:pt x="218426" y="492067"/>
                  <a:pt x="156891" y="507399"/>
                  <a:pt x="95356" y="522731"/>
                </a:cubicBezTo>
                <a:cubicBezTo>
                  <a:pt x="88717" y="524443"/>
                  <a:pt x="81930" y="520350"/>
                  <a:pt x="80289" y="513726"/>
                </a:cubicBezTo>
                <a:cubicBezTo>
                  <a:pt x="78648" y="507102"/>
                  <a:pt x="82676" y="500403"/>
                  <a:pt x="89314" y="498691"/>
                </a:cubicBezTo>
                <a:cubicBezTo>
                  <a:pt x="150849" y="483360"/>
                  <a:pt x="212384" y="468028"/>
                  <a:pt x="273919" y="452696"/>
                </a:cubicBezTo>
                <a:close/>
                <a:moveTo>
                  <a:pt x="184673" y="227009"/>
                </a:moveTo>
                <a:cubicBezTo>
                  <a:pt x="189222" y="227009"/>
                  <a:pt x="193698" y="227158"/>
                  <a:pt x="198173" y="227456"/>
                </a:cubicBezTo>
                <a:cubicBezTo>
                  <a:pt x="202723" y="227829"/>
                  <a:pt x="207273" y="228276"/>
                  <a:pt x="211748" y="228947"/>
                </a:cubicBezTo>
                <a:cubicBezTo>
                  <a:pt x="216223" y="229617"/>
                  <a:pt x="220773" y="230437"/>
                  <a:pt x="225248" y="231406"/>
                </a:cubicBezTo>
                <a:cubicBezTo>
                  <a:pt x="229723" y="232449"/>
                  <a:pt x="234199" y="233567"/>
                  <a:pt x="238674" y="234908"/>
                </a:cubicBezTo>
                <a:cubicBezTo>
                  <a:pt x="248370" y="237740"/>
                  <a:pt x="250757" y="250408"/>
                  <a:pt x="242776" y="256593"/>
                </a:cubicBezTo>
                <a:cubicBezTo>
                  <a:pt x="242403" y="256891"/>
                  <a:pt x="242030" y="257190"/>
                  <a:pt x="241657" y="257562"/>
                </a:cubicBezTo>
                <a:cubicBezTo>
                  <a:pt x="241284" y="257935"/>
                  <a:pt x="240837" y="258307"/>
                  <a:pt x="240464" y="258680"/>
                </a:cubicBezTo>
                <a:cubicBezTo>
                  <a:pt x="240091" y="259127"/>
                  <a:pt x="239644" y="259574"/>
                  <a:pt x="239271" y="260021"/>
                </a:cubicBezTo>
                <a:cubicBezTo>
                  <a:pt x="238823" y="260543"/>
                  <a:pt x="238450" y="261065"/>
                  <a:pt x="238003" y="261586"/>
                </a:cubicBezTo>
                <a:cubicBezTo>
                  <a:pt x="237555" y="262182"/>
                  <a:pt x="237182" y="262779"/>
                  <a:pt x="236735" y="263449"/>
                </a:cubicBezTo>
                <a:cubicBezTo>
                  <a:pt x="236287" y="264120"/>
                  <a:pt x="235914" y="264791"/>
                  <a:pt x="235467" y="265461"/>
                </a:cubicBezTo>
                <a:cubicBezTo>
                  <a:pt x="235019" y="266206"/>
                  <a:pt x="234646" y="266952"/>
                  <a:pt x="234199" y="267697"/>
                </a:cubicBezTo>
                <a:cubicBezTo>
                  <a:pt x="233826" y="268442"/>
                  <a:pt x="233453" y="269187"/>
                  <a:pt x="233080" y="269932"/>
                </a:cubicBezTo>
                <a:cubicBezTo>
                  <a:pt x="232632" y="270827"/>
                  <a:pt x="232259" y="271721"/>
                  <a:pt x="231812" y="272615"/>
                </a:cubicBezTo>
                <a:cubicBezTo>
                  <a:pt x="231439" y="273584"/>
                  <a:pt x="230991" y="274553"/>
                  <a:pt x="230618" y="275521"/>
                </a:cubicBezTo>
                <a:cubicBezTo>
                  <a:pt x="230171" y="276565"/>
                  <a:pt x="229798" y="277608"/>
                  <a:pt x="229425" y="278726"/>
                </a:cubicBezTo>
                <a:cubicBezTo>
                  <a:pt x="228978" y="279844"/>
                  <a:pt x="228605" y="280961"/>
                  <a:pt x="228232" y="282079"/>
                </a:cubicBezTo>
                <a:cubicBezTo>
                  <a:pt x="227859" y="283271"/>
                  <a:pt x="227486" y="284464"/>
                  <a:pt x="227113" y="285656"/>
                </a:cubicBezTo>
                <a:cubicBezTo>
                  <a:pt x="226740" y="286923"/>
                  <a:pt x="226367" y="288190"/>
                  <a:pt x="225994" y="289457"/>
                </a:cubicBezTo>
                <a:cubicBezTo>
                  <a:pt x="225621" y="290798"/>
                  <a:pt x="225248" y="292214"/>
                  <a:pt x="224950" y="293555"/>
                </a:cubicBezTo>
                <a:cubicBezTo>
                  <a:pt x="224577" y="294971"/>
                  <a:pt x="224204" y="296387"/>
                  <a:pt x="223906" y="297803"/>
                </a:cubicBezTo>
                <a:cubicBezTo>
                  <a:pt x="223533" y="299293"/>
                  <a:pt x="223234" y="300784"/>
                  <a:pt x="222936" y="302274"/>
                </a:cubicBezTo>
                <a:cubicBezTo>
                  <a:pt x="222265" y="305478"/>
                  <a:pt x="221593" y="308608"/>
                  <a:pt x="221071" y="311813"/>
                </a:cubicBezTo>
                <a:cubicBezTo>
                  <a:pt x="220475" y="315315"/>
                  <a:pt x="219878" y="318817"/>
                  <a:pt x="219430" y="322245"/>
                </a:cubicBezTo>
                <a:cubicBezTo>
                  <a:pt x="218983" y="325152"/>
                  <a:pt x="218610" y="328058"/>
                  <a:pt x="218237" y="330964"/>
                </a:cubicBezTo>
                <a:cubicBezTo>
                  <a:pt x="217789" y="334914"/>
                  <a:pt x="217342" y="338938"/>
                  <a:pt x="216969" y="342887"/>
                </a:cubicBezTo>
                <a:cubicBezTo>
                  <a:pt x="216521" y="347135"/>
                  <a:pt x="216148" y="351383"/>
                  <a:pt x="215776" y="355630"/>
                </a:cubicBezTo>
                <a:cubicBezTo>
                  <a:pt x="215477" y="360101"/>
                  <a:pt x="215179" y="364647"/>
                  <a:pt x="214880" y="369193"/>
                </a:cubicBezTo>
                <a:cubicBezTo>
                  <a:pt x="214508" y="376049"/>
                  <a:pt x="208615" y="381265"/>
                  <a:pt x="201753" y="380818"/>
                </a:cubicBezTo>
                <a:cubicBezTo>
                  <a:pt x="194891" y="380445"/>
                  <a:pt x="189670" y="374558"/>
                  <a:pt x="190117" y="367702"/>
                </a:cubicBezTo>
                <a:cubicBezTo>
                  <a:pt x="190490" y="361517"/>
                  <a:pt x="190863" y="355332"/>
                  <a:pt x="191385" y="349221"/>
                </a:cubicBezTo>
                <a:cubicBezTo>
                  <a:pt x="191684" y="346241"/>
                  <a:pt x="191908" y="343334"/>
                  <a:pt x="192206" y="340428"/>
                </a:cubicBezTo>
                <a:cubicBezTo>
                  <a:pt x="192504" y="337596"/>
                  <a:pt x="192803" y="334839"/>
                  <a:pt x="193101" y="332007"/>
                </a:cubicBezTo>
                <a:cubicBezTo>
                  <a:pt x="193399" y="329325"/>
                  <a:pt x="193772" y="326642"/>
                  <a:pt x="194071" y="323959"/>
                </a:cubicBezTo>
                <a:cubicBezTo>
                  <a:pt x="194294" y="322171"/>
                  <a:pt x="194593" y="320457"/>
                  <a:pt x="194816" y="318743"/>
                </a:cubicBezTo>
                <a:cubicBezTo>
                  <a:pt x="195189" y="316209"/>
                  <a:pt x="195562" y="313750"/>
                  <a:pt x="196010" y="311216"/>
                </a:cubicBezTo>
                <a:cubicBezTo>
                  <a:pt x="196383" y="308832"/>
                  <a:pt x="196756" y="306447"/>
                  <a:pt x="197203" y="303988"/>
                </a:cubicBezTo>
                <a:cubicBezTo>
                  <a:pt x="197651" y="301752"/>
                  <a:pt x="198098" y="299442"/>
                  <a:pt x="198620" y="297132"/>
                </a:cubicBezTo>
                <a:cubicBezTo>
                  <a:pt x="199068" y="294971"/>
                  <a:pt x="199515" y="292810"/>
                  <a:pt x="200038" y="290574"/>
                </a:cubicBezTo>
                <a:cubicBezTo>
                  <a:pt x="200560" y="288488"/>
                  <a:pt x="201082" y="286476"/>
                  <a:pt x="201604" y="284389"/>
                </a:cubicBezTo>
                <a:cubicBezTo>
                  <a:pt x="202126" y="282377"/>
                  <a:pt x="202723" y="280440"/>
                  <a:pt x="203319" y="278502"/>
                </a:cubicBezTo>
                <a:cubicBezTo>
                  <a:pt x="203916" y="276565"/>
                  <a:pt x="204513" y="274702"/>
                  <a:pt x="205110" y="272839"/>
                </a:cubicBezTo>
                <a:cubicBezTo>
                  <a:pt x="205706" y="271125"/>
                  <a:pt x="206378" y="269336"/>
                  <a:pt x="207049" y="267548"/>
                </a:cubicBezTo>
                <a:cubicBezTo>
                  <a:pt x="207720" y="265908"/>
                  <a:pt x="208391" y="264269"/>
                  <a:pt x="209137" y="262629"/>
                </a:cubicBezTo>
                <a:cubicBezTo>
                  <a:pt x="209809" y="260990"/>
                  <a:pt x="210554" y="259425"/>
                  <a:pt x="211300" y="257935"/>
                </a:cubicBezTo>
                <a:cubicBezTo>
                  <a:pt x="211673" y="257190"/>
                  <a:pt x="212046" y="256519"/>
                  <a:pt x="212419" y="255848"/>
                </a:cubicBezTo>
                <a:cubicBezTo>
                  <a:pt x="212643" y="255401"/>
                  <a:pt x="212941" y="254879"/>
                  <a:pt x="213240" y="254358"/>
                </a:cubicBezTo>
                <a:cubicBezTo>
                  <a:pt x="211524" y="254060"/>
                  <a:pt x="209809" y="253762"/>
                  <a:pt x="208093" y="253538"/>
                </a:cubicBezTo>
                <a:cubicBezTo>
                  <a:pt x="204214" y="252942"/>
                  <a:pt x="200336" y="252495"/>
                  <a:pt x="196383" y="252197"/>
                </a:cubicBezTo>
                <a:cubicBezTo>
                  <a:pt x="192504" y="251973"/>
                  <a:pt x="188551" y="251824"/>
                  <a:pt x="184673" y="251824"/>
                </a:cubicBezTo>
                <a:cubicBezTo>
                  <a:pt x="180794" y="251824"/>
                  <a:pt x="176841" y="251899"/>
                  <a:pt x="172962" y="252197"/>
                </a:cubicBezTo>
                <a:cubicBezTo>
                  <a:pt x="169009" y="252495"/>
                  <a:pt x="165131" y="252942"/>
                  <a:pt x="161252" y="253538"/>
                </a:cubicBezTo>
                <a:cubicBezTo>
                  <a:pt x="159537" y="253762"/>
                  <a:pt x="157821" y="254060"/>
                  <a:pt x="156106" y="254358"/>
                </a:cubicBezTo>
                <a:cubicBezTo>
                  <a:pt x="156404" y="254879"/>
                  <a:pt x="156702" y="255401"/>
                  <a:pt x="157001" y="255848"/>
                </a:cubicBezTo>
                <a:cubicBezTo>
                  <a:pt x="157299" y="256519"/>
                  <a:pt x="157672" y="257190"/>
                  <a:pt x="158045" y="257935"/>
                </a:cubicBezTo>
                <a:cubicBezTo>
                  <a:pt x="158791" y="259425"/>
                  <a:pt x="159537" y="260990"/>
                  <a:pt x="160208" y="262629"/>
                </a:cubicBezTo>
                <a:cubicBezTo>
                  <a:pt x="160954" y="264269"/>
                  <a:pt x="161625" y="265908"/>
                  <a:pt x="162296" y="267548"/>
                </a:cubicBezTo>
                <a:cubicBezTo>
                  <a:pt x="162968" y="269336"/>
                  <a:pt x="163639" y="271125"/>
                  <a:pt x="164236" y="272839"/>
                </a:cubicBezTo>
                <a:cubicBezTo>
                  <a:pt x="164832" y="274702"/>
                  <a:pt x="165429" y="276565"/>
                  <a:pt x="166026" y="278502"/>
                </a:cubicBezTo>
                <a:cubicBezTo>
                  <a:pt x="166622" y="280440"/>
                  <a:pt x="167219" y="282377"/>
                  <a:pt x="167741" y="284389"/>
                </a:cubicBezTo>
                <a:cubicBezTo>
                  <a:pt x="168263" y="286476"/>
                  <a:pt x="168785" y="288488"/>
                  <a:pt x="169308" y="290574"/>
                </a:cubicBezTo>
                <a:cubicBezTo>
                  <a:pt x="169830" y="292810"/>
                  <a:pt x="170277" y="294971"/>
                  <a:pt x="170725" y="297132"/>
                </a:cubicBezTo>
                <a:cubicBezTo>
                  <a:pt x="171247" y="299442"/>
                  <a:pt x="171694" y="301752"/>
                  <a:pt x="172142" y="303988"/>
                </a:cubicBezTo>
                <a:cubicBezTo>
                  <a:pt x="172589" y="306447"/>
                  <a:pt x="172962" y="308832"/>
                  <a:pt x="173410" y="311216"/>
                </a:cubicBezTo>
                <a:cubicBezTo>
                  <a:pt x="173783" y="313750"/>
                  <a:pt x="174156" y="316209"/>
                  <a:pt x="174529" y="318743"/>
                </a:cubicBezTo>
                <a:cubicBezTo>
                  <a:pt x="175200" y="323140"/>
                  <a:pt x="175722" y="327611"/>
                  <a:pt x="176244" y="332007"/>
                </a:cubicBezTo>
                <a:cubicBezTo>
                  <a:pt x="176915" y="337745"/>
                  <a:pt x="177438" y="343483"/>
                  <a:pt x="177960" y="349221"/>
                </a:cubicBezTo>
                <a:cubicBezTo>
                  <a:pt x="178482" y="355332"/>
                  <a:pt x="178929" y="361517"/>
                  <a:pt x="179228" y="367702"/>
                </a:cubicBezTo>
                <a:cubicBezTo>
                  <a:pt x="179675" y="374558"/>
                  <a:pt x="174454" y="380445"/>
                  <a:pt x="167592" y="380818"/>
                </a:cubicBezTo>
                <a:cubicBezTo>
                  <a:pt x="160730" y="381265"/>
                  <a:pt x="154838" y="376049"/>
                  <a:pt x="154465" y="369193"/>
                </a:cubicBezTo>
                <a:cubicBezTo>
                  <a:pt x="154166" y="364647"/>
                  <a:pt x="153868" y="360101"/>
                  <a:pt x="153570" y="355630"/>
                </a:cubicBezTo>
                <a:cubicBezTo>
                  <a:pt x="153197" y="351383"/>
                  <a:pt x="152824" y="347135"/>
                  <a:pt x="152451" y="342887"/>
                </a:cubicBezTo>
                <a:cubicBezTo>
                  <a:pt x="152003" y="338938"/>
                  <a:pt x="151556" y="334914"/>
                  <a:pt x="151108" y="330964"/>
                </a:cubicBezTo>
                <a:cubicBezTo>
                  <a:pt x="150735" y="328058"/>
                  <a:pt x="150362" y="325152"/>
                  <a:pt x="149915" y="322245"/>
                </a:cubicBezTo>
                <a:cubicBezTo>
                  <a:pt x="149467" y="318817"/>
                  <a:pt x="148871" y="315315"/>
                  <a:pt x="148274" y="311813"/>
                </a:cubicBezTo>
                <a:cubicBezTo>
                  <a:pt x="147752" y="308608"/>
                  <a:pt x="147080" y="305404"/>
                  <a:pt x="146409" y="302274"/>
                </a:cubicBezTo>
                <a:cubicBezTo>
                  <a:pt x="145812" y="299368"/>
                  <a:pt x="145141" y="296387"/>
                  <a:pt x="144395" y="293555"/>
                </a:cubicBezTo>
                <a:cubicBezTo>
                  <a:pt x="143799" y="290872"/>
                  <a:pt x="143053" y="288264"/>
                  <a:pt x="142232" y="285656"/>
                </a:cubicBezTo>
                <a:cubicBezTo>
                  <a:pt x="141859" y="284464"/>
                  <a:pt x="141486" y="283271"/>
                  <a:pt x="141113" y="282079"/>
                </a:cubicBezTo>
                <a:cubicBezTo>
                  <a:pt x="140741" y="280961"/>
                  <a:pt x="140368" y="279844"/>
                  <a:pt x="139920" y="278726"/>
                </a:cubicBezTo>
                <a:cubicBezTo>
                  <a:pt x="139547" y="277608"/>
                  <a:pt x="139174" y="276565"/>
                  <a:pt x="138727" y="275521"/>
                </a:cubicBezTo>
                <a:cubicBezTo>
                  <a:pt x="138354" y="274553"/>
                  <a:pt x="137906" y="273584"/>
                  <a:pt x="137533" y="272615"/>
                </a:cubicBezTo>
                <a:cubicBezTo>
                  <a:pt x="137086" y="271721"/>
                  <a:pt x="136713" y="270827"/>
                  <a:pt x="136265" y="269932"/>
                </a:cubicBezTo>
                <a:cubicBezTo>
                  <a:pt x="135892" y="269187"/>
                  <a:pt x="135519" y="268442"/>
                  <a:pt x="135146" y="267697"/>
                </a:cubicBezTo>
                <a:cubicBezTo>
                  <a:pt x="134699" y="266952"/>
                  <a:pt x="134326" y="266206"/>
                  <a:pt x="133878" y="265461"/>
                </a:cubicBezTo>
                <a:cubicBezTo>
                  <a:pt x="133431" y="264791"/>
                  <a:pt x="133058" y="264120"/>
                  <a:pt x="132611" y="263449"/>
                </a:cubicBezTo>
                <a:cubicBezTo>
                  <a:pt x="132163" y="262779"/>
                  <a:pt x="131790" y="262182"/>
                  <a:pt x="131343" y="261586"/>
                </a:cubicBezTo>
                <a:cubicBezTo>
                  <a:pt x="130895" y="261065"/>
                  <a:pt x="130522" y="260543"/>
                  <a:pt x="130075" y="260021"/>
                </a:cubicBezTo>
                <a:cubicBezTo>
                  <a:pt x="129702" y="259574"/>
                  <a:pt x="129254" y="259127"/>
                  <a:pt x="128881" y="258680"/>
                </a:cubicBezTo>
                <a:cubicBezTo>
                  <a:pt x="128508" y="258307"/>
                  <a:pt x="128061" y="257935"/>
                  <a:pt x="127688" y="257562"/>
                </a:cubicBezTo>
                <a:cubicBezTo>
                  <a:pt x="127315" y="257190"/>
                  <a:pt x="126942" y="256891"/>
                  <a:pt x="126569" y="256593"/>
                </a:cubicBezTo>
                <a:cubicBezTo>
                  <a:pt x="118588" y="250408"/>
                  <a:pt x="120975" y="237740"/>
                  <a:pt x="130671" y="234908"/>
                </a:cubicBezTo>
                <a:cubicBezTo>
                  <a:pt x="135146" y="233567"/>
                  <a:pt x="139622" y="232449"/>
                  <a:pt x="144097" y="231406"/>
                </a:cubicBezTo>
                <a:cubicBezTo>
                  <a:pt x="148572" y="230437"/>
                  <a:pt x="153122" y="229617"/>
                  <a:pt x="157597" y="228947"/>
                </a:cubicBezTo>
                <a:cubicBezTo>
                  <a:pt x="162147" y="228276"/>
                  <a:pt x="166622" y="227829"/>
                  <a:pt x="171172" y="227456"/>
                </a:cubicBezTo>
                <a:cubicBezTo>
                  <a:pt x="175647" y="227158"/>
                  <a:pt x="180123" y="227009"/>
                  <a:pt x="184673" y="227009"/>
                </a:cubicBezTo>
                <a:close/>
                <a:moveTo>
                  <a:pt x="184638" y="0"/>
                </a:moveTo>
                <a:cubicBezTo>
                  <a:pt x="244994" y="0"/>
                  <a:pt x="301546" y="29424"/>
                  <a:pt x="336088" y="78887"/>
                </a:cubicBezTo>
                <a:cubicBezTo>
                  <a:pt x="370631" y="128350"/>
                  <a:pt x="378763" y="191444"/>
                  <a:pt x="357873" y="248058"/>
                </a:cubicBezTo>
                <a:cubicBezTo>
                  <a:pt x="336461" y="306087"/>
                  <a:pt x="272822" y="336703"/>
                  <a:pt x="262900" y="410227"/>
                </a:cubicBezTo>
                <a:cubicBezTo>
                  <a:pt x="266555" y="409259"/>
                  <a:pt x="270286" y="408365"/>
                  <a:pt x="273941" y="407471"/>
                </a:cubicBezTo>
                <a:cubicBezTo>
                  <a:pt x="280581" y="405757"/>
                  <a:pt x="287370" y="409855"/>
                  <a:pt x="289012" y="416484"/>
                </a:cubicBezTo>
                <a:cubicBezTo>
                  <a:pt x="290653" y="423114"/>
                  <a:pt x="286624" y="429893"/>
                  <a:pt x="279984" y="431532"/>
                </a:cubicBezTo>
                <a:cubicBezTo>
                  <a:pt x="218434" y="446877"/>
                  <a:pt x="156884" y="462222"/>
                  <a:pt x="95334" y="477642"/>
                </a:cubicBezTo>
                <a:cubicBezTo>
                  <a:pt x="88694" y="479281"/>
                  <a:pt x="81905" y="475258"/>
                  <a:pt x="80263" y="468554"/>
                </a:cubicBezTo>
                <a:cubicBezTo>
                  <a:pt x="78622" y="461924"/>
                  <a:pt x="82651" y="455220"/>
                  <a:pt x="89291" y="453507"/>
                </a:cubicBezTo>
                <a:cubicBezTo>
                  <a:pt x="139575" y="440992"/>
                  <a:pt x="189860" y="428403"/>
                  <a:pt x="240145" y="415888"/>
                </a:cubicBezTo>
                <a:cubicBezTo>
                  <a:pt x="238354" y="413132"/>
                  <a:pt x="237757" y="410599"/>
                  <a:pt x="238205" y="407396"/>
                </a:cubicBezTo>
                <a:cubicBezTo>
                  <a:pt x="238876" y="402182"/>
                  <a:pt x="239772" y="397116"/>
                  <a:pt x="240965" y="392051"/>
                </a:cubicBezTo>
                <a:cubicBezTo>
                  <a:pt x="242084" y="387134"/>
                  <a:pt x="243427" y="382367"/>
                  <a:pt x="245069" y="377674"/>
                </a:cubicBezTo>
                <a:cubicBezTo>
                  <a:pt x="246561" y="373130"/>
                  <a:pt x="248277" y="368660"/>
                  <a:pt x="250216" y="364265"/>
                </a:cubicBezTo>
                <a:cubicBezTo>
                  <a:pt x="252007" y="360019"/>
                  <a:pt x="254021" y="355848"/>
                  <a:pt x="256185" y="351751"/>
                </a:cubicBezTo>
                <a:cubicBezTo>
                  <a:pt x="258274" y="347877"/>
                  <a:pt x="260587" y="344004"/>
                  <a:pt x="262900" y="340205"/>
                </a:cubicBezTo>
                <a:cubicBezTo>
                  <a:pt x="265212" y="336554"/>
                  <a:pt x="267600" y="332979"/>
                  <a:pt x="270062" y="329403"/>
                </a:cubicBezTo>
                <a:cubicBezTo>
                  <a:pt x="272449" y="325977"/>
                  <a:pt x="274986" y="322624"/>
                  <a:pt x="277522" y="319347"/>
                </a:cubicBezTo>
                <a:cubicBezTo>
                  <a:pt x="279984" y="316069"/>
                  <a:pt x="282521" y="312941"/>
                  <a:pt x="285058" y="309812"/>
                </a:cubicBezTo>
                <a:cubicBezTo>
                  <a:pt x="287594" y="306758"/>
                  <a:pt x="290056" y="303704"/>
                  <a:pt x="292593" y="300724"/>
                </a:cubicBezTo>
                <a:cubicBezTo>
                  <a:pt x="294906" y="297968"/>
                  <a:pt x="297218" y="295211"/>
                  <a:pt x="299531" y="292530"/>
                </a:cubicBezTo>
                <a:cubicBezTo>
                  <a:pt x="300725" y="291114"/>
                  <a:pt x="301919" y="289699"/>
                  <a:pt x="303038" y="288284"/>
                </a:cubicBezTo>
                <a:cubicBezTo>
                  <a:pt x="305351" y="285528"/>
                  <a:pt x="307663" y="282771"/>
                  <a:pt x="309827" y="279941"/>
                </a:cubicBezTo>
                <a:cubicBezTo>
                  <a:pt x="311990" y="277259"/>
                  <a:pt x="314079" y="274577"/>
                  <a:pt x="316168" y="271821"/>
                </a:cubicBezTo>
                <a:cubicBezTo>
                  <a:pt x="318108" y="269214"/>
                  <a:pt x="320048" y="266532"/>
                  <a:pt x="321838" y="263776"/>
                </a:cubicBezTo>
                <a:cubicBezTo>
                  <a:pt x="323554" y="261169"/>
                  <a:pt x="325270" y="258487"/>
                  <a:pt x="326837" y="255731"/>
                </a:cubicBezTo>
                <a:cubicBezTo>
                  <a:pt x="328329" y="253124"/>
                  <a:pt x="329747" y="250442"/>
                  <a:pt x="331090" y="247686"/>
                </a:cubicBezTo>
                <a:cubicBezTo>
                  <a:pt x="332358" y="245004"/>
                  <a:pt x="333552" y="242248"/>
                  <a:pt x="334596" y="239492"/>
                </a:cubicBezTo>
                <a:cubicBezTo>
                  <a:pt x="352651" y="190550"/>
                  <a:pt x="345563" y="135873"/>
                  <a:pt x="315721" y="93115"/>
                </a:cubicBezTo>
                <a:cubicBezTo>
                  <a:pt x="285804" y="50282"/>
                  <a:pt x="236862" y="24806"/>
                  <a:pt x="184638" y="24806"/>
                </a:cubicBezTo>
                <a:cubicBezTo>
                  <a:pt x="132413" y="24806"/>
                  <a:pt x="83471" y="50282"/>
                  <a:pt x="53554" y="93115"/>
                </a:cubicBezTo>
                <a:cubicBezTo>
                  <a:pt x="23712" y="135873"/>
                  <a:pt x="16624" y="190550"/>
                  <a:pt x="34679" y="239492"/>
                </a:cubicBezTo>
                <a:cubicBezTo>
                  <a:pt x="35425" y="241428"/>
                  <a:pt x="36246" y="243365"/>
                  <a:pt x="37066" y="245302"/>
                </a:cubicBezTo>
                <a:cubicBezTo>
                  <a:pt x="37962" y="247239"/>
                  <a:pt x="38857" y="249175"/>
                  <a:pt x="39827" y="251038"/>
                </a:cubicBezTo>
                <a:cubicBezTo>
                  <a:pt x="40871" y="252975"/>
                  <a:pt x="41916" y="254837"/>
                  <a:pt x="43035" y="256699"/>
                </a:cubicBezTo>
                <a:cubicBezTo>
                  <a:pt x="44154" y="258636"/>
                  <a:pt x="45273" y="260498"/>
                  <a:pt x="46541" y="262361"/>
                </a:cubicBezTo>
                <a:cubicBezTo>
                  <a:pt x="47810" y="264297"/>
                  <a:pt x="49078" y="266234"/>
                  <a:pt x="50421" y="268096"/>
                </a:cubicBezTo>
                <a:cubicBezTo>
                  <a:pt x="51241" y="269288"/>
                  <a:pt x="52062" y="270406"/>
                  <a:pt x="52957" y="271598"/>
                </a:cubicBezTo>
                <a:cubicBezTo>
                  <a:pt x="54375" y="273534"/>
                  <a:pt x="55867" y="275471"/>
                  <a:pt x="57359" y="277333"/>
                </a:cubicBezTo>
                <a:cubicBezTo>
                  <a:pt x="58851" y="279345"/>
                  <a:pt x="60418" y="281281"/>
                  <a:pt x="61985" y="283144"/>
                </a:cubicBezTo>
                <a:cubicBezTo>
                  <a:pt x="63626" y="285155"/>
                  <a:pt x="65267" y="287092"/>
                  <a:pt x="66909" y="289103"/>
                </a:cubicBezTo>
                <a:cubicBezTo>
                  <a:pt x="68774" y="291338"/>
                  <a:pt x="70714" y="293573"/>
                  <a:pt x="72579" y="295882"/>
                </a:cubicBezTo>
                <a:cubicBezTo>
                  <a:pt x="74593" y="298191"/>
                  <a:pt x="76608" y="300575"/>
                  <a:pt x="78547" y="302959"/>
                </a:cubicBezTo>
                <a:cubicBezTo>
                  <a:pt x="80338" y="305119"/>
                  <a:pt x="82128" y="307205"/>
                  <a:pt x="83844" y="309365"/>
                </a:cubicBezTo>
                <a:cubicBezTo>
                  <a:pt x="85635" y="311600"/>
                  <a:pt x="87425" y="313760"/>
                  <a:pt x="89216" y="315995"/>
                </a:cubicBezTo>
                <a:cubicBezTo>
                  <a:pt x="91007" y="318304"/>
                  <a:pt x="92797" y="320613"/>
                  <a:pt x="94513" y="322922"/>
                </a:cubicBezTo>
                <a:cubicBezTo>
                  <a:pt x="96304" y="325306"/>
                  <a:pt x="98020" y="327764"/>
                  <a:pt x="99736" y="330223"/>
                </a:cubicBezTo>
                <a:cubicBezTo>
                  <a:pt x="101526" y="332681"/>
                  <a:pt x="103167" y="335214"/>
                  <a:pt x="104883" y="337821"/>
                </a:cubicBezTo>
                <a:cubicBezTo>
                  <a:pt x="105928" y="339460"/>
                  <a:pt x="106898" y="341024"/>
                  <a:pt x="107868" y="342737"/>
                </a:cubicBezTo>
                <a:cubicBezTo>
                  <a:pt x="109509" y="345419"/>
                  <a:pt x="111076" y="348175"/>
                  <a:pt x="112642" y="350931"/>
                </a:cubicBezTo>
                <a:cubicBezTo>
                  <a:pt x="114135" y="353762"/>
                  <a:pt x="115627" y="356667"/>
                  <a:pt x="116970" y="359572"/>
                </a:cubicBezTo>
                <a:cubicBezTo>
                  <a:pt x="118387" y="362627"/>
                  <a:pt x="119730" y="365681"/>
                  <a:pt x="120998" y="368735"/>
                </a:cubicBezTo>
                <a:cubicBezTo>
                  <a:pt x="122267" y="371938"/>
                  <a:pt x="123386" y="375141"/>
                  <a:pt x="124505" y="378344"/>
                </a:cubicBezTo>
                <a:cubicBezTo>
                  <a:pt x="125549" y="381697"/>
                  <a:pt x="126519" y="385049"/>
                  <a:pt x="127415" y="388401"/>
                </a:cubicBezTo>
                <a:cubicBezTo>
                  <a:pt x="129131" y="395031"/>
                  <a:pt x="125102" y="401809"/>
                  <a:pt x="118462" y="403523"/>
                </a:cubicBezTo>
                <a:cubicBezTo>
                  <a:pt x="111822" y="405236"/>
                  <a:pt x="105033" y="401213"/>
                  <a:pt x="103391" y="394584"/>
                </a:cubicBezTo>
                <a:cubicBezTo>
                  <a:pt x="87276" y="332085"/>
                  <a:pt x="31247" y="301767"/>
                  <a:pt x="11402" y="248058"/>
                </a:cubicBezTo>
                <a:cubicBezTo>
                  <a:pt x="-9488" y="191444"/>
                  <a:pt x="-1356" y="128350"/>
                  <a:pt x="33187" y="78887"/>
                </a:cubicBezTo>
                <a:cubicBezTo>
                  <a:pt x="67729" y="29424"/>
                  <a:pt x="124281" y="0"/>
                  <a:pt x="184638" y="0"/>
                </a:cubicBezTo>
                <a:close/>
              </a:path>
            </a:pathLst>
          </a:custGeom>
          <a:solidFill>
            <a:schemeClr val="accent1">
              <a:lumMod val="75000"/>
              <a:alpha val="100000"/>
            </a:schemeClr>
          </a:solidFill>
        </p:spPr>
        <p:style>
          <a:lnRef idx="0">
            <a:schemeClr val="accent1"/>
          </a:lnRef>
          <a:fillRef idx="1">
            <a:schemeClr val="accent1"/>
          </a:fillRef>
          <a:effectRef idx="0">
            <a:schemeClr val="accent1"/>
          </a:effectRef>
          <a:fontRef idx="minor">
            <a:schemeClr val="lt1"/>
          </a:fontRef>
        </p:style>
        <p:txBody>
          <a:bodyPr/>
          <a:p/>
        </p:txBody>
      </p:sp>
      <p:sp>
        <p:nvSpPr>
          <p:cNvPr name="Freeform 6" id="6"/>
          <p:cNvSpPr/>
          <p:nvPr/>
        </p:nvSpPr>
        <p:spPr>
          <a:xfrm rot="0">
            <a:off x="8406414" y="4012208"/>
            <a:ext cx="495300" cy="456011"/>
          </a:xfrm>
          <a:custGeom>
            <a:avLst/>
            <a:gdLst/>
            <a:ahLst/>
            <a:cxnLst/>
            <a:rect r="r" b="b" t="t" l="l"/>
            <a:pathLst>
              <a:path h="535" w="580">
                <a:moveTo>
                  <a:pt x="164" y="525"/>
                </a:moveTo>
                <a:cubicBezTo>
                  <a:pt x="172" y="534"/>
                  <a:pt x="186" y="535"/>
                  <a:pt x="196" y="526"/>
                </a:cubicBezTo>
                <a:lnTo>
                  <a:pt x="570" y="187"/>
                </a:lnTo>
                <a:cubicBezTo>
                  <a:pt x="579" y="179"/>
                  <a:pt x="580" y="165"/>
                  <a:pt x="572" y="155"/>
                </a:cubicBezTo>
                <a:lnTo>
                  <a:pt x="475" y="49"/>
                </a:lnTo>
                <a:cubicBezTo>
                  <a:pt x="466" y="39"/>
                  <a:pt x="452" y="39"/>
                  <a:pt x="443" y="47"/>
                </a:cubicBezTo>
                <a:lnTo>
                  <a:pt x="124" y="335"/>
                </a:lnTo>
                <a:cubicBezTo>
                  <a:pt x="115" y="344"/>
                  <a:pt x="114" y="358"/>
                  <a:pt x="123" y="367"/>
                </a:cubicBezTo>
                <a:lnTo>
                  <a:pt x="175" y="425"/>
                </a:lnTo>
                <a:cubicBezTo>
                  <a:pt x="183" y="434"/>
                  <a:pt x="198" y="435"/>
                  <a:pt x="207" y="426"/>
                </a:cubicBezTo>
                <a:lnTo>
                  <a:pt x="341" y="305"/>
                </a:lnTo>
                <a:cubicBezTo>
                  <a:pt x="350" y="297"/>
                  <a:pt x="351" y="282"/>
                  <a:pt x="343" y="273"/>
                </a:cubicBezTo>
                <a:lnTo>
                  <a:pt x="327" y="256"/>
                </a:lnTo>
                <a:lnTo>
                  <a:pt x="193" y="378"/>
                </a:lnTo>
                <a:lnTo>
                  <a:pt x="172" y="354"/>
                </a:lnTo>
                <a:lnTo>
                  <a:pt x="457" y="96"/>
                </a:lnTo>
                <a:lnTo>
                  <a:pt x="523" y="169"/>
                </a:lnTo>
                <a:lnTo>
                  <a:pt x="182" y="478"/>
                </a:lnTo>
                <a:lnTo>
                  <a:pt x="58" y="340"/>
                </a:lnTo>
                <a:lnTo>
                  <a:pt x="404" y="26"/>
                </a:lnTo>
                <a:lnTo>
                  <a:pt x="389" y="10"/>
                </a:lnTo>
                <a:cubicBezTo>
                  <a:pt x="380" y="0"/>
                  <a:pt x="366" y="0"/>
                  <a:pt x="357" y="8"/>
                </a:cubicBezTo>
                <a:lnTo>
                  <a:pt x="10" y="322"/>
                </a:lnTo>
                <a:cubicBezTo>
                  <a:pt x="1" y="330"/>
                  <a:pt x="0" y="344"/>
                  <a:pt x="9" y="354"/>
                </a:cubicBezTo>
                <a:lnTo>
                  <a:pt x="164" y="525"/>
                </a:lnTo>
                <a:close/>
              </a:path>
            </a:pathLst>
          </a:custGeom>
          <a:solidFill>
            <a:schemeClr val="accent1">
              <a:lumMod val="75000"/>
              <a:alpha val="100000"/>
            </a:schemeClr>
          </a:solidFill>
        </p:spPr>
        <p:style>
          <a:lnRef idx="0">
            <a:schemeClr val="accent1"/>
          </a:lnRef>
          <a:fillRef idx="1">
            <a:schemeClr val="accent1"/>
          </a:fillRef>
          <a:effectRef idx="0">
            <a:schemeClr val="accent1"/>
          </a:effectRef>
          <a:fontRef idx="minor">
            <a:schemeClr val="lt1"/>
          </a:fontRef>
        </p:style>
        <p:txBody>
          <a:bodyPr/>
          <a:p/>
        </p:txBody>
      </p:sp>
      <p:sp>
        <p:nvSpPr>
          <p:cNvPr name="AutoShape 7" id="7"/>
          <p:cNvSpPr/>
          <p:nvPr/>
        </p:nvSpPr>
        <p:spPr>
          <a:xfrm rot="0">
            <a:off x="8901714" y="1917723"/>
            <a:ext cx="2084387" cy="616443"/>
          </a:xfrm>
          <a:prstGeom prst="rect">
            <a:avLst/>
          </a:prstGeom>
        </p:spPr>
        <p:txBody>
          <a:bodyPr anchor="t" rtlCol="false" tIns="45720" lIns="91440" bIns="45720" rIns="91440" anchorCtr="false" wrap="square">
            <a:noAutofit/>
          </a:bodyPr>
          <a:lstStyle/>
          <a:p>
            <a:pPr algn="ctr">
              <a:lnSpc>
                <a:spcPct val="120000"/>
              </a:lnSpc>
              <a:defRPr/>
            </a:pPr>
            <a:r>
              <a:rPr lang="en-US" b="true" sz="3000">
                <a:solidFill>
                  <a:schemeClr val="accent1"/>
                </a:solidFill>
                <a:latin typeface="Microsoft Yahei"/>
                <a:ea typeface="Microsoft Yahei"/>
                <a:cs typeface="Microsoft Yahei"/>
              </a:rPr>
              <a:t>01</a:t>
            </a:r>
            <a:endParaRPr lang="en-US" sz="1100"/>
          </a:p>
        </p:txBody>
      </p:sp>
      <p:sp>
        <p:nvSpPr>
          <p:cNvPr name="AutoShape 8" id="8"/>
          <p:cNvSpPr/>
          <p:nvPr/>
        </p:nvSpPr>
        <p:spPr>
          <a:xfrm rot="0">
            <a:off x="8901714" y="3911623"/>
            <a:ext cx="2084387" cy="554016"/>
          </a:xfrm>
          <a:prstGeom prst="rect">
            <a:avLst/>
          </a:prstGeom>
        </p:spPr>
        <p:txBody>
          <a:bodyPr anchor="ctr" rtlCol="false" tIns="45720" lIns="91440" bIns="45720" rIns="91440" anchorCtr="false" wrap="square">
            <a:noAutofit/>
          </a:bodyPr>
          <a:lstStyle/>
          <a:p>
            <a:pPr algn="ctr">
              <a:lnSpc>
                <a:spcPct val="120000"/>
              </a:lnSpc>
              <a:defRPr/>
            </a:pPr>
            <a:r>
              <a:rPr lang="en-US" b="true" sz="3000">
                <a:solidFill>
                  <a:schemeClr val="accent1"/>
                </a:solidFill>
                <a:latin typeface="Microsoft Yahei"/>
                <a:ea typeface="Microsoft Yahei"/>
                <a:cs typeface="Microsoft Yahei"/>
              </a:rPr>
              <a:t>02</a:t>
            </a:r>
            <a:endParaRPr lang="en-US" sz="1100"/>
          </a:p>
        </p:txBody>
      </p:sp>
      <p:grpSp>
        <p:nvGrpSpPr>
          <p:cNvPr name="Group 9" id="9"/>
          <p:cNvGrpSpPr/>
          <p:nvPr/>
        </p:nvGrpSpPr>
        <p:grpSpPr>
          <a:xfrm>
            <a:off x="454963" y="93878"/>
            <a:ext cx="10641129" cy="914400"/>
            <a:chOff x="454963" y="93878"/>
            <a:chExt cx="10641129" cy="914400"/>
          </a:xfrm>
        </p:grpSpPr>
        <p:sp>
          <p:nvSpPr>
            <p:cNvPr name="AutoShape 10" id="10"/>
            <p:cNvSpPr/>
            <p:nvPr/>
          </p:nvSpPr>
          <p:spPr>
            <a:xfrm rot="0">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sp>
        <p:sp>
          <p:nvSpPr>
            <p:cNvPr name="AutoShape 11" id="11"/>
            <p:cNvSpPr/>
            <p:nvPr/>
          </p:nvSpPr>
          <p:spPr>
            <a:xfrm rot="0">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sp>
        <p:sp>
          <p:nvSpPr>
            <p:cNvPr name="AutoShape 12" id="12"/>
            <p:cNvSpPr/>
            <p:nvPr/>
          </p:nvSpPr>
          <p:spPr>
            <a:xfrm rot="0">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sp>
        <p:sp>
          <p:nvSpPr>
            <p:cNvPr name="AutoShape 13" id="13"/>
            <p:cNvSpPr/>
            <p:nvPr/>
          </p:nvSpPr>
          <p:spPr>
            <a:xfrm rot="0">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sp>
        <p:sp>
          <p:nvSpPr>
            <p:cNvPr name="AutoShape 14" id="14"/>
            <p:cNvSpPr/>
            <p:nvPr/>
          </p:nvSpPr>
          <p:spPr>
            <a:xfrm rot="0">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sp>
        <p:sp>
          <p:nvSpPr>
            <p:cNvPr name="AutoShape 15" id="15"/>
            <p:cNvSpPr/>
            <p:nvPr/>
          </p:nvSpPr>
          <p:spPr>
            <a:xfrm rot="0">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sp>
        <p:sp>
          <p:nvSpPr>
            <p:cNvPr name="AutoShape 16" id="16"/>
            <p:cNvSpPr/>
            <p:nvPr/>
          </p:nvSpPr>
          <p:spPr>
            <a:xfrm rot="0">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sp>
        <p:sp>
          <p:nvSpPr>
            <p:cNvPr name="AutoShape 17" id="17"/>
            <p:cNvSpPr/>
            <p:nvPr/>
          </p:nvSpPr>
          <p:spPr>
            <a:xfrm rot="0">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sp>
        <p:sp>
          <p:nvSpPr>
            <p:cNvPr name="AutoShape 18" id="18"/>
            <p:cNvSpPr/>
            <p:nvPr/>
          </p:nvSpPr>
          <p:spPr>
            <a:xfrm rot="0">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sp>
        <p:sp>
          <p:nvSpPr>
            <p:cNvPr name="AutoShape 19" id="19"/>
            <p:cNvSpPr/>
            <p:nvPr/>
          </p:nvSpPr>
          <p:spPr>
            <a:xfrm rot="0">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sp>
        <p:sp>
          <p:nvSpPr>
            <p:cNvPr name="AutoShape 20" id="20"/>
            <p:cNvSpPr/>
            <p:nvPr/>
          </p:nvSpPr>
          <p:spPr>
            <a:xfrm rot="0">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sp>
        <p:sp>
          <p:nvSpPr>
            <p:cNvPr name="AutoShape 21" id="21"/>
            <p:cNvSpPr/>
            <p:nvPr/>
          </p:nvSpPr>
          <p:spPr>
            <a:xfrm rot="0">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sp>
        <p:sp>
          <p:nvSpPr>
            <p:cNvPr name="AutoShape 22" id="22"/>
            <p:cNvSpPr/>
            <p:nvPr/>
          </p:nvSpPr>
          <p:spPr>
            <a:xfrm rot="0">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sp>
        <p:sp>
          <p:nvSpPr>
            <p:cNvPr name="AutoShape 23" id="23"/>
            <p:cNvSpPr/>
            <p:nvPr/>
          </p:nvSpPr>
          <p:spPr>
            <a:xfrm rot="0">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sp>
        <p:sp>
          <p:nvSpPr>
            <p:cNvPr name="AutoShape 24" id="24"/>
            <p:cNvSpPr/>
            <p:nvPr/>
          </p:nvSpPr>
          <p:spPr>
            <a:xfrm rot="0">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sp>
        <p:sp>
          <p:nvSpPr>
            <p:cNvPr name="AutoShape 25" id="25"/>
            <p:cNvSpPr/>
            <p:nvPr/>
          </p:nvSpPr>
          <p:spPr>
            <a:xfrm rot="0">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sp>
        <p:sp>
          <p:nvSpPr>
            <p:cNvPr name="AutoShape 26" id="26"/>
            <p:cNvSpPr/>
            <p:nvPr/>
          </p:nvSpPr>
          <p:spPr>
            <a:xfrm rot="0">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sp>
        <p:sp>
          <p:nvSpPr>
            <p:cNvPr name="AutoShape 27" id="27"/>
            <p:cNvSpPr/>
            <p:nvPr/>
          </p:nvSpPr>
          <p:spPr>
            <a:xfrm rot="0">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sp>
        <p:sp>
          <p:nvSpPr>
            <p:cNvPr name="AutoShape 28" id="28"/>
            <p:cNvSpPr/>
            <p:nvPr/>
          </p:nvSpPr>
          <p:spPr>
            <a:xfrm rot="0">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sp>
        <p:sp>
          <p:nvSpPr>
            <p:cNvPr name="AutoShape 29" id="29"/>
            <p:cNvSpPr/>
            <p:nvPr/>
          </p:nvSpPr>
          <p:spPr>
            <a:xfrm rot="0">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sp>
        <p:sp>
          <p:nvSpPr>
            <p:cNvPr name="TextBox 30" id="30"/>
            <p:cNvSpPr txBox="true"/>
            <p:nvPr/>
          </p:nvSpPr>
          <p:spPr>
            <a:xfrm rot="0">
              <a:off x="1094842" y="93878"/>
              <a:ext cx="10001250" cy="914400"/>
            </a:xfrm>
            <a:prstGeom prst="rect">
              <a:avLst/>
            </a:prstGeom>
          </p:spPr>
          <p:txBody>
            <a:bodyPr anchor="t" rtlCol="false" lIns="123825" rIns="57150" tIns="123825" bIns="123825" anchorCtr="false" vert="horz" wrap="square">
              <a:spAutoFit/>
            </a:bodyPr>
            <a:lstStyle/>
            <a:p>
              <a:pPr>
                <a:lnSpc>
                  <a:spcPct val="140000"/>
                </a:lnSpc>
              </a:pPr>
              <a:r>
                <a:rPr lang="en-US" b="true" sz="3000">
                  <a:solidFill>
                    <a:schemeClr val="accent1"/>
                  </a:solidFill>
                  <a:latin typeface="Microsoft Yahei"/>
                  <a:ea typeface="Microsoft Yahei"/>
                  <a:cs typeface="Microsoft Yahei"/>
                </a:rPr>
                <a:t>安全操作规程概述</a:t>
              </a:r>
            </a:p>
          </p:txBody>
        </p:sp>
      </p:grpSp>
      <p:sp>
        <p:nvSpPr>
          <p:cNvPr name="AutoShape 31" id="31"/>
          <p:cNvSpPr/>
          <p:nvPr/>
        </p:nvSpPr>
        <p:spPr>
          <a:xfrm rot="0">
            <a:off x="8406414" y="4525963"/>
            <a:ext cx="2708275" cy="1383030"/>
          </a:xfrm>
          <a:prstGeom prst="rect">
            <a:avLst/>
          </a:prstGeom>
        </p:spPr>
        <p:txBody>
          <a:bodyPr anchor="t" rtlCol="false" tIns="45720" lIns="91440" bIns="45720" rIns="91440" anchorCtr="false" wrap="square">
            <a:noAutofit/>
          </a:bodyPr>
          <a:lstStyle/>
          <a:p>
            <a:pPr algn="just">
              <a:lnSpc>
                <a:spcPct val="150000"/>
              </a:lnSpc>
              <a:defRPr/>
            </a:pPr>
            <a:r>
              <a:rPr lang="en-US" sz="1350">
                <a:solidFill>
                  <a:schemeClr val="dk1"/>
                </a:solidFill>
                <a:latin typeface="Microsoft Yahei"/>
                <a:ea typeface="Microsoft Yahei"/>
                <a:cs typeface="Microsoft Yahei"/>
              </a:rPr>
              <a:t>支模架安全操作规程主要包括支模架的安装、使用、拆除等环节的安全注意事项。</a:t>
            </a:r>
            <a:endParaRPr lang="en-US" sz="1100"/>
          </a:p>
        </p:txBody>
      </p:sp>
      <p:sp>
        <p:nvSpPr>
          <p:cNvPr name="AutoShape 32" id="32"/>
          <p:cNvSpPr/>
          <p:nvPr/>
        </p:nvSpPr>
        <p:spPr>
          <a:xfrm rot="0">
            <a:off x="8406414" y="2594489"/>
            <a:ext cx="2708275" cy="1383030"/>
          </a:xfrm>
          <a:prstGeom prst="rect">
            <a:avLst/>
          </a:prstGeom>
        </p:spPr>
        <p:txBody>
          <a:bodyPr anchor="t" rtlCol="false" tIns="45720" lIns="91440" bIns="45720" rIns="91440" anchorCtr="false" wrap="square">
            <a:noAutofit/>
          </a:bodyPr>
          <a:lstStyle/>
          <a:p>
            <a:pPr algn="just">
              <a:lnSpc>
                <a:spcPct val="150000"/>
              </a:lnSpc>
              <a:defRPr/>
            </a:pPr>
            <a:r>
              <a:rPr lang="en-US" sz="1350">
                <a:solidFill>
                  <a:schemeClr val="dk1"/>
                </a:solidFill>
                <a:latin typeface="Microsoft Yahei"/>
                <a:ea typeface="Microsoft Yahei"/>
                <a:cs typeface="Microsoft Yahei"/>
              </a:rPr>
              <a:t>支模架是建筑施工中重要的支撑结构，安全操作规程是为了保证支模架的施工安全和使用安全而制定的一系列规范和要求。</a:t>
            </a:r>
            <a:endParaRPr lang="en-US" sz="1100"/>
          </a:p>
        </p:txBody>
      </p:sp>
    </p:spTree>
  </p:cSld>
  <p:clrMapOvr>
    <a:masterClrMapping/>
  </p:clrMapOvr>
</p:sld>
</file>

<file path=ppt/slides/slide17.xml><?xml version="1.0" encoding="utf-8"?>
<p:sld xmlns:p="http://schemas.openxmlformats.org/presentationml/2006/main" xmlns:a="http://schemas.openxmlformats.org/drawingml/2006/main" xmlns:r="http://schemas.openxmlformats.org/officeDocument/2006/relationships">
  <p:cSld>
    <p:bg>
      <p:bgPr>
        <a:blipFill dpi="0" rotWithShape="true">
          <a:blip r:embed="rId2">
            <a:alphaModFix amt="100000"/>
          </a:blip>
          <a:srcRect/>
          <a:stretch>
            <a:fillRect b="0" t="0" l="0" r="0"/>
          </a:stretch>
        </a:blipFill>
      </p:bgPr>
    </p:bg>
    <p:spTree>
      <p:nvGrpSpPr>
        <p:cNvPr id="1" name=""/>
        <p:cNvGrpSpPr/>
        <p:nvPr/>
      </p:nvGrpSpPr>
      <p:grpSpPr>
        <a:xfrm>
          <a:off x="0" y="0"/>
          <a:ext cx="0" cy="0"/>
          <a:chOff x="0" y="0"/>
          <a:chExt cx="0" cy="0"/>
        </a:xfrm>
      </p:grpSpPr>
      <p:sp>
        <p:nvSpPr>
          <p:cNvPr name="AutoShape 2" id="2"/>
          <p:cNvSpPr/>
          <p:nvPr/>
        </p:nvSpPr>
        <p:spPr>
          <a:xfrm rot="0">
            <a:off x="2789747" y="1388509"/>
            <a:ext cx="8008040" cy="1267968"/>
          </a:xfrm>
          <a:prstGeom prst="rect">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p/>
        </p:txBody>
      </p:sp>
      <p:sp>
        <p:nvSpPr>
          <p:cNvPr name="TextBox 3" id="3"/>
          <p:cNvSpPr txBox="true"/>
          <p:nvPr/>
        </p:nvSpPr>
        <p:spPr>
          <a:xfrm rot="0">
            <a:off x="3467252" y="1671934"/>
            <a:ext cx="7220692" cy="702183"/>
          </a:xfrm>
          <a:prstGeom prst="rect">
            <a:avLst/>
          </a:prstGeom>
        </p:spPr>
        <p:txBody>
          <a:bodyPr anchor="t" rtlCol="false" lIns="114300" rIns="114300" tIns="57150" bIns="57150" anchorCtr="false" vert="horz" wrap="square">
            <a:spAutoFit/>
          </a:bodyPr>
          <a:lstStyle/>
          <a:p>
            <a:pPr>
              <a:lnSpc>
                <a:spcPct val="120000"/>
              </a:lnSpc>
            </a:pPr>
            <a:r>
              <a:rPr lang="en-US" sz="1500">
                <a:solidFill>
                  <a:srgbClr val="FFFFFF"/>
                </a:solidFill>
                <a:latin typeface="Microsoft Yahei"/>
                <a:ea typeface="Microsoft Yahei"/>
                <a:cs typeface="Microsoft Yahei"/>
              </a:rPr>
              <a:t>支模架的安装</a:t>
            </a:r>
          </a:p>
        </p:txBody>
      </p:sp>
      <p:sp>
        <p:nvSpPr>
          <p:cNvPr name="AutoShape 4" id="4"/>
          <p:cNvSpPr/>
          <p:nvPr/>
        </p:nvSpPr>
        <p:spPr>
          <a:xfrm rot="0">
            <a:off x="1491031" y="3030193"/>
            <a:ext cx="8008040" cy="1267968"/>
          </a:xfrm>
          <a:prstGeom prst="rect">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p/>
        </p:txBody>
      </p:sp>
      <p:sp>
        <p:nvSpPr>
          <p:cNvPr name="TextBox 5" id="5"/>
          <p:cNvSpPr txBox="true"/>
          <p:nvPr/>
        </p:nvSpPr>
        <p:spPr>
          <a:xfrm rot="0">
            <a:off x="1643863" y="3325809"/>
            <a:ext cx="7220692" cy="702183"/>
          </a:xfrm>
          <a:prstGeom prst="rect">
            <a:avLst/>
          </a:prstGeom>
        </p:spPr>
        <p:txBody>
          <a:bodyPr anchor="t" rtlCol="false" lIns="114300" rIns="114300" tIns="57150" bIns="57150" anchorCtr="false" vert="horz" wrap="square">
            <a:spAutoFit/>
          </a:bodyPr>
          <a:lstStyle/>
          <a:p>
            <a:pPr>
              <a:lnSpc>
                <a:spcPct val="120000"/>
              </a:lnSpc>
            </a:pPr>
            <a:r>
              <a:rPr lang="en-US" sz="1500">
                <a:solidFill>
                  <a:srgbClr val="FFFFFF"/>
                </a:solidFill>
                <a:latin typeface="Microsoft Yahei"/>
                <a:ea typeface="Microsoft Yahei"/>
                <a:cs typeface="Microsoft Yahei"/>
              </a:rPr>
              <a:t>根据施工图纸和相关规范要求，确定支模架的安装位置和高度。</a:t>
            </a:r>
          </a:p>
        </p:txBody>
      </p:sp>
      <p:pic>
        <p:nvPicPr>
          <p:cNvPr name="Picture 6" id="6"/>
          <p:cNvPicPr>
            <a:picLocks noChangeAspect="true"/>
          </p:cNvPicPr>
          <p:nvPr/>
        </p:nvPicPr>
        <p:blipFill>
          <a:blip r:embed="rId3"/>
          <a:srcRect t="21899" b="21899"/>
          <a:stretch>
            <a:fillRect/>
          </a:stretch>
        </p:blipFill>
        <p:spPr>
          <a:xfrm rot="0">
            <a:off x="539110" y="1388510"/>
            <a:ext cx="2256056" cy="1267968"/>
          </a:xfrm>
          <a:prstGeom prst="rect">
            <a:avLst/>
          </a:prstGeom>
        </p:spPr>
      </p:pic>
      <p:pic>
        <p:nvPicPr>
          <p:cNvPr name="Picture 7" id="7"/>
          <p:cNvPicPr>
            <a:picLocks noChangeAspect="true"/>
          </p:cNvPicPr>
          <p:nvPr/>
        </p:nvPicPr>
        <p:blipFill>
          <a:blip r:embed="rId4"/>
          <a:srcRect t="21899" b="21899"/>
          <a:stretch>
            <a:fillRect/>
          </a:stretch>
        </p:blipFill>
        <p:spPr>
          <a:xfrm rot="0">
            <a:off x="9486879" y="3030193"/>
            <a:ext cx="2256056" cy="1267968"/>
          </a:xfrm>
          <a:prstGeom prst="rect">
            <a:avLst/>
          </a:prstGeom>
        </p:spPr>
      </p:pic>
      <p:sp>
        <p:nvSpPr>
          <p:cNvPr name="AutoShape 8" id="8"/>
          <p:cNvSpPr/>
          <p:nvPr/>
        </p:nvSpPr>
        <p:spPr>
          <a:xfrm rot="0">
            <a:off x="2795409" y="4664094"/>
            <a:ext cx="8008040" cy="1267968"/>
          </a:xfrm>
          <a:prstGeom prst="rect">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p/>
        </p:txBody>
      </p:sp>
      <p:sp>
        <p:nvSpPr>
          <p:cNvPr name="TextBox 9" id="9"/>
          <p:cNvSpPr txBox="true"/>
          <p:nvPr/>
        </p:nvSpPr>
        <p:spPr>
          <a:xfrm rot="0">
            <a:off x="3472914" y="4947518"/>
            <a:ext cx="7220692" cy="702183"/>
          </a:xfrm>
          <a:prstGeom prst="rect">
            <a:avLst/>
          </a:prstGeom>
        </p:spPr>
        <p:txBody>
          <a:bodyPr anchor="t" rtlCol="false" lIns="114300" rIns="114300" tIns="57150" bIns="57150" anchorCtr="false" vert="horz" wrap="square">
            <a:spAutoFit/>
          </a:bodyPr>
          <a:lstStyle/>
          <a:p>
            <a:pPr>
              <a:lnSpc>
                <a:spcPct val="120000"/>
              </a:lnSpc>
            </a:pPr>
            <a:r>
              <a:rPr lang="en-US" sz="1500">
                <a:solidFill>
                  <a:srgbClr val="FFFFFF"/>
                </a:solidFill>
                <a:latin typeface="Microsoft Yahei"/>
                <a:ea typeface="Microsoft Yahei"/>
                <a:cs typeface="Microsoft Yahei"/>
              </a:rPr>
              <a:t>检查支模架的基座和地基是否牢固，是否满足承载要求。</a:t>
            </a:r>
          </a:p>
        </p:txBody>
      </p:sp>
      <p:pic>
        <p:nvPicPr>
          <p:cNvPr name="Picture 10" id="10"/>
          <p:cNvPicPr>
            <a:picLocks noChangeAspect="true"/>
          </p:cNvPicPr>
          <p:nvPr/>
        </p:nvPicPr>
        <p:blipFill>
          <a:blip r:embed="rId5"/>
          <a:srcRect t="21899" b="21899"/>
          <a:stretch>
            <a:fillRect/>
          </a:stretch>
        </p:blipFill>
        <p:spPr>
          <a:xfrm rot="0">
            <a:off x="544772" y="4664094"/>
            <a:ext cx="2256056" cy="1267968"/>
          </a:xfrm>
          <a:prstGeom prst="rect">
            <a:avLst/>
          </a:prstGeom>
        </p:spPr>
      </p:pic>
      <p:grpSp>
        <p:nvGrpSpPr>
          <p:cNvPr name="Group 11" id="11"/>
          <p:cNvGrpSpPr/>
          <p:nvPr/>
        </p:nvGrpSpPr>
        <p:grpSpPr>
          <a:xfrm>
            <a:off x="454963" y="93878"/>
            <a:ext cx="10641129" cy="914400"/>
            <a:chOff x="454963" y="93878"/>
            <a:chExt cx="10641129" cy="914400"/>
          </a:xfrm>
        </p:grpSpPr>
        <p:sp>
          <p:nvSpPr>
            <p:cNvPr name="AutoShape 12" id="12"/>
            <p:cNvSpPr/>
            <p:nvPr/>
          </p:nvSpPr>
          <p:spPr>
            <a:xfrm rot="0">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sp>
        <p:sp>
          <p:nvSpPr>
            <p:cNvPr name="AutoShape 13" id="13"/>
            <p:cNvSpPr/>
            <p:nvPr/>
          </p:nvSpPr>
          <p:spPr>
            <a:xfrm rot="0">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sp>
        <p:sp>
          <p:nvSpPr>
            <p:cNvPr name="AutoShape 14" id="14"/>
            <p:cNvSpPr/>
            <p:nvPr/>
          </p:nvSpPr>
          <p:spPr>
            <a:xfrm rot="0">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sp>
        <p:sp>
          <p:nvSpPr>
            <p:cNvPr name="AutoShape 15" id="15"/>
            <p:cNvSpPr/>
            <p:nvPr/>
          </p:nvSpPr>
          <p:spPr>
            <a:xfrm rot="0">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sp>
        <p:sp>
          <p:nvSpPr>
            <p:cNvPr name="AutoShape 16" id="16"/>
            <p:cNvSpPr/>
            <p:nvPr/>
          </p:nvSpPr>
          <p:spPr>
            <a:xfrm rot="0">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sp>
        <p:sp>
          <p:nvSpPr>
            <p:cNvPr name="AutoShape 17" id="17"/>
            <p:cNvSpPr/>
            <p:nvPr/>
          </p:nvSpPr>
          <p:spPr>
            <a:xfrm rot="0">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sp>
        <p:sp>
          <p:nvSpPr>
            <p:cNvPr name="AutoShape 18" id="18"/>
            <p:cNvSpPr/>
            <p:nvPr/>
          </p:nvSpPr>
          <p:spPr>
            <a:xfrm rot="0">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sp>
        <p:sp>
          <p:nvSpPr>
            <p:cNvPr name="AutoShape 19" id="19"/>
            <p:cNvSpPr/>
            <p:nvPr/>
          </p:nvSpPr>
          <p:spPr>
            <a:xfrm rot="0">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sp>
        <p:sp>
          <p:nvSpPr>
            <p:cNvPr name="AutoShape 20" id="20"/>
            <p:cNvSpPr/>
            <p:nvPr/>
          </p:nvSpPr>
          <p:spPr>
            <a:xfrm rot="0">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sp>
        <p:sp>
          <p:nvSpPr>
            <p:cNvPr name="AutoShape 21" id="21"/>
            <p:cNvSpPr/>
            <p:nvPr/>
          </p:nvSpPr>
          <p:spPr>
            <a:xfrm rot="0">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sp>
        <p:sp>
          <p:nvSpPr>
            <p:cNvPr name="AutoShape 22" id="22"/>
            <p:cNvSpPr/>
            <p:nvPr/>
          </p:nvSpPr>
          <p:spPr>
            <a:xfrm rot="0">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sp>
        <p:sp>
          <p:nvSpPr>
            <p:cNvPr name="AutoShape 23" id="23"/>
            <p:cNvSpPr/>
            <p:nvPr/>
          </p:nvSpPr>
          <p:spPr>
            <a:xfrm rot="0">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sp>
        <p:sp>
          <p:nvSpPr>
            <p:cNvPr name="AutoShape 24" id="24"/>
            <p:cNvSpPr/>
            <p:nvPr/>
          </p:nvSpPr>
          <p:spPr>
            <a:xfrm rot="0">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sp>
        <p:sp>
          <p:nvSpPr>
            <p:cNvPr name="AutoShape 25" id="25"/>
            <p:cNvSpPr/>
            <p:nvPr/>
          </p:nvSpPr>
          <p:spPr>
            <a:xfrm rot="0">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sp>
        <p:sp>
          <p:nvSpPr>
            <p:cNvPr name="AutoShape 26" id="26"/>
            <p:cNvSpPr/>
            <p:nvPr/>
          </p:nvSpPr>
          <p:spPr>
            <a:xfrm rot="0">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sp>
        <p:sp>
          <p:nvSpPr>
            <p:cNvPr name="AutoShape 27" id="27"/>
            <p:cNvSpPr/>
            <p:nvPr/>
          </p:nvSpPr>
          <p:spPr>
            <a:xfrm rot="0">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sp>
        <p:sp>
          <p:nvSpPr>
            <p:cNvPr name="AutoShape 28" id="28"/>
            <p:cNvSpPr/>
            <p:nvPr/>
          </p:nvSpPr>
          <p:spPr>
            <a:xfrm rot="0">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sp>
        <p:sp>
          <p:nvSpPr>
            <p:cNvPr name="AutoShape 29" id="29"/>
            <p:cNvSpPr/>
            <p:nvPr/>
          </p:nvSpPr>
          <p:spPr>
            <a:xfrm rot="0">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sp>
        <p:sp>
          <p:nvSpPr>
            <p:cNvPr name="AutoShape 30" id="30"/>
            <p:cNvSpPr/>
            <p:nvPr/>
          </p:nvSpPr>
          <p:spPr>
            <a:xfrm rot="0">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sp>
        <p:sp>
          <p:nvSpPr>
            <p:cNvPr name="AutoShape 31" id="31"/>
            <p:cNvSpPr/>
            <p:nvPr/>
          </p:nvSpPr>
          <p:spPr>
            <a:xfrm rot="0">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sp>
        <p:sp>
          <p:nvSpPr>
            <p:cNvPr name="TextBox 32" id="32"/>
            <p:cNvSpPr txBox="true"/>
            <p:nvPr/>
          </p:nvSpPr>
          <p:spPr>
            <a:xfrm rot="0">
              <a:off x="1094842" y="93878"/>
              <a:ext cx="10001250" cy="914400"/>
            </a:xfrm>
            <a:prstGeom prst="rect">
              <a:avLst/>
            </a:prstGeom>
          </p:spPr>
          <p:txBody>
            <a:bodyPr anchor="t" rtlCol="false" lIns="123825" rIns="57150" tIns="123825" bIns="123825" anchorCtr="false" vert="horz" wrap="square">
              <a:spAutoFit/>
            </a:bodyPr>
            <a:lstStyle/>
            <a:p>
              <a:pPr>
                <a:lnSpc>
                  <a:spcPct val="140000"/>
                </a:lnSpc>
              </a:pPr>
              <a:r>
                <a:rPr lang="en-US" b="true" sz="3000">
                  <a:solidFill>
                    <a:schemeClr val="accent1"/>
                  </a:solidFill>
                  <a:latin typeface="Microsoft Yahei"/>
                  <a:ea typeface="Microsoft Yahei"/>
                  <a:cs typeface="Microsoft Yahei"/>
                </a:rPr>
                <a:t>支模架的安全操作规程</a:t>
              </a:r>
            </a:p>
          </p:txBody>
        </p:sp>
      </p:grpSp>
    </p:spTree>
  </p:cSld>
  <p:clrMapOvr>
    <a:masterClrMapping/>
  </p:clrMapOvr>
</p:sld>
</file>

<file path=ppt/slides/slide18.xml><?xml version="1.0" encoding="utf-8"?>
<p:sld xmlns:p="http://schemas.openxmlformats.org/presentationml/2006/main" xmlns:a="http://schemas.openxmlformats.org/drawingml/2006/main" xmlns:r="http://schemas.openxmlformats.org/officeDocument/2006/relationships">
  <p:cSld>
    <p:bg>
      <p:bgPr>
        <a:blipFill dpi="0" rotWithShape="true">
          <a:blip r:embed="rId2">
            <a:alphaModFix amt="100000"/>
          </a:blip>
          <a:srcRect/>
          <a:stretch>
            <a:fillRect b="0" t="0" l="0" r="0"/>
          </a:stretch>
        </a:blipFill>
      </p:bgPr>
    </p:bg>
    <p:spTree>
      <p:nvGrpSpPr>
        <p:cNvPr id="1" name=""/>
        <p:cNvGrpSpPr/>
        <p:nvPr/>
      </p:nvGrpSpPr>
      <p:grpSpPr>
        <a:xfrm>
          <a:off x="0" y="0"/>
          <a:ext cx="0" cy="0"/>
          <a:chOff x="0" y="0"/>
          <a:chExt cx="0" cy="0"/>
        </a:xfrm>
      </p:grpSpPr>
      <p:pic>
        <p:nvPicPr>
          <p:cNvPr name="Picture 2" id="2"/>
          <p:cNvPicPr>
            <a:picLocks noChangeAspect="true"/>
          </p:cNvPicPr>
          <p:nvPr/>
        </p:nvPicPr>
        <p:blipFill>
          <a:blip r:embed="rId3"/>
          <a:srcRect t="32075" b="32075"/>
          <a:stretch>
            <a:fillRect/>
          </a:stretch>
        </p:blipFill>
        <p:spPr>
          <a:xfrm rot="0">
            <a:off x="0" y="1477241"/>
            <a:ext cx="12193201" cy="4371348"/>
          </a:xfrm>
          <a:prstGeom prst="rect">
            <a:avLst/>
          </a:prstGeom>
        </p:spPr>
      </p:pic>
      <p:sp>
        <p:nvSpPr>
          <p:cNvPr name="AutoShape 3" id="3"/>
          <p:cNvSpPr/>
          <p:nvPr/>
        </p:nvSpPr>
        <p:spPr>
          <a:xfrm rot="0">
            <a:off x="7868425" y="4586931"/>
            <a:ext cx="4324775" cy="1261658"/>
          </a:xfrm>
          <a:prstGeom prst="rect">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p/>
        </p:txBody>
      </p:sp>
      <p:sp>
        <p:nvSpPr>
          <p:cNvPr name="AutoShape 4" id="4"/>
          <p:cNvSpPr/>
          <p:nvPr/>
        </p:nvSpPr>
        <p:spPr>
          <a:xfrm rot="0">
            <a:off x="6865027" y="4586931"/>
            <a:ext cx="1003399" cy="1261658"/>
          </a:xfrm>
          <a:prstGeom prst="rect">
            <a:avLst/>
          </a:prstGeom>
          <a:solidFill>
            <a:srgbClr val="404040">
              <a:alpha val="100000"/>
            </a:srgbClr>
          </a:solidFill>
        </p:spPr>
        <p:txBody>
          <a:bodyPr anchor="ctr" rtlCol="false" tIns="45720" lIns="91440" bIns="45720" rIns="91440" anchorCtr="false" wrap="square">
            <a:noAutofit/>
          </a:bodyPr>
          <a:lstStyle/>
          <a:p>
            <a:pPr algn="ctr">
              <a:lnSpc>
                <a:spcPct val="100000"/>
              </a:lnSpc>
              <a:spcBef>
                <a:spcPts val="375"/>
              </a:spcBef>
              <a:defRPr/>
            </a:pPr>
            <a:endParaRPr lang="en-US" sz="1100"/>
          </a:p>
        </p:txBody>
      </p:sp>
      <p:sp>
        <p:nvSpPr>
          <p:cNvPr name="TextBox 5" id="5"/>
          <p:cNvSpPr txBox="true"/>
          <p:nvPr/>
        </p:nvSpPr>
        <p:spPr>
          <a:xfrm rot="0">
            <a:off x="7992463" y="4527198"/>
            <a:ext cx="4076700" cy="1390650"/>
          </a:xfrm>
          <a:prstGeom prst="rect">
            <a:avLst/>
          </a:prstGeom>
        </p:spPr>
        <p:txBody>
          <a:bodyPr anchor="t" rtlCol="false" lIns="95250" rIns="47625" tIns="95250" bIns="95250" anchorCtr="false" wrap="square">
            <a:spAutoFit/>
          </a:bodyPr>
          <a:lstStyle/>
          <a:p>
            <a:pPr lvl="0" indent="-203200" marL="203200">
              <a:lnSpc>
                <a:spcPct val="77000"/>
              </a:lnSpc>
              <a:buFont typeface="Arial"/>
              <a:buChar char="•"/>
            </a:pPr>
            <a:r>
              <a:rPr lang="en-US" sz="1350">
                <a:solidFill>
                  <a:srgbClr val="FFFEFE"/>
                </a:solidFill>
                <a:latin typeface="Microsoft Yahei"/>
                <a:ea typeface="Microsoft Yahei"/>
                <a:cs typeface="Microsoft Yahei"/>
              </a:rPr>
              <a:t>按照正确的顺序和方式安装支模架，确保支架的稳定性和承重能力。</a:t>
            </a:r>
          </a:p>
        </p:txBody>
      </p:sp>
      <p:grpSp>
        <p:nvGrpSpPr>
          <p:cNvPr name="Group 6" id="6"/>
          <p:cNvGrpSpPr/>
          <p:nvPr/>
        </p:nvGrpSpPr>
        <p:grpSpPr>
          <a:xfrm>
            <a:off x="454963" y="93878"/>
            <a:ext cx="10641129" cy="914400"/>
            <a:chOff x="454963" y="93878"/>
            <a:chExt cx="10641129" cy="914400"/>
          </a:xfrm>
        </p:grpSpPr>
        <p:sp>
          <p:nvSpPr>
            <p:cNvPr name="AutoShape 7" id="7"/>
            <p:cNvSpPr/>
            <p:nvPr/>
          </p:nvSpPr>
          <p:spPr>
            <a:xfrm rot="0">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sp>
        <p:sp>
          <p:nvSpPr>
            <p:cNvPr name="AutoShape 8" id="8"/>
            <p:cNvSpPr/>
            <p:nvPr/>
          </p:nvSpPr>
          <p:spPr>
            <a:xfrm rot="0">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sp>
        <p:sp>
          <p:nvSpPr>
            <p:cNvPr name="AutoShape 9" id="9"/>
            <p:cNvSpPr/>
            <p:nvPr/>
          </p:nvSpPr>
          <p:spPr>
            <a:xfrm rot="0">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sp>
        <p:sp>
          <p:nvSpPr>
            <p:cNvPr name="AutoShape 10" id="10"/>
            <p:cNvSpPr/>
            <p:nvPr/>
          </p:nvSpPr>
          <p:spPr>
            <a:xfrm rot="0">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sp>
        <p:sp>
          <p:nvSpPr>
            <p:cNvPr name="AutoShape 11" id="11"/>
            <p:cNvSpPr/>
            <p:nvPr/>
          </p:nvSpPr>
          <p:spPr>
            <a:xfrm rot="0">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sp>
        <p:sp>
          <p:nvSpPr>
            <p:cNvPr name="AutoShape 12" id="12"/>
            <p:cNvSpPr/>
            <p:nvPr/>
          </p:nvSpPr>
          <p:spPr>
            <a:xfrm rot="0">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sp>
        <p:sp>
          <p:nvSpPr>
            <p:cNvPr name="AutoShape 13" id="13"/>
            <p:cNvSpPr/>
            <p:nvPr/>
          </p:nvSpPr>
          <p:spPr>
            <a:xfrm rot="0">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sp>
        <p:sp>
          <p:nvSpPr>
            <p:cNvPr name="AutoShape 14" id="14"/>
            <p:cNvSpPr/>
            <p:nvPr/>
          </p:nvSpPr>
          <p:spPr>
            <a:xfrm rot="0">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sp>
        <p:sp>
          <p:nvSpPr>
            <p:cNvPr name="AutoShape 15" id="15"/>
            <p:cNvSpPr/>
            <p:nvPr/>
          </p:nvSpPr>
          <p:spPr>
            <a:xfrm rot="0">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sp>
        <p:sp>
          <p:nvSpPr>
            <p:cNvPr name="AutoShape 16" id="16"/>
            <p:cNvSpPr/>
            <p:nvPr/>
          </p:nvSpPr>
          <p:spPr>
            <a:xfrm rot="0">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sp>
        <p:sp>
          <p:nvSpPr>
            <p:cNvPr name="AutoShape 17" id="17"/>
            <p:cNvSpPr/>
            <p:nvPr/>
          </p:nvSpPr>
          <p:spPr>
            <a:xfrm rot="0">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sp>
        <p:sp>
          <p:nvSpPr>
            <p:cNvPr name="AutoShape 18" id="18"/>
            <p:cNvSpPr/>
            <p:nvPr/>
          </p:nvSpPr>
          <p:spPr>
            <a:xfrm rot="0">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sp>
        <p:sp>
          <p:nvSpPr>
            <p:cNvPr name="AutoShape 19" id="19"/>
            <p:cNvSpPr/>
            <p:nvPr/>
          </p:nvSpPr>
          <p:spPr>
            <a:xfrm rot="0">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sp>
        <p:sp>
          <p:nvSpPr>
            <p:cNvPr name="AutoShape 20" id="20"/>
            <p:cNvSpPr/>
            <p:nvPr/>
          </p:nvSpPr>
          <p:spPr>
            <a:xfrm rot="0">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sp>
        <p:sp>
          <p:nvSpPr>
            <p:cNvPr name="AutoShape 21" id="21"/>
            <p:cNvSpPr/>
            <p:nvPr/>
          </p:nvSpPr>
          <p:spPr>
            <a:xfrm rot="0">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sp>
        <p:sp>
          <p:nvSpPr>
            <p:cNvPr name="AutoShape 22" id="22"/>
            <p:cNvSpPr/>
            <p:nvPr/>
          </p:nvSpPr>
          <p:spPr>
            <a:xfrm rot="0">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sp>
        <p:sp>
          <p:nvSpPr>
            <p:cNvPr name="AutoShape 23" id="23"/>
            <p:cNvSpPr/>
            <p:nvPr/>
          </p:nvSpPr>
          <p:spPr>
            <a:xfrm rot="0">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sp>
        <p:sp>
          <p:nvSpPr>
            <p:cNvPr name="AutoShape 24" id="24"/>
            <p:cNvSpPr/>
            <p:nvPr/>
          </p:nvSpPr>
          <p:spPr>
            <a:xfrm rot="0">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sp>
        <p:sp>
          <p:nvSpPr>
            <p:cNvPr name="AutoShape 25" id="25"/>
            <p:cNvSpPr/>
            <p:nvPr/>
          </p:nvSpPr>
          <p:spPr>
            <a:xfrm rot="0">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sp>
        <p:sp>
          <p:nvSpPr>
            <p:cNvPr name="AutoShape 26" id="26"/>
            <p:cNvSpPr/>
            <p:nvPr/>
          </p:nvSpPr>
          <p:spPr>
            <a:xfrm rot="0">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sp>
        <p:sp>
          <p:nvSpPr>
            <p:cNvPr name="TextBox 27" id="27"/>
            <p:cNvSpPr txBox="true"/>
            <p:nvPr/>
          </p:nvSpPr>
          <p:spPr>
            <a:xfrm rot="0">
              <a:off x="1094842" y="93878"/>
              <a:ext cx="10001250" cy="914400"/>
            </a:xfrm>
            <a:prstGeom prst="rect">
              <a:avLst/>
            </a:prstGeom>
          </p:spPr>
          <p:txBody>
            <a:bodyPr anchor="t" rtlCol="false" lIns="123825" rIns="57150" tIns="123825" bIns="123825" anchorCtr="false" vert="horz" wrap="square">
              <a:spAutoFit/>
            </a:bodyPr>
            <a:lstStyle/>
            <a:p>
              <a:pPr>
                <a:lnSpc>
                  <a:spcPct val="140000"/>
                </a:lnSpc>
              </a:pPr>
              <a:r>
                <a:rPr lang="en-US" b="true" sz="3000">
                  <a:solidFill>
                    <a:schemeClr val="accent1"/>
                  </a:solidFill>
                  <a:latin typeface="Microsoft Yahei"/>
                  <a:ea typeface="Microsoft Yahei"/>
                  <a:cs typeface="Microsoft Yahei"/>
                </a:rPr>
                <a:t>支模架的安全操作规程</a:t>
              </a:r>
            </a:p>
          </p:txBody>
        </p:sp>
      </p:grpSp>
      <p:sp>
        <p:nvSpPr>
          <p:cNvPr name="Freeform 28" id="28"/>
          <p:cNvSpPr/>
          <p:nvPr/>
        </p:nvSpPr>
        <p:spPr>
          <a:xfrm rot="0">
            <a:off x="7084983" y="4936017"/>
            <a:ext cx="563486" cy="563486"/>
          </a:xfrm>
          <a:custGeom>
            <a:avLst/>
            <a:gdLst/>
            <a:ahLst/>
            <a:cxnLst/>
            <a:rect r="r" b="b" t="t" l="l"/>
            <a:pathLst>
              <a:path h="304800" w="304800">
                <a:moveTo>
                  <a:pt x="152362" y="147228"/>
                </a:moveTo>
                <a:lnTo>
                  <a:pt x="304800" y="75419"/>
                </a:lnTo>
                <a:lnTo>
                  <a:pt x="304800" y="38100"/>
                </a:lnTo>
                <a:lnTo>
                  <a:pt x="0" y="38100"/>
                </a:lnTo>
                <a:lnTo>
                  <a:pt x="0" y="75305"/>
                </a:lnTo>
                <a:close/>
                <a:moveTo>
                  <a:pt x="152438" y="189347"/>
                </a:moveTo>
                <a:lnTo>
                  <a:pt x="0" y="117348"/>
                </a:lnTo>
                <a:lnTo>
                  <a:pt x="0" y="266700"/>
                </a:lnTo>
                <a:lnTo>
                  <a:pt x="304800" y="266700"/>
                </a:lnTo>
                <a:lnTo>
                  <a:pt x="304800" y="117577"/>
                </a:lnTo>
                <a:close/>
              </a:path>
            </a:pathLst>
          </a:custGeom>
          <a:solidFill>
            <a:srgbClr val="FFFFFF">
              <a:alpha val="100000"/>
            </a:srgbClr>
          </a:solidFill>
        </p:spPr>
        <p:txBody>
          <a:bodyPr/>
          <a:p/>
        </p:txBody>
      </p:sp>
    </p:spTree>
  </p:cSld>
  <p:clrMapOvr>
    <a:masterClrMapping/>
  </p:clrMapOvr>
</p:sld>
</file>

<file path=ppt/slides/slide19.xml><?xml version="1.0" encoding="utf-8"?>
<p:sld xmlns:p="http://schemas.openxmlformats.org/presentationml/2006/main" xmlns:a="http://schemas.openxmlformats.org/drawingml/2006/main" xmlns:r="http://schemas.openxmlformats.org/officeDocument/2006/relationships">
  <p:cSld>
    <p:bg>
      <p:bgPr>
        <a:blipFill dpi="0" rotWithShape="true">
          <a:blip r:embed="rId2">
            <a:alphaModFix amt="100000"/>
          </a:blip>
          <a:srcRect/>
          <a:stretch>
            <a:fillRect b="0" t="0" l="0" r="0"/>
          </a:stretch>
        </a:blipFill>
      </p:bgPr>
    </p:bg>
    <p:spTree>
      <p:nvGrpSpPr>
        <p:cNvPr id="1" name=""/>
        <p:cNvGrpSpPr/>
        <p:nvPr/>
      </p:nvGrpSpPr>
      <p:grpSpPr>
        <a:xfrm>
          <a:off x="0" y="0"/>
          <a:ext cx="0" cy="0"/>
          <a:chOff x="0" y="0"/>
          <a:chExt cx="0" cy="0"/>
        </a:xfrm>
      </p:grpSpPr>
      <p:sp>
        <p:nvSpPr>
          <p:cNvPr name="AutoShape 2" id="2"/>
          <p:cNvSpPr/>
          <p:nvPr/>
        </p:nvSpPr>
        <p:spPr>
          <a:xfrm rot="0">
            <a:off x="2480108" y="1287672"/>
            <a:ext cx="7377949" cy="1356301"/>
          </a:xfrm>
          <a:prstGeom prst="roundRect">
            <a:avLst>
              <a:gd fmla="val 16667" name="adj"/>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p/>
        </p:txBody>
      </p:sp>
      <p:sp>
        <p:nvSpPr>
          <p:cNvPr name="TextBox 3" id="3"/>
          <p:cNvSpPr txBox="true"/>
          <p:nvPr/>
        </p:nvSpPr>
        <p:spPr>
          <a:xfrm rot="0">
            <a:off x="3025751" y="1468427"/>
            <a:ext cx="6286664" cy="994791"/>
          </a:xfrm>
          <a:prstGeom prst="rect">
            <a:avLst/>
          </a:prstGeom>
        </p:spPr>
        <p:txBody>
          <a:bodyPr anchor="t" rtlCol="false" lIns="114300" rIns="114300" tIns="57150" bIns="57150" anchorCtr="false" vert="horz" wrap="square">
            <a:spAutoFit/>
          </a:bodyPr>
          <a:lstStyle/>
          <a:p>
            <a:pPr>
              <a:lnSpc>
                <a:spcPct val="120000"/>
              </a:lnSpc>
            </a:pPr>
            <a:r>
              <a:rPr lang="en-US" sz="1500">
                <a:solidFill>
                  <a:srgbClr val="FFFFFF"/>
                </a:solidFill>
                <a:latin typeface="Microsoft Yahei"/>
                <a:ea typeface="Microsoft Yahei"/>
                <a:cs typeface="Microsoft Yahei"/>
              </a:rPr>
              <a:t>支模架的使用</a:t>
            </a:r>
          </a:p>
        </p:txBody>
      </p:sp>
      <p:sp>
        <p:nvSpPr>
          <p:cNvPr name="AutoShape 4" id="4"/>
          <p:cNvSpPr/>
          <p:nvPr/>
        </p:nvSpPr>
        <p:spPr>
          <a:xfrm rot="0">
            <a:off x="999470" y="1050728"/>
            <a:ext cx="2132497" cy="1830189"/>
          </a:xfrm>
          <a:prstGeom prst="hexagon">
            <a:avLst>
              <a:gd fmla="val 25000" name="adj"/>
              <a:gd fmla="val 115470" name="vf"/>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p/>
        </p:txBody>
      </p:sp>
      <p:sp>
        <p:nvSpPr>
          <p:cNvPr name="AutoShape 5" id="5"/>
          <p:cNvSpPr/>
          <p:nvPr/>
        </p:nvSpPr>
        <p:spPr>
          <a:xfrm rot="0">
            <a:off x="2480108" y="3069093"/>
            <a:ext cx="7377949" cy="1356301"/>
          </a:xfrm>
          <a:prstGeom prst="roundRect">
            <a:avLst>
              <a:gd fmla="val 16667" name="adj"/>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p/>
        </p:txBody>
      </p:sp>
      <p:sp>
        <p:nvSpPr>
          <p:cNvPr name="TextBox 6" id="6"/>
          <p:cNvSpPr txBox="true"/>
          <p:nvPr/>
        </p:nvSpPr>
        <p:spPr>
          <a:xfrm rot="0">
            <a:off x="2773369" y="3249848"/>
            <a:ext cx="6286664" cy="994791"/>
          </a:xfrm>
          <a:prstGeom prst="rect">
            <a:avLst/>
          </a:prstGeom>
        </p:spPr>
        <p:txBody>
          <a:bodyPr anchor="t" rtlCol="false" lIns="114300" rIns="114300" tIns="57150" bIns="57150" anchorCtr="false" vert="horz" wrap="square">
            <a:spAutoFit/>
          </a:bodyPr>
          <a:lstStyle/>
          <a:p>
            <a:pPr algn="r">
              <a:lnSpc>
                <a:spcPct val="120000"/>
              </a:lnSpc>
            </a:pPr>
            <a:r>
              <a:rPr lang="en-US" sz="1500">
                <a:solidFill>
                  <a:srgbClr val="FFFFFF"/>
                </a:solidFill>
                <a:latin typeface="Microsoft Yahei"/>
                <a:ea typeface="Microsoft Yahei"/>
                <a:cs typeface="Microsoft Yahei"/>
              </a:rPr>
              <a:t>使用前应对支模架进行检查，确保支架无损坏、无松动、无倾斜等情况。</a:t>
            </a:r>
          </a:p>
        </p:txBody>
      </p:sp>
      <p:sp>
        <p:nvSpPr>
          <p:cNvPr name="AutoShape 7" id="7"/>
          <p:cNvSpPr/>
          <p:nvPr/>
        </p:nvSpPr>
        <p:spPr>
          <a:xfrm rot="0">
            <a:off x="9060033" y="2832149"/>
            <a:ext cx="2132497" cy="1830189"/>
          </a:xfrm>
          <a:prstGeom prst="hexagon">
            <a:avLst>
              <a:gd fmla="val 25000" name="adj"/>
              <a:gd fmla="val 115470" name="vf"/>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p/>
        </p:txBody>
      </p:sp>
      <p:sp>
        <p:nvSpPr>
          <p:cNvPr name="AutoShape 8" id="8"/>
          <p:cNvSpPr/>
          <p:nvPr/>
        </p:nvSpPr>
        <p:spPr>
          <a:xfrm rot="0">
            <a:off x="2480108" y="4850514"/>
            <a:ext cx="7377949" cy="1356301"/>
          </a:xfrm>
          <a:prstGeom prst="roundRect">
            <a:avLst>
              <a:gd fmla="val 16667" name="adj"/>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p/>
        </p:txBody>
      </p:sp>
      <p:sp>
        <p:nvSpPr>
          <p:cNvPr name="TextBox 9" id="9"/>
          <p:cNvSpPr txBox="true"/>
          <p:nvPr/>
        </p:nvSpPr>
        <p:spPr>
          <a:xfrm rot="0">
            <a:off x="3025751" y="5031268"/>
            <a:ext cx="6286664" cy="994791"/>
          </a:xfrm>
          <a:prstGeom prst="rect">
            <a:avLst/>
          </a:prstGeom>
        </p:spPr>
        <p:txBody>
          <a:bodyPr anchor="t" rtlCol="false" lIns="114300" rIns="114300" tIns="57150" bIns="57150" anchorCtr="false" vert="horz" wrap="square">
            <a:spAutoFit/>
          </a:bodyPr>
          <a:lstStyle/>
          <a:p>
            <a:pPr>
              <a:lnSpc>
                <a:spcPct val="120000"/>
              </a:lnSpc>
            </a:pPr>
            <a:r>
              <a:rPr lang="en-US" sz="1500">
                <a:solidFill>
                  <a:srgbClr val="FFFFFF"/>
                </a:solidFill>
                <a:latin typeface="Microsoft Yahei"/>
                <a:ea typeface="Microsoft Yahei"/>
                <a:cs typeface="Microsoft Yahei"/>
              </a:rPr>
              <a:t>在使用过程中，应严格控制施工荷载，避免超出支架的承载能力。</a:t>
            </a:r>
          </a:p>
        </p:txBody>
      </p:sp>
      <p:sp>
        <p:nvSpPr>
          <p:cNvPr name="AutoShape 10" id="10"/>
          <p:cNvSpPr/>
          <p:nvPr/>
        </p:nvSpPr>
        <p:spPr>
          <a:xfrm rot="0">
            <a:off x="999470" y="4613570"/>
            <a:ext cx="2132497" cy="1830189"/>
          </a:xfrm>
          <a:prstGeom prst="hexagon">
            <a:avLst>
              <a:gd fmla="val 25000" name="adj"/>
              <a:gd fmla="val 115470" name="vf"/>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p/>
        </p:txBody>
      </p:sp>
      <p:pic>
        <p:nvPicPr>
          <p:cNvPr name="Picture 11" id="11"/>
          <p:cNvPicPr>
            <a:picLocks noChangeAspect="true"/>
          </p:cNvPicPr>
          <p:nvPr/>
        </p:nvPicPr>
        <p:blipFill>
          <a:blip r:embed="rId3"/>
          <a:srcRect t="17247" b="17247"/>
          <a:stretch>
            <a:fillRect/>
          </a:stretch>
        </p:blipFill>
        <p:spPr>
          <a:xfrm rot="0">
            <a:off x="1099415" y="1124574"/>
            <a:ext cx="1926336" cy="1682496"/>
          </a:xfrm>
          <a:prstGeom prst="hexagon">
            <a:avLst/>
          </a:prstGeom>
        </p:spPr>
      </p:pic>
      <p:pic>
        <p:nvPicPr>
          <p:cNvPr name="Picture 12" id="12"/>
          <p:cNvPicPr>
            <a:picLocks noChangeAspect="true"/>
          </p:cNvPicPr>
          <p:nvPr/>
        </p:nvPicPr>
        <p:blipFill>
          <a:blip r:embed="rId4"/>
          <a:srcRect t="6329" b="6329"/>
          <a:stretch>
            <a:fillRect/>
          </a:stretch>
        </p:blipFill>
        <p:spPr>
          <a:xfrm rot="0">
            <a:off x="9163113" y="2905301"/>
            <a:ext cx="1926336" cy="1682496"/>
          </a:xfrm>
          <a:prstGeom prst="hexagon">
            <a:avLst/>
          </a:prstGeom>
        </p:spPr>
      </p:pic>
      <p:pic>
        <p:nvPicPr>
          <p:cNvPr name="Picture 13" id="13"/>
          <p:cNvPicPr>
            <a:picLocks noChangeAspect="true"/>
          </p:cNvPicPr>
          <p:nvPr/>
        </p:nvPicPr>
        <p:blipFill>
          <a:blip r:embed="rId5"/>
          <a:srcRect t="6329" b="6329"/>
          <a:stretch>
            <a:fillRect/>
          </a:stretch>
        </p:blipFill>
        <p:spPr>
          <a:xfrm rot="0">
            <a:off x="1099415" y="4686721"/>
            <a:ext cx="1926336" cy="1682496"/>
          </a:xfrm>
          <a:prstGeom prst="hexagon">
            <a:avLst/>
          </a:prstGeom>
        </p:spPr>
      </p:pic>
      <p:grpSp>
        <p:nvGrpSpPr>
          <p:cNvPr name="Group 14" id="14"/>
          <p:cNvGrpSpPr/>
          <p:nvPr/>
        </p:nvGrpSpPr>
        <p:grpSpPr>
          <a:xfrm>
            <a:off x="454963" y="93878"/>
            <a:ext cx="10641129" cy="914400"/>
            <a:chOff x="454963" y="93878"/>
            <a:chExt cx="10641129" cy="914400"/>
          </a:xfrm>
        </p:grpSpPr>
        <p:sp>
          <p:nvSpPr>
            <p:cNvPr name="AutoShape 15" id="15"/>
            <p:cNvSpPr/>
            <p:nvPr/>
          </p:nvSpPr>
          <p:spPr>
            <a:xfrm rot="0">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sp>
        <p:sp>
          <p:nvSpPr>
            <p:cNvPr name="AutoShape 16" id="16"/>
            <p:cNvSpPr/>
            <p:nvPr/>
          </p:nvSpPr>
          <p:spPr>
            <a:xfrm rot="0">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sp>
        <p:sp>
          <p:nvSpPr>
            <p:cNvPr name="AutoShape 17" id="17"/>
            <p:cNvSpPr/>
            <p:nvPr/>
          </p:nvSpPr>
          <p:spPr>
            <a:xfrm rot="0">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sp>
        <p:sp>
          <p:nvSpPr>
            <p:cNvPr name="AutoShape 18" id="18"/>
            <p:cNvSpPr/>
            <p:nvPr/>
          </p:nvSpPr>
          <p:spPr>
            <a:xfrm rot="0">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sp>
        <p:sp>
          <p:nvSpPr>
            <p:cNvPr name="AutoShape 19" id="19"/>
            <p:cNvSpPr/>
            <p:nvPr/>
          </p:nvSpPr>
          <p:spPr>
            <a:xfrm rot="0">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sp>
        <p:sp>
          <p:nvSpPr>
            <p:cNvPr name="AutoShape 20" id="20"/>
            <p:cNvSpPr/>
            <p:nvPr/>
          </p:nvSpPr>
          <p:spPr>
            <a:xfrm rot="0">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sp>
        <p:sp>
          <p:nvSpPr>
            <p:cNvPr name="AutoShape 21" id="21"/>
            <p:cNvSpPr/>
            <p:nvPr/>
          </p:nvSpPr>
          <p:spPr>
            <a:xfrm rot="0">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sp>
        <p:sp>
          <p:nvSpPr>
            <p:cNvPr name="AutoShape 22" id="22"/>
            <p:cNvSpPr/>
            <p:nvPr/>
          </p:nvSpPr>
          <p:spPr>
            <a:xfrm rot="0">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sp>
        <p:sp>
          <p:nvSpPr>
            <p:cNvPr name="AutoShape 23" id="23"/>
            <p:cNvSpPr/>
            <p:nvPr/>
          </p:nvSpPr>
          <p:spPr>
            <a:xfrm rot="0">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sp>
        <p:sp>
          <p:nvSpPr>
            <p:cNvPr name="AutoShape 24" id="24"/>
            <p:cNvSpPr/>
            <p:nvPr/>
          </p:nvSpPr>
          <p:spPr>
            <a:xfrm rot="0">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sp>
        <p:sp>
          <p:nvSpPr>
            <p:cNvPr name="AutoShape 25" id="25"/>
            <p:cNvSpPr/>
            <p:nvPr/>
          </p:nvSpPr>
          <p:spPr>
            <a:xfrm rot="0">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sp>
        <p:sp>
          <p:nvSpPr>
            <p:cNvPr name="AutoShape 26" id="26"/>
            <p:cNvSpPr/>
            <p:nvPr/>
          </p:nvSpPr>
          <p:spPr>
            <a:xfrm rot="0">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sp>
        <p:sp>
          <p:nvSpPr>
            <p:cNvPr name="AutoShape 27" id="27"/>
            <p:cNvSpPr/>
            <p:nvPr/>
          </p:nvSpPr>
          <p:spPr>
            <a:xfrm rot="0">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sp>
        <p:sp>
          <p:nvSpPr>
            <p:cNvPr name="AutoShape 28" id="28"/>
            <p:cNvSpPr/>
            <p:nvPr/>
          </p:nvSpPr>
          <p:spPr>
            <a:xfrm rot="0">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sp>
        <p:sp>
          <p:nvSpPr>
            <p:cNvPr name="AutoShape 29" id="29"/>
            <p:cNvSpPr/>
            <p:nvPr/>
          </p:nvSpPr>
          <p:spPr>
            <a:xfrm rot="0">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sp>
        <p:sp>
          <p:nvSpPr>
            <p:cNvPr name="AutoShape 30" id="30"/>
            <p:cNvSpPr/>
            <p:nvPr/>
          </p:nvSpPr>
          <p:spPr>
            <a:xfrm rot="0">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sp>
        <p:sp>
          <p:nvSpPr>
            <p:cNvPr name="AutoShape 31" id="31"/>
            <p:cNvSpPr/>
            <p:nvPr/>
          </p:nvSpPr>
          <p:spPr>
            <a:xfrm rot="0">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sp>
        <p:sp>
          <p:nvSpPr>
            <p:cNvPr name="AutoShape 32" id="32"/>
            <p:cNvSpPr/>
            <p:nvPr/>
          </p:nvSpPr>
          <p:spPr>
            <a:xfrm rot="0">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sp>
        <p:sp>
          <p:nvSpPr>
            <p:cNvPr name="AutoShape 33" id="33"/>
            <p:cNvSpPr/>
            <p:nvPr/>
          </p:nvSpPr>
          <p:spPr>
            <a:xfrm rot="0">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sp>
        <p:sp>
          <p:nvSpPr>
            <p:cNvPr name="AutoShape 34" id="34"/>
            <p:cNvSpPr/>
            <p:nvPr/>
          </p:nvSpPr>
          <p:spPr>
            <a:xfrm rot="0">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sp>
        <p:sp>
          <p:nvSpPr>
            <p:cNvPr name="TextBox 35" id="35"/>
            <p:cNvSpPr txBox="true"/>
            <p:nvPr/>
          </p:nvSpPr>
          <p:spPr>
            <a:xfrm rot="0">
              <a:off x="1094842" y="93878"/>
              <a:ext cx="10001250" cy="914400"/>
            </a:xfrm>
            <a:prstGeom prst="rect">
              <a:avLst/>
            </a:prstGeom>
          </p:spPr>
          <p:txBody>
            <a:bodyPr anchor="t" rtlCol="false" lIns="123825" rIns="57150" tIns="123825" bIns="123825" anchorCtr="false" vert="horz" wrap="square">
              <a:spAutoFit/>
            </a:bodyPr>
            <a:lstStyle/>
            <a:p>
              <a:pPr>
                <a:lnSpc>
                  <a:spcPct val="140000"/>
                </a:lnSpc>
              </a:pPr>
              <a:r>
                <a:rPr lang="en-US" b="true" sz="3000">
                  <a:solidFill>
                    <a:schemeClr val="accent1"/>
                  </a:solidFill>
                  <a:latin typeface="Microsoft Yahei"/>
                  <a:ea typeface="Microsoft Yahei"/>
                  <a:cs typeface="Microsoft Yahei"/>
                </a:rPr>
                <a:t>支模架的安全操作规程</a:t>
              </a:r>
            </a:p>
          </p:txBody>
        </p:sp>
      </p:grpSp>
    </p:spTree>
  </p:cSld>
  <p:clrMapOvr>
    <a:masterClrMapping/>
  </p:clrMapOvr>
</p:sld>
</file>

<file path=ppt/slides/slide20.xml><?xml version="1.0" encoding="utf-8"?>
<p:sld xmlns:p="http://schemas.openxmlformats.org/presentationml/2006/main" xmlns:a="http://schemas.openxmlformats.org/drawingml/2006/main" xmlns:r="http://schemas.openxmlformats.org/officeDocument/2006/relationships">
  <p:cSld>
    <p:bg>
      <p:bgPr>
        <a:blipFill dpi="0" rotWithShape="true">
          <a:blip r:embed="rId2">
            <a:alphaModFix amt="100000"/>
          </a:blip>
          <a:srcRect/>
          <a:stretch>
            <a:fillRect b="0" t="0" l="0" r="0"/>
          </a:stretch>
        </a:blipFill>
      </p:bgPr>
    </p:bg>
    <p:spTree>
      <p:nvGrpSpPr>
        <p:cNvPr id="1" name=""/>
        <p:cNvGrpSpPr/>
        <p:nvPr/>
      </p:nvGrpSpPr>
      <p:grpSpPr>
        <a:xfrm>
          <a:off x="0" y="0"/>
          <a:ext cx="0" cy="0"/>
          <a:chOff x="0" y="0"/>
          <a:chExt cx="0" cy="0"/>
        </a:xfrm>
      </p:grpSpPr>
      <p:sp>
        <p:nvSpPr>
          <p:cNvPr name="TextBox 2" id="2"/>
          <p:cNvSpPr txBox="true"/>
          <p:nvPr/>
        </p:nvSpPr>
        <p:spPr>
          <a:xfrm rot="0">
            <a:off x="6029209" y="1988153"/>
            <a:ext cx="5258132" cy="1287399"/>
          </a:xfrm>
          <a:prstGeom prst="rect">
            <a:avLst/>
          </a:prstGeom>
        </p:spPr>
        <p:txBody>
          <a:bodyPr anchor="t" rtlCol="false" lIns="114300" rIns="114300" tIns="57150" bIns="57150" anchorCtr="false" vert="horz" wrap="square">
            <a:spAutoFit/>
          </a:bodyPr>
          <a:lstStyle/>
          <a:p>
            <a:pPr lvl="0" indent="-203200" marL="203200">
              <a:lnSpc>
                <a:spcPct val="96000"/>
              </a:lnSpc>
              <a:buFont typeface="Arial"/>
              <a:buChar char="•"/>
            </a:pPr>
            <a:r>
              <a:rPr lang="en-US" sz="1500">
                <a:solidFill>
                  <a:schemeClr val="dk1"/>
                </a:solidFill>
                <a:latin typeface="Microsoft Yahei"/>
                <a:ea typeface="Microsoft Yahei"/>
                <a:cs typeface="Microsoft Yahei"/>
              </a:rPr>
              <a:t>施工过程中，应安排专人进行监护，及时发现和处理安全隐患。</a:t>
            </a:r>
          </a:p>
        </p:txBody>
      </p:sp>
      <p:sp>
        <p:nvSpPr>
          <p:cNvPr name="AutoShape 3" id="3"/>
          <p:cNvSpPr/>
          <p:nvPr/>
        </p:nvSpPr>
        <p:spPr>
          <a:xfrm rot="0">
            <a:off x="6412992" y="4129306"/>
            <a:ext cx="755904" cy="755904"/>
          </a:xfrm>
          <a:prstGeom prst="roundRect">
            <a:avLst>
              <a:gd fmla="val 16667" name="adj"/>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p/>
        </p:txBody>
      </p:sp>
      <p:sp>
        <p:nvSpPr>
          <p:cNvPr name="AutoShape 4" id="4"/>
          <p:cNvSpPr/>
          <p:nvPr/>
        </p:nvSpPr>
        <p:spPr>
          <a:xfrm rot="0">
            <a:off x="8227931" y="4129306"/>
            <a:ext cx="755904" cy="755904"/>
          </a:xfrm>
          <a:prstGeom prst="roundRect">
            <a:avLst>
              <a:gd fmla="val 16667" name="adj"/>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p/>
        </p:txBody>
      </p:sp>
      <p:sp>
        <p:nvSpPr>
          <p:cNvPr name="AutoShape 5" id="5"/>
          <p:cNvSpPr/>
          <p:nvPr/>
        </p:nvSpPr>
        <p:spPr>
          <a:xfrm rot="0">
            <a:off x="10042870" y="4129306"/>
            <a:ext cx="755904" cy="755904"/>
          </a:xfrm>
          <a:prstGeom prst="roundRect">
            <a:avLst>
              <a:gd fmla="val 16667" name="adj"/>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p/>
        </p:txBody>
      </p:sp>
      <p:cxnSp>
        <p:nvCxnSpPr>
          <p:cNvPr name="Connector 6" id="6"/>
          <p:cNvCxnSpPr/>
          <p:nvPr/>
        </p:nvCxnSpPr>
        <p:spPr>
          <a:xfrm>
            <a:off x="6137995" y="3770320"/>
            <a:ext cx="4941824" cy="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name="Freeform 7" id="7"/>
          <p:cNvSpPr/>
          <p:nvPr/>
        </p:nvSpPr>
        <p:spPr>
          <a:xfrm rot="0">
            <a:off x="6586408" y="4298640"/>
            <a:ext cx="410870" cy="410870"/>
          </a:xfrm>
          <a:custGeom>
            <a:avLst/>
            <a:gdLst/>
            <a:ahLst/>
            <a:cxnLst/>
            <a:rect r="r" b="b" t="t" l="l"/>
            <a:pathLst>
              <a:path h="304800" w="304800">
                <a:moveTo>
                  <a:pt x="257299" y="240773"/>
                </a:moveTo>
                <a:lnTo>
                  <a:pt x="257299" y="258156"/>
                </a:lnTo>
                <a:lnTo>
                  <a:pt x="47501" y="258156"/>
                </a:lnTo>
                <a:lnTo>
                  <a:pt x="47501" y="240773"/>
                </a:lnTo>
                <a:cubicBezTo>
                  <a:pt x="47501" y="240773"/>
                  <a:pt x="43015" y="231162"/>
                  <a:pt x="67361" y="208112"/>
                </a:cubicBezTo>
                <a:cubicBezTo>
                  <a:pt x="91688" y="185071"/>
                  <a:pt x="88487" y="125511"/>
                  <a:pt x="88487" y="85173"/>
                </a:cubicBezTo>
                <a:cubicBezTo>
                  <a:pt x="88487" y="44834"/>
                  <a:pt x="145142" y="43977"/>
                  <a:pt x="145142" y="43977"/>
                </a:cubicBezTo>
                <a:lnTo>
                  <a:pt x="147085" y="43977"/>
                </a:lnTo>
                <a:cubicBezTo>
                  <a:pt x="147085" y="43996"/>
                  <a:pt x="147085" y="43701"/>
                  <a:pt x="147085" y="37424"/>
                </a:cubicBezTo>
                <a:cubicBezTo>
                  <a:pt x="147085" y="33395"/>
                  <a:pt x="133560" y="18802"/>
                  <a:pt x="133560" y="18802"/>
                </a:cubicBezTo>
                <a:lnTo>
                  <a:pt x="133360" y="9973"/>
                </a:lnTo>
                <a:lnTo>
                  <a:pt x="171555" y="9973"/>
                </a:lnTo>
                <a:lnTo>
                  <a:pt x="171298" y="19136"/>
                </a:lnTo>
                <a:cubicBezTo>
                  <a:pt x="171298" y="19136"/>
                  <a:pt x="156639" y="33719"/>
                  <a:pt x="156639" y="38014"/>
                </a:cubicBezTo>
                <a:cubicBezTo>
                  <a:pt x="156639" y="42167"/>
                  <a:pt x="156639" y="43558"/>
                  <a:pt x="156639" y="43967"/>
                </a:cubicBezTo>
                <a:lnTo>
                  <a:pt x="159658" y="43967"/>
                </a:lnTo>
                <a:cubicBezTo>
                  <a:pt x="159658" y="43967"/>
                  <a:pt x="216313" y="44825"/>
                  <a:pt x="216313" y="85163"/>
                </a:cubicBezTo>
                <a:cubicBezTo>
                  <a:pt x="216313" y="125501"/>
                  <a:pt x="213112" y="185071"/>
                  <a:pt x="237449" y="208121"/>
                </a:cubicBezTo>
                <a:cubicBezTo>
                  <a:pt x="261785" y="231172"/>
                  <a:pt x="257299" y="240773"/>
                  <a:pt x="257299" y="240773"/>
                </a:cubicBezTo>
                <a:close/>
                <a:moveTo>
                  <a:pt x="176327" y="267367"/>
                </a:moveTo>
                <a:cubicBezTo>
                  <a:pt x="176327" y="280559"/>
                  <a:pt x="165640" y="294827"/>
                  <a:pt x="152457" y="294827"/>
                </a:cubicBezTo>
                <a:cubicBezTo>
                  <a:pt x="139275" y="294827"/>
                  <a:pt x="128588" y="280559"/>
                  <a:pt x="128588" y="267367"/>
                </a:cubicBezTo>
                <a:cubicBezTo>
                  <a:pt x="128588" y="267662"/>
                  <a:pt x="176327" y="267062"/>
                  <a:pt x="176327" y="267367"/>
                </a:cubicBezTo>
                <a:close/>
              </a:path>
            </a:pathLst>
          </a:custGeom>
          <a:solidFill>
            <a:srgbClr val="FFFFFF">
              <a:alpha val="100000"/>
            </a:srgbClr>
          </a:solidFill>
        </p:spPr>
        <p:txBody>
          <a:bodyPr/>
          <a:p/>
        </p:txBody>
      </p:sp>
      <p:sp>
        <p:nvSpPr>
          <p:cNvPr name="Freeform 8" id="8"/>
          <p:cNvSpPr/>
          <p:nvPr/>
        </p:nvSpPr>
        <p:spPr>
          <a:xfrm rot="0">
            <a:off x="8424733" y="4355911"/>
            <a:ext cx="345034" cy="345034"/>
          </a:xfrm>
          <a:custGeom>
            <a:avLst/>
            <a:gdLst/>
            <a:ahLst/>
            <a:cxnLst/>
            <a:rect r="r" b="b" t="t" l="l"/>
            <a:pathLst>
              <a:path h="304800" w="304800">
                <a:moveTo>
                  <a:pt x="106680" y="259080"/>
                </a:moveTo>
                <a:lnTo>
                  <a:pt x="30480" y="259080"/>
                </a:lnTo>
                <a:cubicBezTo>
                  <a:pt x="13649" y="259080"/>
                  <a:pt x="0" y="245431"/>
                  <a:pt x="0" y="228600"/>
                </a:cubicBezTo>
                <a:lnTo>
                  <a:pt x="0" y="228600"/>
                </a:lnTo>
                <a:lnTo>
                  <a:pt x="0" y="30480"/>
                </a:lnTo>
                <a:cubicBezTo>
                  <a:pt x="0" y="13716"/>
                  <a:pt x="13716" y="0"/>
                  <a:pt x="30480" y="0"/>
                </a:cubicBezTo>
                <a:lnTo>
                  <a:pt x="274320" y="0"/>
                </a:lnTo>
                <a:cubicBezTo>
                  <a:pt x="291151" y="0"/>
                  <a:pt x="304800" y="13649"/>
                  <a:pt x="304800" y="30480"/>
                </a:cubicBezTo>
                <a:lnTo>
                  <a:pt x="304800" y="30480"/>
                </a:lnTo>
                <a:lnTo>
                  <a:pt x="304800" y="228600"/>
                </a:lnTo>
                <a:cubicBezTo>
                  <a:pt x="304800" y="245431"/>
                  <a:pt x="291151" y="259080"/>
                  <a:pt x="274320" y="259080"/>
                </a:cubicBezTo>
                <a:lnTo>
                  <a:pt x="274320" y="259080"/>
                </a:lnTo>
                <a:lnTo>
                  <a:pt x="198120" y="259080"/>
                </a:lnTo>
                <a:lnTo>
                  <a:pt x="259080" y="289560"/>
                </a:lnTo>
                <a:lnTo>
                  <a:pt x="259080" y="304800"/>
                </a:lnTo>
                <a:lnTo>
                  <a:pt x="45720" y="304800"/>
                </a:lnTo>
                <a:lnTo>
                  <a:pt x="45720" y="289560"/>
                </a:lnTo>
                <a:lnTo>
                  <a:pt x="106680" y="259080"/>
                </a:lnTo>
                <a:close/>
                <a:moveTo>
                  <a:pt x="30480" y="30480"/>
                </a:moveTo>
                <a:lnTo>
                  <a:pt x="30480" y="198120"/>
                </a:lnTo>
                <a:lnTo>
                  <a:pt x="274320" y="198120"/>
                </a:lnTo>
                <a:lnTo>
                  <a:pt x="274320" y="30480"/>
                </a:lnTo>
                <a:lnTo>
                  <a:pt x="30480" y="30480"/>
                </a:lnTo>
                <a:close/>
              </a:path>
            </a:pathLst>
          </a:custGeom>
          <a:solidFill>
            <a:srgbClr val="FFFFFF">
              <a:alpha val="100000"/>
            </a:srgbClr>
          </a:solidFill>
        </p:spPr>
        <p:txBody>
          <a:bodyPr/>
          <a:p/>
        </p:txBody>
      </p:sp>
      <p:sp>
        <p:nvSpPr>
          <p:cNvPr name="Freeform 9" id="9"/>
          <p:cNvSpPr/>
          <p:nvPr/>
        </p:nvSpPr>
        <p:spPr>
          <a:xfrm rot="0">
            <a:off x="10222567" y="4333387"/>
            <a:ext cx="371856" cy="359664"/>
          </a:xfrm>
          <a:custGeom>
            <a:avLst/>
            <a:gdLst/>
            <a:ahLst/>
            <a:cxnLst/>
            <a:rect r="r" b="b" t="t" l="l"/>
            <a:pathLst>
              <a:path h="304800" w="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p:spPr>
        <p:txBody>
          <a:bodyPr/>
          <a:p/>
        </p:txBody>
      </p:sp>
      <p:pic>
        <p:nvPicPr>
          <p:cNvPr name="Picture 10" id="10"/>
          <p:cNvPicPr>
            <a:picLocks noChangeAspect="true"/>
          </p:cNvPicPr>
          <p:nvPr/>
        </p:nvPicPr>
        <p:blipFill>
          <a:blip r:embed="rId3"/>
          <a:srcRect t="21978" b="21978"/>
          <a:stretch>
            <a:fillRect/>
          </a:stretch>
        </p:blipFill>
        <p:spPr>
          <a:xfrm rot="0">
            <a:off x="763829" y="2145985"/>
            <a:ext cx="4887637" cy="2739225"/>
          </a:xfrm>
          <a:prstGeom prst="rect">
            <a:avLst/>
          </a:prstGeom>
        </p:spPr>
      </p:pic>
      <p:grpSp>
        <p:nvGrpSpPr>
          <p:cNvPr name="Group 11" id="11"/>
          <p:cNvGrpSpPr/>
          <p:nvPr/>
        </p:nvGrpSpPr>
        <p:grpSpPr>
          <a:xfrm>
            <a:off x="454963" y="93878"/>
            <a:ext cx="10641129" cy="914400"/>
            <a:chOff x="454963" y="93878"/>
            <a:chExt cx="10641129" cy="914400"/>
          </a:xfrm>
        </p:grpSpPr>
        <p:sp>
          <p:nvSpPr>
            <p:cNvPr name="AutoShape 12" id="12"/>
            <p:cNvSpPr/>
            <p:nvPr/>
          </p:nvSpPr>
          <p:spPr>
            <a:xfrm rot="0">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sp>
        <p:sp>
          <p:nvSpPr>
            <p:cNvPr name="AutoShape 13" id="13"/>
            <p:cNvSpPr/>
            <p:nvPr/>
          </p:nvSpPr>
          <p:spPr>
            <a:xfrm rot="0">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sp>
        <p:sp>
          <p:nvSpPr>
            <p:cNvPr name="AutoShape 14" id="14"/>
            <p:cNvSpPr/>
            <p:nvPr/>
          </p:nvSpPr>
          <p:spPr>
            <a:xfrm rot="0">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sp>
        <p:sp>
          <p:nvSpPr>
            <p:cNvPr name="AutoShape 15" id="15"/>
            <p:cNvSpPr/>
            <p:nvPr/>
          </p:nvSpPr>
          <p:spPr>
            <a:xfrm rot="0">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sp>
        <p:sp>
          <p:nvSpPr>
            <p:cNvPr name="AutoShape 16" id="16"/>
            <p:cNvSpPr/>
            <p:nvPr/>
          </p:nvSpPr>
          <p:spPr>
            <a:xfrm rot="0">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sp>
        <p:sp>
          <p:nvSpPr>
            <p:cNvPr name="AutoShape 17" id="17"/>
            <p:cNvSpPr/>
            <p:nvPr/>
          </p:nvSpPr>
          <p:spPr>
            <a:xfrm rot="0">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sp>
        <p:sp>
          <p:nvSpPr>
            <p:cNvPr name="AutoShape 18" id="18"/>
            <p:cNvSpPr/>
            <p:nvPr/>
          </p:nvSpPr>
          <p:spPr>
            <a:xfrm rot="0">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sp>
        <p:sp>
          <p:nvSpPr>
            <p:cNvPr name="AutoShape 19" id="19"/>
            <p:cNvSpPr/>
            <p:nvPr/>
          </p:nvSpPr>
          <p:spPr>
            <a:xfrm rot="0">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sp>
        <p:sp>
          <p:nvSpPr>
            <p:cNvPr name="AutoShape 20" id="20"/>
            <p:cNvSpPr/>
            <p:nvPr/>
          </p:nvSpPr>
          <p:spPr>
            <a:xfrm rot="0">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sp>
        <p:sp>
          <p:nvSpPr>
            <p:cNvPr name="AutoShape 21" id="21"/>
            <p:cNvSpPr/>
            <p:nvPr/>
          </p:nvSpPr>
          <p:spPr>
            <a:xfrm rot="0">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sp>
        <p:sp>
          <p:nvSpPr>
            <p:cNvPr name="AutoShape 22" id="22"/>
            <p:cNvSpPr/>
            <p:nvPr/>
          </p:nvSpPr>
          <p:spPr>
            <a:xfrm rot="0">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sp>
        <p:sp>
          <p:nvSpPr>
            <p:cNvPr name="AutoShape 23" id="23"/>
            <p:cNvSpPr/>
            <p:nvPr/>
          </p:nvSpPr>
          <p:spPr>
            <a:xfrm rot="0">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sp>
        <p:sp>
          <p:nvSpPr>
            <p:cNvPr name="AutoShape 24" id="24"/>
            <p:cNvSpPr/>
            <p:nvPr/>
          </p:nvSpPr>
          <p:spPr>
            <a:xfrm rot="0">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sp>
        <p:sp>
          <p:nvSpPr>
            <p:cNvPr name="AutoShape 25" id="25"/>
            <p:cNvSpPr/>
            <p:nvPr/>
          </p:nvSpPr>
          <p:spPr>
            <a:xfrm rot="0">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sp>
        <p:sp>
          <p:nvSpPr>
            <p:cNvPr name="AutoShape 26" id="26"/>
            <p:cNvSpPr/>
            <p:nvPr/>
          </p:nvSpPr>
          <p:spPr>
            <a:xfrm rot="0">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sp>
        <p:sp>
          <p:nvSpPr>
            <p:cNvPr name="AutoShape 27" id="27"/>
            <p:cNvSpPr/>
            <p:nvPr/>
          </p:nvSpPr>
          <p:spPr>
            <a:xfrm rot="0">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sp>
        <p:sp>
          <p:nvSpPr>
            <p:cNvPr name="AutoShape 28" id="28"/>
            <p:cNvSpPr/>
            <p:nvPr/>
          </p:nvSpPr>
          <p:spPr>
            <a:xfrm rot="0">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sp>
        <p:sp>
          <p:nvSpPr>
            <p:cNvPr name="AutoShape 29" id="29"/>
            <p:cNvSpPr/>
            <p:nvPr/>
          </p:nvSpPr>
          <p:spPr>
            <a:xfrm rot="0">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sp>
        <p:sp>
          <p:nvSpPr>
            <p:cNvPr name="AutoShape 30" id="30"/>
            <p:cNvSpPr/>
            <p:nvPr/>
          </p:nvSpPr>
          <p:spPr>
            <a:xfrm rot="0">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sp>
        <p:sp>
          <p:nvSpPr>
            <p:cNvPr name="AutoShape 31" id="31"/>
            <p:cNvSpPr/>
            <p:nvPr/>
          </p:nvSpPr>
          <p:spPr>
            <a:xfrm rot="0">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sp>
        <p:sp>
          <p:nvSpPr>
            <p:cNvPr name="TextBox 32" id="32"/>
            <p:cNvSpPr txBox="true"/>
            <p:nvPr/>
          </p:nvSpPr>
          <p:spPr>
            <a:xfrm rot="0">
              <a:off x="1094842" y="93878"/>
              <a:ext cx="10001250" cy="914400"/>
            </a:xfrm>
            <a:prstGeom prst="rect">
              <a:avLst/>
            </a:prstGeom>
          </p:spPr>
          <p:txBody>
            <a:bodyPr anchor="t" rtlCol="false" lIns="123825" rIns="57150" tIns="123825" bIns="123825" anchorCtr="false" vert="horz" wrap="square">
              <a:spAutoFit/>
            </a:bodyPr>
            <a:lstStyle/>
            <a:p>
              <a:pPr>
                <a:lnSpc>
                  <a:spcPct val="140000"/>
                </a:lnSpc>
              </a:pPr>
              <a:r>
                <a:rPr lang="en-US" b="true" sz="3000">
                  <a:solidFill>
                    <a:schemeClr val="accent1"/>
                  </a:solidFill>
                  <a:latin typeface="Microsoft Yahei"/>
                  <a:ea typeface="Microsoft Yahei"/>
                  <a:cs typeface="Microsoft Yahei"/>
                </a:rPr>
                <a:t>支模架的安全操作规程</a:t>
              </a:r>
            </a:p>
          </p:txBody>
        </p:sp>
      </p:grpSp>
    </p:spTree>
  </p:cSld>
  <p:clrMapOvr>
    <a:masterClrMapping/>
  </p:clrMapOvr>
</p:sld>
</file>

<file path=ppt/slides/slide21.xml><?xml version="1.0" encoding="utf-8"?>
<p:sld xmlns:p="http://schemas.openxmlformats.org/presentationml/2006/main" xmlns:a="http://schemas.openxmlformats.org/drawingml/2006/main" xmlns:r="http://schemas.openxmlformats.org/officeDocument/2006/relationships">
  <p:cSld>
    <p:bg>
      <p:bgPr>
        <a:blipFill dpi="0" rotWithShape="true">
          <a:blip r:embed="rId2">
            <a:alphaModFix amt="100000"/>
          </a:blip>
          <a:srcRect/>
          <a:stretch>
            <a:fillRect b="0" t="0" l="0" r="0"/>
          </a:stretch>
        </a:blipFill>
      </p:bgPr>
    </p:bg>
    <p:spTree>
      <p:nvGrpSpPr>
        <p:cNvPr id="1" name=""/>
        <p:cNvGrpSpPr/>
        <p:nvPr/>
      </p:nvGrpSpPr>
      <p:grpSpPr>
        <a:xfrm>
          <a:off x="0" y="0"/>
          <a:ext cx="0" cy="0"/>
          <a:chOff x="0" y="0"/>
          <a:chExt cx="0" cy="0"/>
        </a:xfrm>
      </p:grpSpPr>
      <p:sp>
        <p:nvSpPr>
          <p:cNvPr name="AutoShape 2" id="2"/>
          <p:cNvSpPr/>
          <p:nvPr/>
        </p:nvSpPr>
        <p:spPr>
          <a:xfrm rot="0">
            <a:off x="0" y="1185774"/>
            <a:ext cx="9112336" cy="1732311"/>
          </a:xfrm>
          <a:prstGeom prst="rect">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p/>
        </p:txBody>
      </p:sp>
      <p:sp>
        <p:nvSpPr>
          <p:cNvPr name="TextBox 3" id="3"/>
          <p:cNvSpPr txBox="true"/>
          <p:nvPr/>
        </p:nvSpPr>
        <p:spPr>
          <a:xfrm rot="0">
            <a:off x="454963" y="1536246"/>
            <a:ext cx="7876972" cy="994791"/>
          </a:xfrm>
          <a:prstGeom prst="rect">
            <a:avLst/>
          </a:prstGeom>
        </p:spPr>
        <p:txBody>
          <a:bodyPr anchor="t" rtlCol="false" lIns="114300" rIns="114300" tIns="57150" bIns="57150" anchorCtr="false" vert="horz" wrap="square">
            <a:spAutoFit/>
          </a:bodyPr>
          <a:lstStyle/>
          <a:p>
            <a:pPr>
              <a:lnSpc>
                <a:spcPct val="120000"/>
              </a:lnSpc>
            </a:pPr>
            <a:r>
              <a:rPr lang="en-US" sz="1500">
                <a:solidFill>
                  <a:srgbClr val="FFFFFF"/>
                </a:solidFill>
                <a:latin typeface="Microsoft Yahei"/>
                <a:ea typeface="Microsoft Yahei"/>
                <a:cs typeface="Microsoft Yahei"/>
              </a:rPr>
              <a:t>支模架的拆除</a:t>
            </a:r>
          </a:p>
        </p:txBody>
      </p:sp>
      <p:sp>
        <p:nvSpPr>
          <p:cNvPr name="AutoShape 4" id="4"/>
          <p:cNvSpPr/>
          <p:nvPr/>
        </p:nvSpPr>
        <p:spPr>
          <a:xfrm rot="0">
            <a:off x="3079664" y="2918085"/>
            <a:ext cx="9112336" cy="1732311"/>
          </a:xfrm>
          <a:prstGeom prst="rect">
            <a:avLst/>
          </a:prstGeom>
          <a:solidFill>
            <a:schemeClr val="accent2">
              <a:lumMod val="50000"/>
              <a:alpha val="100000"/>
            </a:schemeClr>
          </a:solidFill>
        </p:spPr>
        <p:style>
          <a:lnRef idx="0">
            <a:schemeClr val="accent2"/>
          </a:lnRef>
          <a:fillRef idx="1">
            <a:schemeClr val="accent2"/>
          </a:fillRef>
          <a:effectRef idx="0">
            <a:schemeClr val="accent2"/>
          </a:effectRef>
          <a:fontRef idx="minor">
            <a:schemeClr val="lt1"/>
          </a:fontRef>
        </p:style>
        <p:txBody>
          <a:bodyPr/>
          <a:p/>
        </p:txBody>
      </p:sp>
      <p:sp>
        <p:nvSpPr>
          <p:cNvPr name="AutoShape 5" id="5"/>
          <p:cNvSpPr/>
          <p:nvPr/>
        </p:nvSpPr>
        <p:spPr>
          <a:xfrm rot="0">
            <a:off x="0" y="4650396"/>
            <a:ext cx="9112336" cy="1732311"/>
          </a:xfrm>
          <a:prstGeom prst="rect">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p/>
        </p:txBody>
      </p:sp>
      <p:sp>
        <p:nvSpPr>
          <p:cNvPr name="TextBox 6" id="6"/>
          <p:cNvSpPr txBox="true"/>
          <p:nvPr/>
        </p:nvSpPr>
        <p:spPr>
          <a:xfrm rot="0">
            <a:off x="3798378" y="3268557"/>
            <a:ext cx="7876972" cy="994791"/>
          </a:xfrm>
          <a:prstGeom prst="rect">
            <a:avLst/>
          </a:prstGeom>
        </p:spPr>
        <p:txBody>
          <a:bodyPr anchor="t" rtlCol="false" lIns="114300" rIns="114300" tIns="57150" bIns="57150" anchorCtr="false" vert="horz" wrap="square">
            <a:spAutoFit/>
          </a:bodyPr>
          <a:lstStyle/>
          <a:p>
            <a:pPr>
              <a:lnSpc>
                <a:spcPct val="120000"/>
              </a:lnSpc>
            </a:pPr>
            <a:r>
              <a:rPr lang="en-US" sz="1500">
                <a:solidFill>
                  <a:srgbClr val="FFFFFF"/>
                </a:solidFill>
                <a:latin typeface="Microsoft Yahei"/>
                <a:ea typeface="Microsoft Yahei"/>
                <a:cs typeface="Microsoft Yahei"/>
              </a:rPr>
              <a:t>拆除前应对支模架进行检查，确保支架无杂物、无悬挂物品。</a:t>
            </a:r>
          </a:p>
        </p:txBody>
      </p:sp>
      <p:sp>
        <p:nvSpPr>
          <p:cNvPr name="TextBox 7" id="7"/>
          <p:cNvSpPr txBox="true"/>
          <p:nvPr/>
        </p:nvSpPr>
        <p:spPr>
          <a:xfrm rot="0">
            <a:off x="575049" y="5000868"/>
            <a:ext cx="7876972" cy="994791"/>
          </a:xfrm>
          <a:prstGeom prst="rect">
            <a:avLst/>
          </a:prstGeom>
        </p:spPr>
        <p:txBody>
          <a:bodyPr anchor="t" rtlCol="false" lIns="114300" rIns="114300" tIns="57150" bIns="57150" anchorCtr="false" vert="horz" wrap="square">
            <a:spAutoFit/>
          </a:bodyPr>
          <a:lstStyle/>
          <a:p>
            <a:pPr>
              <a:lnSpc>
                <a:spcPct val="120000"/>
              </a:lnSpc>
            </a:pPr>
            <a:r>
              <a:rPr lang="en-US" sz="1500">
                <a:solidFill>
                  <a:srgbClr val="FFFFFF"/>
                </a:solidFill>
                <a:latin typeface="Microsoft Yahei"/>
                <a:ea typeface="Microsoft Yahei"/>
                <a:cs typeface="Microsoft Yahei"/>
              </a:rPr>
              <a:t>按照正确的顺序和方式拆除支模架，避免因操作不当导致安全事故。</a:t>
            </a:r>
          </a:p>
        </p:txBody>
      </p:sp>
      <p:pic>
        <p:nvPicPr>
          <p:cNvPr name="Picture 8" id="8"/>
          <p:cNvPicPr>
            <a:picLocks noChangeAspect="true"/>
          </p:cNvPicPr>
          <p:nvPr/>
        </p:nvPicPr>
        <p:blipFill>
          <a:blip r:embed="rId3"/>
          <a:srcRect t="7970" b="7970"/>
          <a:stretch>
            <a:fillRect/>
          </a:stretch>
        </p:blipFill>
        <p:spPr>
          <a:xfrm rot="0">
            <a:off x="9112336" y="1185774"/>
            <a:ext cx="3079664" cy="1732311"/>
          </a:xfrm>
          <a:prstGeom prst="rect">
            <a:avLst/>
          </a:prstGeom>
        </p:spPr>
      </p:pic>
      <p:pic>
        <p:nvPicPr>
          <p:cNvPr name="Picture 9" id="9"/>
          <p:cNvPicPr>
            <a:picLocks noChangeAspect="true"/>
          </p:cNvPicPr>
          <p:nvPr/>
        </p:nvPicPr>
        <p:blipFill>
          <a:blip r:embed="rId4"/>
          <a:srcRect t="21875" b="21875"/>
          <a:stretch>
            <a:fillRect/>
          </a:stretch>
        </p:blipFill>
        <p:spPr>
          <a:xfrm rot="0">
            <a:off x="0" y="2918085"/>
            <a:ext cx="3079664" cy="1732311"/>
          </a:xfrm>
          <a:prstGeom prst="rect">
            <a:avLst/>
          </a:prstGeom>
        </p:spPr>
      </p:pic>
      <p:pic>
        <p:nvPicPr>
          <p:cNvPr name="Picture 10" id="10"/>
          <p:cNvPicPr>
            <a:picLocks noChangeAspect="true"/>
          </p:cNvPicPr>
          <p:nvPr/>
        </p:nvPicPr>
        <p:blipFill>
          <a:blip r:embed="rId5"/>
          <a:srcRect t="21875" b="21875"/>
          <a:stretch>
            <a:fillRect/>
          </a:stretch>
        </p:blipFill>
        <p:spPr>
          <a:xfrm rot="0">
            <a:off x="9112336" y="4650396"/>
            <a:ext cx="3079664" cy="1732311"/>
          </a:xfrm>
          <a:prstGeom prst="rect">
            <a:avLst/>
          </a:prstGeom>
        </p:spPr>
      </p:pic>
      <p:grpSp>
        <p:nvGrpSpPr>
          <p:cNvPr name="Group 11" id="11"/>
          <p:cNvGrpSpPr/>
          <p:nvPr/>
        </p:nvGrpSpPr>
        <p:grpSpPr>
          <a:xfrm>
            <a:off x="454963" y="93878"/>
            <a:ext cx="10641129" cy="914400"/>
            <a:chOff x="454963" y="93878"/>
            <a:chExt cx="10641129" cy="914400"/>
          </a:xfrm>
        </p:grpSpPr>
        <p:sp>
          <p:nvSpPr>
            <p:cNvPr name="AutoShape 12" id="12"/>
            <p:cNvSpPr/>
            <p:nvPr/>
          </p:nvSpPr>
          <p:spPr>
            <a:xfrm rot="0">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sp>
        <p:sp>
          <p:nvSpPr>
            <p:cNvPr name="AutoShape 13" id="13"/>
            <p:cNvSpPr/>
            <p:nvPr/>
          </p:nvSpPr>
          <p:spPr>
            <a:xfrm rot="0">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sp>
        <p:sp>
          <p:nvSpPr>
            <p:cNvPr name="AutoShape 14" id="14"/>
            <p:cNvSpPr/>
            <p:nvPr/>
          </p:nvSpPr>
          <p:spPr>
            <a:xfrm rot="0">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sp>
        <p:sp>
          <p:nvSpPr>
            <p:cNvPr name="AutoShape 15" id="15"/>
            <p:cNvSpPr/>
            <p:nvPr/>
          </p:nvSpPr>
          <p:spPr>
            <a:xfrm rot="0">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sp>
        <p:sp>
          <p:nvSpPr>
            <p:cNvPr name="AutoShape 16" id="16"/>
            <p:cNvSpPr/>
            <p:nvPr/>
          </p:nvSpPr>
          <p:spPr>
            <a:xfrm rot="0">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sp>
        <p:sp>
          <p:nvSpPr>
            <p:cNvPr name="AutoShape 17" id="17"/>
            <p:cNvSpPr/>
            <p:nvPr/>
          </p:nvSpPr>
          <p:spPr>
            <a:xfrm rot="0">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sp>
        <p:sp>
          <p:nvSpPr>
            <p:cNvPr name="AutoShape 18" id="18"/>
            <p:cNvSpPr/>
            <p:nvPr/>
          </p:nvSpPr>
          <p:spPr>
            <a:xfrm rot="0">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sp>
        <p:sp>
          <p:nvSpPr>
            <p:cNvPr name="AutoShape 19" id="19"/>
            <p:cNvSpPr/>
            <p:nvPr/>
          </p:nvSpPr>
          <p:spPr>
            <a:xfrm rot="0">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sp>
        <p:sp>
          <p:nvSpPr>
            <p:cNvPr name="AutoShape 20" id="20"/>
            <p:cNvSpPr/>
            <p:nvPr/>
          </p:nvSpPr>
          <p:spPr>
            <a:xfrm rot="0">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sp>
        <p:sp>
          <p:nvSpPr>
            <p:cNvPr name="AutoShape 21" id="21"/>
            <p:cNvSpPr/>
            <p:nvPr/>
          </p:nvSpPr>
          <p:spPr>
            <a:xfrm rot="0">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sp>
        <p:sp>
          <p:nvSpPr>
            <p:cNvPr name="AutoShape 22" id="22"/>
            <p:cNvSpPr/>
            <p:nvPr/>
          </p:nvSpPr>
          <p:spPr>
            <a:xfrm rot="0">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sp>
        <p:sp>
          <p:nvSpPr>
            <p:cNvPr name="AutoShape 23" id="23"/>
            <p:cNvSpPr/>
            <p:nvPr/>
          </p:nvSpPr>
          <p:spPr>
            <a:xfrm rot="0">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sp>
        <p:sp>
          <p:nvSpPr>
            <p:cNvPr name="AutoShape 24" id="24"/>
            <p:cNvSpPr/>
            <p:nvPr/>
          </p:nvSpPr>
          <p:spPr>
            <a:xfrm rot="0">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sp>
        <p:sp>
          <p:nvSpPr>
            <p:cNvPr name="AutoShape 25" id="25"/>
            <p:cNvSpPr/>
            <p:nvPr/>
          </p:nvSpPr>
          <p:spPr>
            <a:xfrm rot="0">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sp>
        <p:sp>
          <p:nvSpPr>
            <p:cNvPr name="AutoShape 26" id="26"/>
            <p:cNvSpPr/>
            <p:nvPr/>
          </p:nvSpPr>
          <p:spPr>
            <a:xfrm rot="0">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sp>
        <p:sp>
          <p:nvSpPr>
            <p:cNvPr name="AutoShape 27" id="27"/>
            <p:cNvSpPr/>
            <p:nvPr/>
          </p:nvSpPr>
          <p:spPr>
            <a:xfrm rot="0">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sp>
        <p:sp>
          <p:nvSpPr>
            <p:cNvPr name="AutoShape 28" id="28"/>
            <p:cNvSpPr/>
            <p:nvPr/>
          </p:nvSpPr>
          <p:spPr>
            <a:xfrm rot="0">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sp>
        <p:sp>
          <p:nvSpPr>
            <p:cNvPr name="AutoShape 29" id="29"/>
            <p:cNvSpPr/>
            <p:nvPr/>
          </p:nvSpPr>
          <p:spPr>
            <a:xfrm rot="0">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sp>
        <p:sp>
          <p:nvSpPr>
            <p:cNvPr name="AutoShape 30" id="30"/>
            <p:cNvSpPr/>
            <p:nvPr/>
          </p:nvSpPr>
          <p:spPr>
            <a:xfrm rot="0">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sp>
        <p:sp>
          <p:nvSpPr>
            <p:cNvPr name="AutoShape 31" id="31"/>
            <p:cNvSpPr/>
            <p:nvPr/>
          </p:nvSpPr>
          <p:spPr>
            <a:xfrm rot="0">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sp>
        <p:sp>
          <p:nvSpPr>
            <p:cNvPr name="TextBox 32" id="32"/>
            <p:cNvSpPr txBox="true"/>
            <p:nvPr/>
          </p:nvSpPr>
          <p:spPr>
            <a:xfrm rot="0">
              <a:off x="1094842" y="93878"/>
              <a:ext cx="10001250" cy="914400"/>
            </a:xfrm>
            <a:prstGeom prst="rect">
              <a:avLst/>
            </a:prstGeom>
          </p:spPr>
          <p:txBody>
            <a:bodyPr anchor="t" rtlCol="false" lIns="123825" rIns="57150" tIns="123825" bIns="123825" anchorCtr="false" vert="horz" wrap="square">
              <a:spAutoFit/>
            </a:bodyPr>
            <a:lstStyle/>
            <a:p>
              <a:pPr>
                <a:lnSpc>
                  <a:spcPct val="140000"/>
                </a:lnSpc>
              </a:pPr>
              <a:r>
                <a:rPr lang="en-US" b="true" sz="3000">
                  <a:solidFill>
                    <a:schemeClr val="accent1"/>
                  </a:solidFill>
                  <a:latin typeface="Microsoft Yahei"/>
                  <a:ea typeface="Microsoft Yahei"/>
                  <a:cs typeface="Microsoft Yahei"/>
                </a:rPr>
                <a:t>支模架的安全操作规程</a:t>
              </a:r>
            </a:p>
          </p:txBody>
        </p:sp>
      </p:grpSp>
    </p:spTree>
  </p:cSld>
  <p:clrMapOvr>
    <a:masterClrMapping/>
  </p:clrMapOvr>
</p:sld>
</file>

<file path=ppt/slides/slide22.xml><?xml version="1.0" encoding="utf-8"?>
<p:sld xmlns:p="http://schemas.openxmlformats.org/presentationml/2006/main" xmlns:a="http://schemas.openxmlformats.org/drawingml/2006/main" xmlns:r="http://schemas.openxmlformats.org/officeDocument/2006/relationships">
  <p:cSld>
    <p:bg>
      <p:bgPr>
        <a:blipFill dpi="0" rotWithShape="true">
          <a:blip r:embed="rId2">
            <a:alphaModFix amt="100000"/>
          </a:blip>
          <a:srcRect/>
          <a:stretch>
            <a:fillRect b="0" t="0" l="0" r="0"/>
          </a:stretch>
        </a:blipFill>
      </p:bgPr>
    </p:bg>
    <p:spTree>
      <p:nvGrpSpPr>
        <p:cNvPr id="1" name=""/>
        <p:cNvGrpSpPr/>
        <p:nvPr/>
      </p:nvGrpSpPr>
      <p:grpSpPr>
        <a:xfrm>
          <a:off x="0" y="0"/>
          <a:ext cx="0" cy="0"/>
          <a:chOff x="0" y="0"/>
          <a:chExt cx="0" cy="0"/>
        </a:xfrm>
      </p:grpSpPr>
      <p:pic>
        <p:nvPicPr>
          <p:cNvPr name="Picture 2" id="2"/>
          <p:cNvPicPr>
            <a:picLocks noChangeAspect="true"/>
          </p:cNvPicPr>
          <p:nvPr/>
        </p:nvPicPr>
        <p:blipFill>
          <a:blip r:embed="rId3"/>
          <a:srcRect l="463" r="463"/>
          <a:stretch>
            <a:fillRect/>
          </a:stretch>
        </p:blipFill>
        <p:spPr>
          <a:xfrm rot="0">
            <a:off x="3909691" y="1250241"/>
            <a:ext cx="7848600" cy="5248275"/>
          </a:xfrm>
          <a:prstGeom prst="rect">
            <a:avLst/>
          </a:prstGeom>
        </p:spPr>
      </p:pic>
      <p:grpSp>
        <p:nvGrpSpPr>
          <p:cNvPr name="Group 3" id="3"/>
          <p:cNvGrpSpPr/>
          <p:nvPr/>
        </p:nvGrpSpPr>
        <p:grpSpPr>
          <a:xfrm>
            <a:off x="454963" y="93878"/>
            <a:ext cx="10641129" cy="914400"/>
            <a:chOff x="454963" y="93878"/>
            <a:chExt cx="10641129" cy="914400"/>
          </a:xfrm>
        </p:grpSpPr>
        <p:sp>
          <p:nvSpPr>
            <p:cNvPr name="AutoShape 4" id="4"/>
            <p:cNvSpPr/>
            <p:nvPr/>
          </p:nvSpPr>
          <p:spPr>
            <a:xfrm rot="0">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sp>
        <p:sp>
          <p:nvSpPr>
            <p:cNvPr name="AutoShape 5" id="5"/>
            <p:cNvSpPr/>
            <p:nvPr/>
          </p:nvSpPr>
          <p:spPr>
            <a:xfrm rot="0">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sp>
        <p:sp>
          <p:nvSpPr>
            <p:cNvPr name="AutoShape 6" id="6"/>
            <p:cNvSpPr/>
            <p:nvPr/>
          </p:nvSpPr>
          <p:spPr>
            <a:xfrm rot="0">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sp>
        <p:sp>
          <p:nvSpPr>
            <p:cNvPr name="AutoShape 7" id="7"/>
            <p:cNvSpPr/>
            <p:nvPr/>
          </p:nvSpPr>
          <p:spPr>
            <a:xfrm rot="0">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sp>
        <p:sp>
          <p:nvSpPr>
            <p:cNvPr name="AutoShape 8" id="8"/>
            <p:cNvSpPr/>
            <p:nvPr/>
          </p:nvSpPr>
          <p:spPr>
            <a:xfrm rot="0">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sp>
        <p:sp>
          <p:nvSpPr>
            <p:cNvPr name="AutoShape 9" id="9"/>
            <p:cNvSpPr/>
            <p:nvPr/>
          </p:nvSpPr>
          <p:spPr>
            <a:xfrm rot="0">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sp>
        <p:sp>
          <p:nvSpPr>
            <p:cNvPr name="AutoShape 10" id="10"/>
            <p:cNvSpPr/>
            <p:nvPr/>
          </p:nvSpPr>
          <p:spPr>
            <a:xfrm rot="0">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sp>
        <p:sp>
          <p:nvSpPr>
            <p:cNvPr name="AutoShape 11" id="11"/>
            <p:cNvSpPr/>
            <p:nvPr/>
          </p:nvSpPr>
          <p:spPr>
            <a:xfrm rot="0">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sp>
        <p:sp>
          <p:nvSpPr>
            <p:cNvPr name="AutoShape 12" id="12"/>
            <p:cNvSpPr/>
            <p:nvPr/>
          </p:nvSpPr>
          <p:spPr>
            <a:xfrm rot="0">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sp>
        <p:sp>
          <p:nvSpPr>
            <p:cNvPr name="AutoShape 13" id="13"/>
            <p:cNvSpPr/>
            <p:nvPr/>
          </p:nvSpPr>
          <p:spPr>
            <a:xfrm rot="0">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sp>
        <p:sp>
          <p:nvSpPr>
            <p:cNvPr name="AutoShape 14" id="14"/>
            <p:cNvSpPr/>
            <p:nvPr/>
          </p:nvSpPr>
          <p:spPr>
            <a:xfrm rot="0">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sp>
        <p:sp>
          <p:nvSpPr>
            <p:cNvPr name="AutoShape 15" id="15"/>
            <p:cNvSpPr/>
            <p:nvPr/>
          </p:nvSpPr>
          <p:spPr>
            <a:xfrm rot="0">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sp>
        <p:sp>
          <p:nvSpPr>
            <p:cNvPr name="AutoShape 16" id="16"/>
            <p:cNvSpPr/>
            <p:nvPr/>
          </p:nvSpPr>
          <p:spPr>
            <a:xfrm rot="0">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sp>
        <p:sp>
          <p:nvSpPr>
            <p:cNvPr name="AutoShape 17" id="17"/>
            <p:cNvSpPr/>
            <p:nvPr/>
          </p:nvSpPr>
          <p:spPr>
            <a:xfrm rot="0">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sp>
        <p:sp>
          <p:nvSpPr>
            <p:cNvPr name="AutoShape 18" id="18"/>
            <p:cNvSpPr/>
            <p:nvPr/>
          </p:nvSpPr>
          <p:spPr>
            <a:xfrm rot="0">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sp>
        <p:sp>
          <p:nvSpPr>
            <p:cNvPr name="AutoShape 19" id="19"/>
            <p:cNvSpPr/>
            <p:nvPr/>
          </p:nvSpPr>
          <p:spPr>
            <a:xfrm rot="0">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sp>
        <p:sp>
          <p:nvSpPr>
            <p:cNvPr name="AutoShape 20" id="20"/>
            <p:cNvSpPr/>
            <p:nvPr/>
          </p:nvSpPr>
          <p:spPr>
            <a:xfrm rot="0">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sp>
        <p:sp>
          <p:nvSpPr>
            <p:cNvPr name="AutoShape 21" id="21"/>
            <p:cNvSpPr/>
            <p:nvPr/>
          </p:nvSpPr>
          <p:spPr>
            <a:xfrm rot="0">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sp>
        <p:sp>
          <p:nvSpPr>
            <p:cNvPr name="AutoShape 22" id="22"/>
            <p:cNvSpPr/>
            <p:nvPr/>
          </p:nvSpPr>
          <p:spPr>
            <a:xfrm rot="0">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sp>
        <p:sp>
          <p:nvSpPr>
            <p:cNvPr name="AutoShape 23" id="23"/>
            <p:cNvSpPr/>
            <p:nvPr/>
          </p:nvSpPr>
          <p:spPr>
            <a:xfrm rot="0">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sp>
        <p:sp>
          <p:nvSpPr>
            <p:cNvPr name="TextBox 24" id="24"/>
            <p:cNvSpPr txBox="true"/>
            <p:nvPr/>
          </p:nvSpPr>
          <p:spPr>
            <a:xfrm rot="0">
              <a:off x="1094842" y="93878"/>
              <a:ext cx="10001250" cy="914400"/>
            </a:xfrm>
            <a:prstGeom prst="rect">
              <a:avLst/>
            </a:prstGeom>
          </p:spPr>
          <p:txBody>
            <a:bodyPr anchor="t" rtlCol="false" lIns="123825" rIns="57150" tIns="123825" bIns="123825" anchorCtr="false" vert="horz" wrap="square">
              <a:spAutoFit/>
            </a:bodyPr>
            <a:lstStyle/>
            <a:p>
              <a:pPr>
                <a:lnSpc>
                  <a:spcPct val="140000"/>
                </a:lnSpc>
              </a:pPr>
              <a:r>
                <a:rPr lang="en-US" b="true" sz="3000">
                  <a:solidFill>
                    <a:schemeClr val="accent1"/>
                  </a:solidFill>
                  <a:latin typeface="Microsoft Yahei"/>
                  <a:ea typeface="Microsoft Yahei"/>
                  <a:cs typeface="Microsoft Yahei"/>
                </a:rPr>
                <a:t>安全事故案例分析</a:t>
              </a:r>
            </a:p>
          </p:txBody>
        </p:sp>
      </p:grpSp>
      <p:sp>
        <p:nvSpPr>
          <p:cNvPr name="AutoShape 25" id="25"/>
          <p:cNvSpPr/>
          <p:nvPr/>
        </p:nvSpPr>
        <p:spPr>
          <a:xfrm rot="0">
            <a:off x="454963" y="3878730"/>
            <a:ext cx="3974251" cy="2162291"/>
          </a:xfrm>
          <a:prstGeom prst="rect">
            <a:avLst/>
          </a:prstGeom>
          <a:solidFill>
            <a:schemeClr val="accent1">
              <a:lumMod val="75000"/>
              <a:alpha val="76862"/>
            </a:schemeClr>
          </a:solidFill>
        </p:spPr>
        <p:style>
          <a:lnRef idx="0">
            <a:schemeClr val="accent1"/>
          </a:lnRef>
          <a:fillRef idx="1">
            <a:schemeClr val="accent1"/>
          </a:fillRef>
          <a:effectRef idx="0">
            <a:schemeClr val="accent1"/>
          </a:effectRef>
          <a:fontRef idx="minor">
            <a:schemeClr val="lt1"/>
          </a:fontRef>
        </p:style>
        <p:txBody>
          <a:bodyPr/>
          <a:p/>
        </p:txBody>
      </p:sp>
      <p:sp>
        <p:nvSpPr>
          <p:cNvPr name="AutoShape 26" id="26"/>
          <p:cNvSpPr/>
          <p:nvPr/>
        </p:nvSpPr>
        <p:spPr>
          <a:xfrm rot="0">
            <a:off x="563624" y="1510084"/>
            <a:ext cx="2936423" cy="1604591"/>
          </a:xfrm>
          <a:prstGeom prst="rect">
            <a:avLst/>
          </a:prstGeom>
        </p:spPr>
        <p:txBody>
          <a:bodyPr anchor="t" rtlCol="false" tIns="45720" lIns="91440" bIns="45720" rIns="91440" anchorCtr="false" wrap="square">
            <a:noAutofit/>
          </a:bodyPr>
          <a:lstStyle/>
          <a:p>
            <a:pPr algn="l">
              <a:lnSpc>
                <a:spcPct val="150000"/>
              </a:lnSpc>
              <a:spcBef>
                <a:spcPts val="270"/>
              </a:spcBef>
              <a:defRPr/>
            </a:pPr>
            <a:r>
              <a:rPr lang="en-US" sz="1350">
                <a:solidFill>
                  <a:schemeClr val="dk1"/>
                </a:solidFill>
                <a:latin typeface="Microsoft Yahei"/>
                <a:ea typeface="Microsoft Yahei"/>
                <a:cs typeface="Microsoft Yahei"/>
              </a:rPr>
              <a:t>通过分析近年来发生的支模架安全事故案例，可以发现其中主要原因包括支架安装不规范、使用不当、拆除不彻底等。</a:t>
            </a:r>
            <a:endParaRPr lang="en-US" sz="1100"/>
          </a:p>
        </p:txBody>
      </p:sp>
      <p:sp>
        <p:nvSpPr>
          <p:cNvPr name="AutoShape 27" id="27"/>
          <p:cNvSpPr/>
          <p:nvPr/>
        </p:nvSpPr>
        <p:spPr>
          <a:xfrm rot="0">
            <a:off x="590191" y="4157580"/>
            <a:ext cx="3052052" cy="1604591"/>
          </a:xfrm>
          <a:prstGeom prst="rect">
            <a:avLst/>
          </a:prstGeom>
        </p:spPr>
        <p:txBody>
          <a:bodyPr anchor="t" rtlCol="false" tIns="45720" lIns="91440" bIns="45720" rIns="91440" anchorCtr="false" wrap="square">
            <a:noAutofit/>
          </a:bodyPr>
          <a:lstStyle/>
          <a:p>
            <a:pPr algn="l">
              <a:lnSpc>
                <a:spcPct val="150000"/>
              </a:lnSpc>
              <a:spcBef>
                <a:spcPts val="270"/>
              </a:spcBef>
              <a:defRPr/>
            </a:pPr>
            <a:r>
              <a:rPr lang="en-US" sz="1350">
                <a:solidFill>
                  <a:srgbClr val="FFFFFF"/>
                </a:solidFill>
                <a:latin typeface="Microsoft Yahei"/>
                <a:ea typeface="Microsoft Yahei"/>
                <a:cs typeface="Microsoft Yahei"/>
              </a:rPr>
              <a:t>针对这些原因，应加强支模架安全操作的培训和监管，提高施工人员安全意识和操作技能。</a:t>
            </a:r>
            <a:endParaRPr lang="en-US" sz="1100"/>
          </a:p>
        </p:txBody>
      </p:sp>
    </p:spTree>
  </p:cSld>
  <p:clrMapOvr>
    <a:masterClrMapping/>
  </p:clrMapOvr>
</p:sld>
</file>

<file path=ppt/slides/slide23.xml><?xml version="1.0" encoding="utf-8"?>
<p:sld xmlns:p="http://schemas.openxmlformats.org/presentationml/2006/main" xmlns:a="http://schemas.openxmlformats.org/drawingml/2006/main" xmlns:r="http://schemas.openxmlformats.org/officeDocument/2006/relationships">
  <p:cSld>
    <p:bg>
      <p:bgPr>
        <a:blipFill dpi="0" rotWithShape="true">
          <a:blip r:embed="rId2">
            <a:alphaModFix amt="100000"/>
          </a:blip>
          <a:srcRect/>
          <a:stretch>
            <a:fillRect b="0" t="0" l="0" r="0"/>
          </a:stretch>
        </a:blipFill>
      </p:bgPr>
    </p:bg>
    <p:spTree>
      <p:nvGrpSpPr>
        <p:cNvPr id="1" name=""/>
        <p:cNvGrpSpPr/>
        <p:nvPr/>
      </p:nvGrpSpPr>
      <p:grpSpPr>
        <a:xfrm>
          <a:off x="0" y="0"/>
          <a:ext cx="0" cy="0"/>
          <a:chOff x="0" y="0"/>
          <a:chExt cx="0" cy="0"/>
        </a:xfrm>
      </p:grpSpPr>
      <p:grpSp>
        <p:nvGrpSpPr>
          <p:cNvPr name="Group 2" id="2"/>
          <p:cNvGrpSpPr/>
          <p:nvPr/>
        </p:nvGrpSpPr>
        <p:grpSpPr>
          <a:xfrm>
            <a:off x="2393306" y="1775648"/>
            <a:ext cx="7405389" cy="1138956"/>
            <a:chOff x="2393306" y="1775648"/>
            <a:chExt cx="7405389" cy="1138956"/>
          </a:xfrm>
        </p:grpSpPr>
        <p:sp>
          <p:nvSpPr>
            <p:cNvPr name="TextBox 3" id="3"/>
            <p:cNvSpPr txBox="true"/>
            <p:nvPr/>
          </p:nvSpPr>
          <p:spPr>
            <a:xfrm rot="0">
              <a:off x="2393306" y="1775648"/>
              <a:ext cx="7405389" cy="1138956"/>
            </a:xfrm>
            <a:prstGeom prst="rect">
              <a:avLst/>
            </a:prstGeom>
          </p:spPr>
          <p:txBody>
            <a:bodyPr anchor="ctr" rtlCol="false" lIns="66008" rIns="66008" tIns="33052" bIns="33052" anchorCtr="false" wrap="square">
              <a:noAutofit/>
            </a:bodyPr>
            <a:lstStyle/>
            <a:p>
              <a:pPr algn="ctr">
                <a:lnSpc>
                  <a:spcPct val="80000"/>
                </a:lnSpc>
              </a:pPr>
              <a:r>
                <a:rPr lang="en-US" b="true" sz="8400">
                  <a:solidFill>
                    <a:srgbClr val="D3816D">
                      <a:alpha val="100000"/>
                    </a:srgbClr>
                  </a:solidFill>
                  <a:latin typeface="Microsoft Yahei"/>
                  <a:ea typeface="Microsoft Yahei"/>
                  <a:cs typeface="Microsoft Yahei"/>
                </a:rPr>
                <a:t>05</a:t>
              </a:r>
            </a:p>
          </p:txBody>
        </p:sp>
      </p:grpSp>
      <p:sp>
        <p:nvSpPr>
          <p:cNvPr name="TextBox 4" id="4"/>
          <p:cNvSpPr txBox="true"/>
          <p:nvPr/>
        </p:nvSpPr>
        <p:spPr>
          <a:xfrm rot="0">
            <a:off x="2424378" y="2793581"/>
            <a:ext cx="7343244" cy="1805940"/>
          </a:xfrm>
          <a:prstGeom prst="rect">
            <a:avLst/>
          </a:prstGeom>
        </p:spPr>
        <p:txBody>
          <a:bodyPr anchor="t" rtlCol="false" lIns="91440" rIns="91440" tIns="45720" bIns="45720" anchorCtr="false" vert="horz" wrap="square">
            <a:noAutofit/>
          </a:bodyPr>
          <a:lstStyle/>
          <a:p>
            <a:pPr algn="ctr">
              <a:lnSpc>
                <a:spcPct val="120000"/>
              </a:lnSpc>
              <a:spcBef>
                <a:spcPct val="0"/>
              </a:spcBef>
            </a:pPr>
            <a:r>
              <a:rPr lang="en-US" b="true" sz="4500">
                <a:solidFill>
                  <a:srgbClr val="000000"/>
                </a:solidFill>
                <a:latin typeface="Microsoft Yahei"/>
                <a:ea typeface="Microsoft Yahei"/>
                <a:cs typeface="Microsoft Yahei"/>
              </a:rPr>
              <a:t>支模架的发展趋势与展望</a:t>
            </a:r>
          </a:p>
        </p:txBody>
      </p:sp>
    </p:spTree>
  </p:cSld>
  <p:clrMapOvr>
    <a:masterClrMapping/>
  </p:clrMapOvr>
</p:sld>
</file>

<file path=ppt/slides/slide24.xml><?xml version="1.0" encoding="utf-8"?>
<p:sld xmlns:p="http://schemas.openxmlformats.org/presentationml/2006/main" xmlns:a="http://schemas.openxmlformats.org/drawingml/2006/main" xmlns:r="http://schemas.openxmlformats.org/officeDocument/2006/relationships">
  <p:cSld>
    <p:bg>
      <p:bgPr>
        <a:blipFill dpi="0" rotWithShape="true">
          <a:blip r:embed="rId2">
            <a:alphaModFix amt="100000"/>
          </a:blip>
          <a:srcRect/>
          <a:stretch>
            <a:fillRect b="0" t="0" l="0" r="0"/>
          </a:stretch>
        </a:blipFill>
      </p:bgPr>
    </p:bg>
    <p:spTree>
      <p:nvGrpSpPr>
        <p:cNvPr id="1" name=""/>
        <p:cNvGrpSpPr/>
        <p:nvPr/>
      </p:nvGrpSpPr>
      <p:grpSpPr>
        <a:xfrm>
          <a:off x="0" y="0"/>
          <a:ext cx="0" cy="0"/>
          <a:chOff x="0" y="0"/>
          <a:chExt cx="0" cy="0"/>
        </a:xfrm>
      </p:grpSpPr>
      <p:sp>
        <p:nvSpPr>
          <p:cNvPr name="AutoShape 2" id="2"/>
          <p:cNvSpPr/>
          <p:nvPr/>
        </p:nvSpPr>
        <p:spPr>
          <a:xfrm rot="18900000">
            <a:off x="6319999" y="2790217"/>
            <a:ext cx="1078663" cy="1078663"/>
          </a:xfrm>
          <a:prstGeom prst="frame">
            <a:avLst>
              <a:gd fmla="val 7163" name="adj1"/>
            </a:avLst>
          </a:prstGeom>
          <a:solidFill>
            <a:schemeClr val="dk1">
              <a:lumMod val="20000"/>
              <a:lumOff val="80000"/>
              <a:alpha val="100000"/>
            </a:schemeClr>
          </a:solidFill>
        </p:spPr>
        <p:style>
          <a:lnRef idx="0">
            <a:schemeClr val="dk1"/>
          </a:lnRef>
          <a:fillRef idx="1">
            <a:schemeClr val="dk1"/>
          </a:fillRef>
          <a:effectRef idx="0">
            <a:schemeClr val="dk1"/>
          </a:effectRef>
          <a:fontRef idx="minor">
            <a:schemeClr val="lt1"/>
          </a:fontRef>
        </p:style>
        <p:txBody>
          <a:bodyPr/>
          <a:p/>
        </p:txBody>
      </p:sp>
      <p:sp>
        <p:nvSpPr>
          <p:cNvPr name="AutoShape 3" id="3"/>
          <p:cNvSpPr/>
          <p:nvPr/>
        </p:nvSpPr>
        <p:spPr>
          <a:xfrm rot="18900000">
            <a:off x="4794540" y="2790217"/>
            <a:ext cx="1078663" cy="1078663"/>
          </a:xfrm>
          <a:prstGeom prst="frame">
            <a:avLst>
              <a:gd fmla="val 7163" name="adj1"/>
            </a:avLst>
          </a:prstGeom>
          <a:solidFill>
            <a:schemeClr val="dk1">
              <a:lumMod val="20000"/>
              <a:lumOff val="80000"/>
              <a:alpha val="100000"/>
            </a:schemeClr>
          </a:solidFill>
        </p:spPr>
        <p:style>
          <a:lnRef idx="0">
            <a:schemeClr val="dk1"/>
          </a:lnRef>
          <a:fillRef idx="1">
            <a:schemeClr val="dk1"/>
          </a:fillRef>
          <a:effectRef idx="0">
            <a:schemeClr val="dk1"/>
          </a:effectRef>
          <a:fontRef idx="minor">
            <a:schemeClr val="lt1"/>
          </a:fontRef>
        </p:style>
        <p:txBody>
          <a:bodyPr/>
          <a:p/>
        </p:txBody>
      </p:sp>
      <p:pic>
        <p:nvPicPr>
          <p:cNvPr name="Picture 4" id="4"/>
          <p:cNvPicPr>
            <a:picLocks noChangeAspect="true"/>
          </p:cNvPicPr>
          <p:nvPr/>
        </p:nvPicPr>
        <p:blipFill>
          <a:blip r:embed="rId3"/>
          <a:srcRect t="116" b="116"/>
          <a:stretch>
            <a:fillRect/>
          </a:stretch>
        </p:blipFill>
        <p:spPr>
          <a:xfrm rot="0">
            <a:off x="3352886" y="2107432"/>
            <a:ext cx="2465519" cy="2459823"/>
          </a:xfrm>
          <a:prstGeom prst="rect">
            <a:avLst/>
          </a:prstGeom>
        </p:spPr>
      </p:pic>
      <p:pic>
        <p:nvPicPr>
          <p:cNvPr name="Picture 5" id="5"/>
          <p:cNvPicPr>
            <a:picLocks noChangeAspect="true"/>
          </p:cNvPicPr>
          <p:nvPr/>
        </p:nvPicPr>
        <p:blipFill>
          <a:blip r:embed="rId4"/>
          <a:srcRect l="1267" r="1267"/>
          <a:stretch>
            <a:fillRect/>
          </a:stretch>
        </p:blipFill>
        <p:spPr>
          <a:xfrm rot="0">
            <a:off x="6374798" y="2037636"/>
            <a:ext cx="2465519" cy="2529619"/>
          </a:xfrm>
          <a:prstGeom prst="rect">
            <a:avLst/>
          </a:prstGeom>
        </p:spPr>
      </p:pic>
      <p:sp>
        <p:nvSpPr>
          <p:cNvPr name="AutoShape 6" id="6"/>
          <p:cNvSpPr/>
          <p:nvPr/>
        </p:nvSpPr>
        <p:spPr>
          <a:xfrm rot="0">
            <a:off x="3541855" y="2335881"/>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p/>
        </p:txBody>
      </p:sp>
      <p:sp>
        <p:nvSpPr>
          <p:cNvPr name="Freeform 7" id="7"/>
          <p:cNvSpPr/>
          <p:nvPr/>
        </p:nvSpPr>
        <p:spPr>
          <a:xfrm rot="0">
            <a:off x="3721695" y="2521355"/>
            <a:ext cx="306115" cy="294843"/>
          </a:xfrm>
          <a:custGeom>
            <a:avLst/>
            <a:gdLst/>
            <a:ahLst/>
            <a:cxnLst/>
            <a:rect r="r" b="b" t="t" l="l"/>
            <a:pathLst>
              <a:path h="6827" w="6827">
                <a:moveTo>
                  <a:pt x="1263" y="5234"/>
                </a:moveTo>
                <a:cubicBezTo>
                  <a:pt x="1316" y="5493"/>
                  <a:pt x="1546" y="5689"/>
                  <a:pt x="1820" y="5689"/>
                </a:cubicBezTo>
                <a:cubicBezTo>
                  <a:pt x="2114" y="5689"/>
                  <a:pt x="2354" y="5464"/>
                  <a:pt x="2383" y="5178"/>
                </a:cubicBezTo>
                <a:lnTo>
                  <a:pt x="3568" y="4191"/>
                </a:lnTo>
                <a:cubicBezTo>
                  <a:pt x="3652" y="4401"/>
                  <a:pt x="3856" y="4551"/>
                  <a:pt x="4096" y="4551"/>
                </a:cubicBezTo>
                <a:cubicBezTo>
                  <a:pt x="4348" y="4551"/>
                  <a:pt x="4560" y="4385"/>
                  <a:pt x="4635" y="4157"/>
                </a:cubicBezTo>
                <a:lnTo>
                  <a:pt x="5696" y="4736"/>
                </a:lnTo>
                <a:cubicBezTo>
                  <a:pt x="5732" y="5016"/>
                  <a:pt x="5969" y="5234"/>
                  <a:pt x="6258" y="5234"/>
                </a:cubicBezTo>
                <a:cubicBezTo>
                  <a:pt x="6571" y="5234"/>
                  <a:pt x="6827" y="4979"/>
                  <a:pt x="6827" y="4665"/>
                </a:cubicBezTo>
                <a:cubicBezTo>
                  <a:pt x="6827" y="4351"/>
                  <a:pt x="6571" y="4096"/>
                  <a:pt x="6258" y="4096"/>
                </a:cubicBezTo>
                <a:cubicBezTo>
                  <a:pt x="6006" y="4096"/>
                  <a:pt x="5794" y="4262"/>
                  <a:pt x="5719" y="4490"/>
                </a:cubicBezTo>
                <a:lnTo>
                  <a:pt x="4658" y="3911"/>
                </a:lnTo>
                <a:cubicBezTo>
                  <a:pt x="4622" y="3631"/>
                  <a:pt x="4385" y="3413"/>
                  <a:pt x="4096" y="3413"/>
                </a:cubicBezTo>
                <a:cubicBezTo>
                  <a:pt x="3802" y="3413"/>
                  <a:pt x="3563" y="3638"/>
                  <a:pt x="3533" y="3924"/>
                </a:cubicBezTo>
                <a:lnTo>
                  <a:pt x="2348" y="4911"/>
                </a:lnTo>
                <a:cubicBezTo>
                  <a:pt x="2265" y="4701"/>
                  <a:pt x="2060" y="4551"/>
                  <a:pt x="1820" y="4551"/>
                </a:cubicBezTo>
                <a:cubicBezTo>
                  <a:pt x="1546" y="4551"/>
                  <a:pt x="1316" y="4747"/>
                  <a:pt x="1263" y="5006"/>
                </a:cubicBezTo>
                <a:lnTo>
                  <a:pt x="455" y="5006"/>
                </a:lnTo>
                <a:lnTo>
                  <a:pt x="455" y="4551"/>
                </a:lnTo>
                <a:lnTo>
                  <a:pt x="569" y="4551"/>
                </a:lnTo>
                <a:cubicBezTo>
                  <a:pt x="632" y="4551"/>
                  <a:pt x="683" y="4500"/>
                  <a:pt x="683" y="4437"/>
                </a:cubicBezTo>
                <a:cubicBezTo>
                  <a:pt x="683" y="4374"/>
                  <a:pt x="632" y="4324"/>
                  <a:pt x="569" y="4324"/>
                </a:cubicBezTo>
                <a:lnTo>
                  <a:pt x="455" y="4324"/>
                </a:lnTo>
                <a:lnTo>
                  <a:pt x="455" y="3982"/>
                </a:lnTo>
                <a:lnTo>
                  <a:pt x="569" y="3982"/>
                </a:lnTo>
                <a:cubicBezTo>
                  <a:pt x="632" y="3982"/>
                  <a:pt x="683" y="3931"/>
                  <a:pt x="683" y="3868"/>
                </a:cubicBezTo>
                <a:cubicBezTo>
                  <a:pt x="683" y="3806"/>
                  <a:pt x="632" y="3755"/>
                  <a:pt x="569" y="3755"/>
                </a:cubicBezTo>
                <a:lnTo>
                  <a:pt x="480" y="3755"/>
                </a:lnTo>
                <a:lnTo>
                  <a:pt x="1407" y="2416"/>
                </a:lnTo>
                <a:cubicBezTo>
                  <a:pt x="1494" y="2470"/>
                  <a:pt x="1596" y="2503"/>
                  <a:pt x="1707" y="2503"/>
                </a:cubicBezTo>
                <a:cubicBezTo>
                  <a:pt x="1888" y="2503"/>
                  <a:pt x="2048" y="2416"/>
                  <a:pt x="2152" y="2284"/>
                </a:cubicBezTo>
                <a:lnTo>
                  <a:pt x="2752" y="2584"/>
                </a:lnTo>
                <a:cubicBezTo>
                  <a:pt x="2740" y="2631"/>
                  <a:pt x="2731" y="2680"/>
                  <a:pt x="2731" y="2731"/>
                </a:cubicBezTo>
                <a:cubicBezTo>
                  <a:pt x="2731" y="3044"/>
                  <a:pt x="2986" y="3300"/>
                  <a:pt x="3300" y="3300"/>
                </a:cubicBezTo>
                <a:cubicBezTo>
                  <a:pt x="3613" y="3300"/>
                  <a:pt x="3868" y="3044"/>
                  <a:pt x="3868" y="2731"/>
                </a:cubicBezTo>
                <a:cubicBezTo>
                  <a:pt x="3868" y="2608"/>
                  <a:pt x="3829" y="2496"/>
                  <a:pt x="3763" y="2403"/>
                </a:cubicBezTo>
                <a:lnTo>
                  <a:pt x="4488" y="1055"/>
                </a:lnTo>
                <a:cubicBezTo>
                  <a:pt x="4574" y="1107"/>
                  <a:pt x="4672" y="1138"/>
                  <a:pt x="4779" y="1138"/>
                </a:cubicBezTo>
                <a:cubicBezTo>
                  <a:pt x="4891" y="1138"/>
                  <a:pt x="4995" y="1104"/>
                  <a:pt x="5083" y="1048"/>
                </a:cubicBezTo>
                <a:lnTo>
                  <a:pt x="5827" y="2004"/>
                </a:lnTo>
                <a:cubicBezTo>
                  <a:pt x="5829" y="2007"/>
                  <a:pt x="5833" y="2009"/>
                  <a:pt x="5836" y="2011"/>
                </a:cubicBezTo>
                <a:cubicBezTo>
                  <a:pt x="5745" y="2112"/>
                  <a:pt x="5689" y="2244"/>
                  <a:pt x="5689" y="2389"/>
                </a:cubicBezTo>
                <a:cubicBezTo>
                  <a:pt x="5689" y="2703"/>
                  <a:pt x="5944" y="2958"/>
                  <a:pt x="6258" y="2958"/>
                </a:cubicBezTo>
                <a:cubicBezTo>
                  <a:pt x="6571" y="2958"/>
                  <a:pt x="6827" y="2703"/>
                  <a:pt x="6827" y="2389"/>
                </a:cubicBezTo>
                <a:cubicBezTo>
                  <a:pt x="6827" y="2076"/>
                  <a:pt x="6571" y="1820"/>
                  <a:pt x="6258" y="1820"/>
                </a:cubicBezTo>
                <a:cubicBezTo>
                  <a:pt x="6170" y="1820"/>
                  <a:pt x="6087" y="1842"/>
                  <a:pt x="6013" y="1878"/>
                </a:cubicBezTo>
                <a:cubicBezTo>
                  <a:pt x="6010" y="1874"/>
                  <a:pt x="6010" y="1869"/>
                  <a:pt x="6006" y="1864"/>
                </a:cubicBezTo>
                <a:lnTo>
                  <a:pt x="5248" y="890"/>
                </a:lnTo>
                <a:cubicBezTo>
                  <a:pt x="5311" y="798"/>
                  <a:pt x="5348" y="688"/>
                  <a:pt x="5348" y="569"/>
                </a:cubicBezTo>
                <a:cubicBezTo>
                  <a:pt x="5348" y="255"/>
                  <a:pt x="5092" y="0"/>
                  <a:pt x="4779" y="0"/>
                </a:cubicBezTo>
                <a:cubicBezTo>
                  <a:pt x="4465" y="0"/>
                  <a:pt x="4210" y="255"/>
                  <a:pt x="4210" y="569"/>
                </a:cubicBezTo>
                <a:cubicBezTo>
                  <a:pt x="4210" y="691"/>
                  <a:pt x="4249" y="804"/>
                  <a:pt x="4315" y="897"/>
                </a:cubicBezTo>
                <a:lnTo>
                  <a:pt x="3590" y="2244"/>
                </a:lnTo>
                <a:cubicBezTo>
                  <a:pt x="3505" y="2193"/>
                  <a:pt x="3406" y="2162"/>
                  <a:pt x="3300" y="2162"/>
                </a:cubicBezTo>
                <a:cubicBezTo>
                  <a:pt x="3118" y="2162"/>
                  <a:pt x="2959" y="2248"/>
                  <a:pt x="2854" y="2381"/>
                </a:cubicBezTo>
                <a:lnTo>
                  <a:pt x="2254" y="2081"/>
                </a:lnTo>
                <a:cubicBezTo>
                  <a:pt x="2267" y="2034"/>
                  <a:pt x="2276" y="1985"/>
                  <a:pt x="2276" y="1934"/>
                </a:cubicBezTo>
                <a:cubicBezTo>
                  <a:pt x="2276" y="1621"/>
                  <a:pt x="2020" y="1365"/>
                  <a:pt x="1707" y="1365"/>
                </a:cubicBezTo>
                <a:cubicBezTo>
                  <a:pt x="1393" y="1365"/>
                  <a:pt x="1138" y="1621"/>
                  <a:pt x="1138" y="1934"/>
                </a:cubicBezTo>
                <a:cubicBezTo>
                  <a:pt x="1138" y="2054"/>
                  <a:pt x="1176" y="2166"/>
                  <a:pt x="1239" y="2257"/>
                </a:cubicBezTo>
                <a:lnTo>
                  <a:pt x="593" y="3191"/>
                </a:lnTo>
                <a:cubicBezTo>
                  <a:pt x="585" y="3189"/>
                  <a:pt x="578" y="3186"/>
                  <a:pt x="569" y="3186"/>
                </a:cubicBezTo>
                <a:lnTo>
                  <a:pt x="455" y="3186"/>
                </a:lnTo>
                <a:lnTo>
                  <a:pt x="455" y="2844"/>
                </a:lnTo>
                <a:lnTo>
                  <a:pt x="569" y="2844"/>
                </a:lnTo>
                <a:cubicBezTo>
                  <a:pt x="632" y="2844"/>
                  <a:pt x="683" y="2794"/>
                  <a:pt x="683" y="2731"/>
                </a:cubicBezTo>
                <a:cubicBezTo>
                  <a:pt x="683" y="2668"/>
                  <a:pt x="632" y="2617"/>
                  <a:pt x="569" y="2617"/>
                </a:cubicBezTo>
                <a:lnTo>
                  <a:pt x="455" y="2617"/>
                </a:lnTo>
                <a:lnTo>
                  <a:pt x="455" y="2276"/>
                </a:lnTo>
                <a:lnTo>
                  <a:pt x="569" y="2276"/>
                </a:lnTo>
                <a:cubicBezTo>
                  <a:pt x="632" y="2276"/>
                  <a:pt x="683" y="2225"/>
                  <a:pt x="683" y="2162"/>
                </a:cubicBezTo>
                <a:cubicBezTo>
                  <a:pt x="683" y="2099"/>
                  <a:pt x="632" y="2048"/>
                  <a:pt x="569" y="2048"/>
                </a:cubicBezTo>
                <a:lnTo>
                  <a:pt x="455" y="2048"/>
                </a:lnTo>
                <a:lnTo>
                  <a:pt x="455" y="1707"/>
                </a:lnTo>
                <a:lnTo>
                  <a:pt x="569" y="1707"/>
                </a:lnTo>
                <a:cubicBezTo>
                  <a:pt x="632" y="1707"/>
                  <a:pt x="683" y="1656"/>
                  <a:pt x="683" y="1593"/>
                </a:cubicBezTo>
                <a:cubicBezTo>
                  <a:pt x="683" y="1530"/>
                  <a:pt x="632" y="1479"/>
                  <a:pt x="569" y="1479"/>
                </a:cubicBezTo>
                <a:lnTo>
                  <a:pt x="455" y="1479"/>
                </a:lnTo>
                <a:lnTo>
                  <a:pt x="455" y="1138"/>
                </a:lnTo>
                <a:lnTo>
                  <a:pt x="569" y="1138"/>
                </a:lnTo>
                <a:cubicBezTo>
                  <a:pt x="632" y="1138"/>
                  <a:pt x="683" y="1087"/>
                  <a:pt x="683" y="1024"/>
                </a:cubicBezTo>
                <a:cubicBezTo>
                  <a:pt x="683" y="961"/>
                  <a:pt x="632" y="910"/>
                  <a:pt x="569" y="910"/>
                </a:cubicBezTo>
                <a:lnTo>
                  <a:pt x="455" y="910"/>
                </a:lnTo>
                <a:lnTo>
                  <a:pt x="455" y="569"/>
                </a:lnTo>
                <a:lnTo>
                  <a:pt x="569" y="569"/>
                </a:lnTo>
                <a:cubicBezTo>
                  <a:pt x="632" y="569"/>
                  <a:pt x="683" y="518"/>
                  <a:pt x="683" y="455"/>
                </a:cubicBezTo>
                <a:cubicBezTo>
                  <a:pt x="683" y="392"/>
                  <a:pt x="632" y="341"/>
                  <a:pt x="569" y="341"/>
                </a:cubicBezTo>
                <a:lnTo>
                  <a:pt x="455" y="341"/>
                </a:lnTo>
                <a:lnTo>
                  <a:pt x="455" y="114"/>
                </a:lnTo>
                <a:cubicBezTo>
                  <a:pt x="455" y="51"/>
                  <a:pt x="404" y="0"/>
                  <a:pt x="341" y="0"/>
                </a:cubicBezTo>
                <a:cubicBezTo>
                  <a:pt x="278" y="0"/>
                  <a:pt x="228" y="51"/>
                  <a:pt x="228" y="114"/>
                </a:cubicBezTo>
                <a:lnTo>
                  <a:pt x="228" y="341"/>
                </a:lnTo>
                <a:lnTo>
                  <a:pt x="114" y="341"/>
                </a:lnTo>
                <a:cubicBezTo>
                  <a:pt x="51" y="341"/>
                  <a:pt x="0" y="392"/>
                  <a:pt x="0" y="455"/>
                </a:cubicBezTo>
                <a:cubicBezTo>
                  <a:pt x="0" y="518"/>
                  <a:pt x="51" y="569"/>
                  <a:pt x="114" y="569"/>
                </a:cubicBezTo>
                <a:lnTo>
                  <a:pt x="228" y="569"/>
                </a:lnTo>
                <a:lnTo>
                  <a:pt x="228" y="910"/>
                </a:lnTo>
                <a:lnTo>
                  <a:pt x="114" y="910"/>
                </a:lnTo>
                <a:cubicBezTo>
                  <a:pt x="51" y="910"/>
                  <a:pt x="0" y="961"/>
                  <a:pt x="0" y="1024"/>
                </a:cubicBezTo>
                <a:cubicBezTo>
                  <a:pt x="0" y="1087"/>
                  <a:pt x="51" y="1138"/>
                  <a:pt x="114" y="1138"/>
                </a:cubicBezTo>
                <a:lnTo>
                  <a:pt x="228" y="1138"/>
                </a:lnTo>
                <a:lnTo>
                  <a:pt x="228" y="1479"/>
                </a:lnTo>
                <a:lnTo>
                  <a:pt x="114" y="1479"/>
                </a:lnTo>
                <a:cubicBezTo>
                  <a:pt x="51" y="1479"/>
                  <a:pt x="0" y="1530"/>
                  <a:pt x="0" y="1593"/>
                </a:cubicBezTo>
                <a:cubicBezTo>
                  <a:pt x="0" y="1656"/>
                  <a:pt x="51" y="1707"/>
                  <a:pt x="114" y="1707"/>
                </a:cubicBezTo>
                <a:lnTo>
                  <a:pt x="228" y="1707"/>
                </a:lnTo>
                <a:lnTo>
                  <a:pt x="228" y="2048"/>
                </a:lnTo>
                <a:lnTo>
                  <a:pt x="114" y="2048"/>
                </a:lnTo>
                <a:cubicBezTo>
                  <a:pt x="51" y="2048"/>
                  <a:pt x="0" y="2099"/>
                  <a:pt x="0" y="2162"/>
                </a:cubicBezTo>
                <a:cubicBezTo>
                  <a:pt x="0" y="2225"/>
                  <a:pt x="51" y="2276"/>
                  <a:pt x="114" y="2276"/>
                </a:cubicBezTo>
                <a:lnTo>
                  <a:pt x="228" y="2276"/>
                </a:lnTo>
                <a:lnTo>
                  <a:pt x="228" y="2617"/>
                </a:lnTo>
                <a:lnTo>
                  <a:pt x="114" y="2617"/>
                </a:lnTo>
                <a:cubicBezTo>
                  <a:pt x="51" y="2617"/>
                  <a:pt x="0" y="2668"/>
                  <a:pt x="0" y="2731"/>
                </a:cubicBezTo>
                <a:cubicBezTo>
                  <a:pt x="0" y="2794"/>
                  <a:pt x="51" y="2844"/>
                  <a:pt x="114" y="2844"/>
                </a:cubicBezTo>
                <a:lnTo>
                  <a:pt x="228" y="2844"/>
                </a:lnTo>
                <a:lnTo>
                  <a:pt x="228" y="3186"/>
                </a:lnTo>
                <a:lnTo>
                  <a:pt x="114" y="3186"/>
                </a:lnTo>
                <a:cubicBezTo>
                  <a:pt x="51" y="3186"/>
                  <a:pt x="0" y="3237"/>
                  <a:pt x="0" y="3300"/>
                </a:cubicBezTo>
                <a:cubicBezTo>
                  <a:pt x="0" y="3362"/>
                  <a:pt x="51" y="3413"/>
                  <a:pt x="114" y="3413"/>
                </a:cubicBezTo>
                <a:lnTo>
                  <a:pt x="228" y="3413"/>
                </a:lnTo>
                <a:lnTo>
                  <a:pt x="228" y="3755"/>
                </a:lnTo>
                <a:lnTo>
                  <a:pt x="114" y="3755"/>
                </a:lnTo>
                <a:cubicBezTo>
                  <a:pt x="51" y="3755"/>
                  <a:pt x="0" y="3806"/>
                  <a:pt x="0" y="3868"/>
                </a:cubicBezTo>
                <a:cubicBezTo>
                  <a:pt x="0" y="3931"/>
                  <a:pt x="51" y="3982"/>
                  <a:pt x="114" y="3982"/>
                </a:cubicBezTo>
                <a:lnTo>
                  <a:pt x="228" y="3982"/>
                </a:lnTo>
                <a:lnTo>
                  <a:pt x="228" y="4324"/>
                </a:lnTo>
                <a:lnTo>
                  <a:pt x="114" y="4324"/>
                </a:lnTo>
                <a:cubicBezTo>
                  <a:pt x="51" y="4324"/>
                  <a:pt x="0" y="4374"/>
                  <a:pt x="0" y="4437"/>
                </a:cubicBezTo>
                <a:cubicBezTo>
                  <a:pt x="0" y="4500"/>
                  <a:pt x="51" y="4551"/>
                  <a:pt x="114" y="4551"/>
                </a:cubicBezTo>
                <a:lnTo>
                  <a:pt x="228" y="4551"/>
                </a:lnTo>
                <a:lnTo>
                  <a:pt x="228" y="4892"/>
                </a:lnTo>
                <a:lnTo>
                  <a:pt x="114" y="4892"/>
                </a:lnTo>
                <a:cubicBezTo>
                  <a:pt x="51" y="4892"/>
                  <a:pt x="0" y="4943"/>
                  <a:pt x="0" y="5006"/>
                </a:cubicBezTo>
                <a:cubicBezTo>
                  <a:pt x="0" y="5069"/>
                  <a:pt x="51" y="5120"/>
                  <a:pt x="114" y="5120"/>
                </a:cubicBezTo>
                <a:lnTo>
                  <a:pt x="228" y="5120"/>
                </a:lnTo>
                <a:lnTo>
                  <a:pt x="228" y="5461"/>
                </a:lnTo>
                <a:lnTo>
                  <a:pt x="114" y="5461"/>
                </a:lnTo>
                <a:cubicBezTo>
                  <a:pt x="51" y="5461"/>
                  <a:pt x="0" y="5512"/>
                  <a:pt x="0" y="5575"/>
                </a:cubicBezTo>
                <a:cubicBezTo>
                  <a:pt x="0" y="5638"/>
                  <a:pt x="51" y="5689"/>
                  <a:pt x="114" y="5689"/>
                </a:cubicBezTo>
                <a:lnTo>
                  <a:pt x="228" y="5689"/>
                </a:lnTo>
                <a:lnTo>
                  <a:pt x="228" y="6030"/>
                </a:lnTo>
                <a:lnTo>
                  <a:pt x="114" y="6030"/>
                </a:lnTo>
                <a:cubicBezTo>
                  <a:pt x="51" y="6030"/>
                  <a:pt x="0" y="6081"/>
                  <a:pt x="0" y="6144"/>
                </a:cubicBezTo>
                <a:cubicBezTo>
                  <a:pt x="0" y="6207"/>
                  <a:pt x="51" y="6258"/>
                  <a:pt x="114" y="6258"/>
                </a:cubicBezTo>
                <a:lnTo>
                  <a:pt x="228" y="6258"/>
                </a:lnTo>
                <a:lnTo>
                  <a:pt x="228" y="6485"/>
                </a:lnTo>
                <a:cubicBezTo>
                  <a:pt x="228" y="6548"/>
                  <a:pt x="278" y="6599"/>
                  <a:pt x="341" y="6599"/>
                </a:cubicBezTo>
                <a:lnTo>
                  <a:pt x="683" y="6599"/>
                </a:lnTo>
                <a:lnTo>
                  <a:pt x="683" y="6713"/>
                </a:lnTo>
                <a:cubicBezTo>
                  <a:pt x="683" y="6776"/>
                  <a:pt x="734" y="6827"/>
                  <a:pt x="796" y="6827"/>
                </a:cubicBezTo>
                <a:cubicBezTo>
                  <a:pt x="859" y="6827"/>
                  <a:pt x="910" y="6776"/>
                  <a:pt x="910" y="6713"/>
                </a:cubicBezTo>
                <a:lnTo>
                  <a:pt x="910" y="6599"/>
                </a:lnTo>
                <a:lnTo>
                  <a:pt x="1252" y="6599"/>
                </a:lnTo>
                <a:lnTo>
                  <a:pt x="1252" y="6713"/>
                </a:lnTo>
                <a:cubicBezTo>
                  <a:pt x="1252" y="6776"/>
                  <a:pt x="1302" y="6827"/>
                  <a:pt x="1365" y="6827"/>
                </a:cubicBezTo>
                <a:cubicBezTo>
                  <a:pt x="1428" y="6827"/>
                  <a:pt x="1479" y="6776"/>
                  <a:pt x="1479" y="6713"/>
                </a:cubicBezTo>
                <a:lnTo>
                  <a:pt x="1479" y="6599"/>
                </a:lnTo>
                <a:lnTo>
                  <a:pt x="1820" y="6599"/>
                </a:lnTo>
                <a:lnTo>
                  <a:pt x="1820" y="6713"/>
                </a:lnTo>
                <a:cubicBezTo>
                  <a:pt x="1820" y="6776"/>
                  <a:pt x="1871" y="6827"/>
                  <a:pt x="1934" y="6827"/>
                </a:cubicBezTo>
                <a:cubicBezTo>
                  <a:pt x="1997" y="6827"/>
                  <a:pt x="2048" y="6776"/>
                  <a:pt x="2048" y="6713"/>
                </a:cubicBezTo>
                <a:lnTo>
                  <a:pt x="2048" y="6599"/>
                </a:lnTo>
                <a:lnTo>
                  <a:pt x="2389" y="6599"/>
                </a:lnTo>
                <a:lnTo>
                  <a:pt x="2389" y="6713"/>
                </a:lnTo>
                <a:cubicBezTo>
                  <a:pt x="2389" y="6776"/>
                  <a:pt x="2440" y="6827"/>
                  <a:pt x="2503" y="6827"/>
                </a:cubicBezTo>
                <a:cubicBezTo>
                  <a:pt x="2566" y="6827"/>
                  <a:pt x="2617" y="6776"/>
                  <a:pt x="2617" y="6713"/>
                </a:cubicBezTo>
                <a:lnTo>
                  <a:pt x="2617" y="6599"/>
                </a:lnTo>
                <a:lnTo>
                  <a:pt x="2958" y="6599"/>
                </a:lnTo>
                <a:lnTo>
                  <a:pt x="2958" y="6713"/>
                </a:lnTo>
                <a:cubicBezTo>
                  <a:pt x="2958" y="6776"/>
                  <a:pt x="3009" y="6827"/>
                  <a:pt x="3072" y="6827"/>
                </a:cubicBezTo>
                <a:cubicBezTo>
                  <a:pt x="3135" y="6827"/>
                  <a:pt x="3186" y="6776"/>
                  <a:pt x="3186" y="6713"/>
                </a:cubicBezTo>
                <a:lnTo>
                  <a:pt x="3186" y="6599"/>
                </a:lnTo>
                <a:lnTo>
                  <a:pt x="3527" y="6599"/>
                </a:lnTo>
                <a:lnTo>
                  <a:pt x="3527" y="6713"/>
                </a:lnTo>
                <a:cubicBezTo>
                  <a:pt x="3527" y="6776"/>
                  <a:pt x="3578" y="6827"/>
                  <a:pt x="3641" y="6827"/>
                </a:cubicBezTo>
                <a:cubicBezTo>
                  <a:pt x="3704" y="6827"/>
                  <a:pt x="3755" y="6776"/>
                  <a:pt x="3755" y="6713"/>
                </a:cubicBezTo>
                <a:lnTo>
                  <a:pt x="3755" y="6599"/>
                </a:lnTo>
                <a:lnTo>
                  <a:pt x="4096" y="6599"/>
                </a:lnTo>
                <a:lnTo>
                  <a:pt x="4096" y="6713"/>
                </a:lnTo>
                <a:cubicBezTo>
                  <a:pt x="4096" y="6776"/>
                  <a:pt x="4147" y="6827"/>
                  <a:pt x="4210" y="6827"/>
                </a:cubicBezTo>
                <a:cubicBezTo>
                  <a:pt x="4273" y="6827"/>
                  <a:pt x="4323" y="6776"/>
                  <a:pt x="4323" y="6713"/>
                </a:cubicBezTo>
                <a:lnTo>
                  <a:pt x="4323" y="6599"/>
                </a:lnTo>
                <a:lnTo>
                  <a:pt x="4665" y="6599"/>
                </a:lnTo>
                <a:lnTo>
                  <a:pt x="4665" y="6713"/>
                </a:lnTo>
                <a:cubicBezTo>
                  <a:pt x="4665" y="6776"/>
                  <a:pt x="4716" y="6827"/>
                  <a:pt x="4779" y="6827"/>
                </a:cubicBezTo>
                <a:cubicBezTo>
                  <a:pt x="4842" y="6827"/>
                  <a:pt x="4892" y="6776"/>
                  <a:pt x="4892" y="6713"/>
                </a:cubicBezTo>
                <a:lnTo>
                  <a:pt x="4892" y="6599"/>
                </a:lnTo>
                <a:lnTo>
                  <a:pt x="5234" y="6599"/>
                </a:lnTo>
                <a:lnTo>
                  <a:pt x="5234" y="6713"/>
                </a:lnTo>
                <a:cubicBezTo>
                  <a:pt x="5234" y="6776"/>
                  <a:pt x="5285" y="6827"/>
                  <a:pt x="5347" y="6827"/>
                </a:cubicBezTo>
                <a:cubicBezTo>
                  <a:pt x="5410" y="6827"/>
                  <a:pt x="5461" y="6776"/>
                  <a:pt x="5461" y="6713"/>
                </a:cubicBezTo>
                <a:lnTo>
                  <a:pt x="5461" y="6599"/>
                </a:lnTo>
                <a:lnTo>
                  <a:pt x="5803" y="6599"/>
                </a:lnTo>
                <a:lnTo>
                  <a:pt x="5803" y="6713"/>
                </a:lnTo>
                <a:cubicBezTo>
                  <a:pt x="5803" y="6776"/>
                  <a:pt x="5853" y="6827"/>
                  <a:pt x="5916" y="6827"/>
                </a:cubicBezTo>
                <a:cubicBezTo>
                  <a:pt x="5979" y="6827"/>
                  <a:pt x="6030" y="6776"/>
                  <a:pt x="6030" y="6713"/>
                </a:cubicBezTo>
                <a:lnTo>
                  <a:pt x="6030" y="6599"/>
                </a:lnTo>
                <a:lnTo>
                  <a:pt x="6371" y="6599"/>
                </a:lnTo>
                <a:lnTo>
                  <a:pt x="6371" y="6713"/>
                </a:lnTo>
                <a:cubicBezTo>
                  <a:pt x="6371" y="6776"/>
                  <a:pt x="6422" y="6827"/>
                  <a:pt x="6485" y="6827"/>
                </a:cubicBezTo>
                <a:cubicBezTo>
                  <a:pt x="6548" y="6827"/>
                  <a:pt x="6599" y="6776"/>
                  <a:pt x="6599" y="6713"/>
                </a:cubicBezTo>
                <a:lnTo>
                  <a:pt x="6599" y="6599"/>
                </a:lnTo>
                <a:lnTo>
                  <a:pt x="6713" y="6599"/>
                </a:lnTo>
                <a:cubicBezTo>
                  <a:pt x="6776" y="6599"/>
                  <a:pt x="6827" y="6548"/>
                  <a:pt x="6827" y="6485"/>
                </a:cubicBezTo>
                <a:cubicBezTo>
                  <a:pt x="6827" y="6422"/>
                  <a:pt x="6776" y="6372"/>
                  <a:pt x="6713" y="6372"/>
                </a:cubicBezTo>
                <a:lnTo>
                  <a:pt x="6599" y="6372"/>
                </a:lnTo>
                <a:lnTo>
                  <a:pt x="6599" y="6258"/>
                </a:lnTo>
                <a:cubicBezTo>
                  <a:pt x="6599" y="6195"/>
                  <a:pt x="6548" y="6144"/>
                  <a:pt x="6485" y="6144"/>
                </a:cubicBezTo>
                <a:cubicBezTo>
                  <a:pt x="6422" y="6144"/>
                  <a:pt x="6371" y="6195"/>
                  <a:pt x="6371" y="6258"/>
                </a:cubicBezTo>
                <a:lnTo>
                  <a:pt x="6371" y="6372"/>
                </a:lnTo>
                <a:lnTo>
                  <a:pt x="6030" y="6372"/>
                </a:lnTo>
                <a:lnTo>
                  <a:pt x="6030" y="6258"/>
                </a:lnTo>
                <a:cubicBezTo>
                  <a:pt x="6030" y="6195"/>
                  <a:pt x="5979" y="6144"/>
                  <a:pt x="5916" y="6144"/>
                </a:cubicBezTo>
                <a:cubicBezTo>
                  <a:pt x="5853" y="6144"/>
                  <a:pt x="5803" y="6195"/>
                  <a:pt x="5803" y="6258"/>
                </a:cubicBezTo>
                <a:lnTo>
                  <a:pt x="5803" y="6372"/>
                </a:lnTo>
                <a:lnTo>
                  <a:pt x="5461" y="6372"/>
                </a:lnTo>
                <a:lnTo>
                  <a:pt x="5461" y="6258"/>
                </a:lnTo>
                <a:cubicBezTo>
                  <a:pt x="5461" y="6195"/>
                  <a:pt x="5410" y="6144"/>
                  <a:pt x="5347" y="6144"/>
                </a:cubicBezTo>
                <a:cubicBezTo>
                  <a:pt x="5285" y="6144"/>
                  <a:pt x="5234" y="6195"/>
                  <a:pt x="5234" y="6258"/>
                </a:cubicBezTo>
                <a:lnTo>
                  <a:pt x="5234" y="6372"/>
                </a:lnTo>
                <a:lnTo>
                  <a:pt x="4892" y="6372"/>
                </a:lnTo>
                <a:lnTo>
                  <a:pt x="4892" y="6258"/>
                </a:lnTo>
                <a:cubicBezTo>
                  <a:pt x="4892" y="6195"/>
                  <a:pt x="4842" y="6144"/>
                  <a:pt x="4779" y="6144"/>
                </a:cubicBezTo>
                <a:cubicBezTo>
                  <a:pt x="4716" y="6144"/>
                  <a:pt x="4665" y="6195"/>
                  <a:pt x="4665" y="6258"/>
                </a:cubicBezTo>
                <a:lnTo>
                  <a:pt x="4665" y="6372"/>
                </a:lnTo>
                <a:lnTo>
                  <a:pt x="4323" y="6372"/>
                </a:lnTo>
                <a:lnTo>
                  <a:pt x="4323" y="6258"/>
                </a:lnTo>
                <a:cubicBezTo>
                  <a:pt x="4323" y="6195"/>
                  <a:pt x="4273" y="6144"/>
                  <a:pt x="4210" y="6144"/>
                </a:cubicBezTo>
                <a:cubicBezTo>
                  <a:pt x="4147" y="6144"/>
                  <a:pt x="4096" y="6195"/>
                  <a:pt x="4096" y="6258"/>
                </a:cubicBezTo>
                <a:lnTo>
                  <a:pt x="4096" y="6372"/>
                </a:lnTo>
                <a:lnTo>
                  <a:pt x="3755" y="6372"/>
                </a:lnTo>
                <a:lnTo>
                  <a:pt x="3755" y="6258"/>
                </a:lnTo>
                <a:cubicBezTo>
                  <a:pt x="3755" y="6195"/>
                  <a:pt x="3704" y="6144"/>
                  <a:pt x="3641" y="6144"/>
                </a:cubicBezTo>
                <a:cubicBezTo>
                  <a:pt x="3578" y="6144"/>
                  <a:pt x="3527" y="6195"/>
                  <a:pt x="3527" y="6258"/>
                </a:cubicBezTo>
                <a:lnTo>
                  <a:pt x="3527" y="6372"/>
                </a:lnTo>
                <a:lnTo>
                  <a:pt x="3186" y="6372"/>
                </a:lnTo>
                <a:lnTo>
                  <a:pt x="3186" y="6258"/>
                </a:lnTo>
                <a:cubicBezTo>
                  <a:pt x="3186" y="6195"/>
                  <a:pt x="3135" y="6144"/>
                  <a:pt x="3072" y="6144"/>
                </a:cubicBezTo>
                <a:cubicBezTo>
                  <a:pt x="3009" y="6144"/>
                  <a:pt x="2958" y="6195"/>
                  <a:pt x="2958" y="6258"/>
                </a:cubicBezTo>
                <a:lnTo>
                  <a:pt x="2958" y="6372"/>
                </a:lnTo>
                <a:lnTo>
                  <a:pt x="2617" y="6372"/>
                </a:lnTo>
                <a:lnTo>
                  <a:pt x="2617" y="6258"/>
                </a:lnTo>
                <a:cubicBezTo>
                  <a:pt x="2617" y="6195"/>
                  <a:pt x="2566" y="6144"/>
                  <a:pt x="2503" y="6144"/>
                </a:cubicBezTo>
                <a:cubicBezTo>
                  <a:pt x="2440" y="6144"/>
                  <a:pt x="2389" y="6195"/>
                  <a:pt x="2389" y="6258"/>
                </a:cubicBezTo>
                <a:lnTo>
                  <a:pt x="2389" y="6372"/>
                </a:lnTo>
                <a:lnTo>
                  <a:pt x="2048" y="6372"/>
                </a:lnTo>
                <a:lnTo>
                  <a:pt x="2048" y="6258"/>
                </a:lnTo>
                <a:cubicBezTo>
                  <a:pt x="2048" y="6195"/>
                  <a:pt x="1997" y="6144"/>
                  <a:pt x="1934" y="6144"/>
                </a:cubicBezTo>
                <a:cubicBezTo>
                  <a:pt x="1871" y="6144"/>
                  <a:pt x="1820" y="6195"/>
                  <a:pt x="1820" y="6258"/>
                </a:cubicBezTo>
                <a:lnTo>
                  <a:pt x="1820" y="6372"/>
                </a:lnTo>
                <a:lnTo>
                  <a:pt x="1479" y="6372"/>
                </a:lnTo>
                <a:lnTo>
                  <a:pt x="1479" y="6258"/>
                </a:lnTo>
                <a:cubicBezTo>
                  <a:pt x="1479" y="6195"/>
                  <a:pt x="1428" y="6144"/>
                  <a:pt x="1365" y="6144"/>
                </a:cubicBezTo>
                <a:cubicBezTo>
                  <a:pt x="1302" y="6144"/>
                  <a:pt x="1252" y="6195"/>
                  <a:pt x="1252" y="6258"/>
                </a:cubicBezTo>
                <a:lnTo>
                  <a:pt x="1252" y="6372"/>
                </a:lnTo>
                <a:lnTo>
                  <a:pt x="910" y="6372"/>
                </a:lnTo>
                <a:lnTo>
                  <a:pt x="910" y="6258"/>
                </a:lnTo>
                <a:cubicBezTo>
                  <a:pt x="910" y="6195"/>
                  <a:pt x="859" y="6144"/>
                  <a:pt x="796" y="6144"/>
                </a:cubicBezTo>
                <a:cubicBezTo>
                  <a:pt x="734" y="6144"/>
                  <a:pt x="683" y="6195"/>
                  <a:pt x="683" y="6258"/>
                </a:cubicBezTo>
                <a:lnTo>
                  <a:pt x="683" y="6372"/>
                </a:lnTo>
                <a:lnTo>
                  <a:pt x="455" y="6372"/>
                </a:lnTo>
                <a:lnTo>
                  <a:pt x="455" y="5234"/>
                </a:lnTo>
                <a:lnTo>
                  <a:pt x="1263" y="5234"/>
                </a:lnTo>
                <a:close/>
              </a:path>
            </a:pathLst>
          </a:custGeom>
          <a:solidFill>
            <a:srgbClr val="FFFFFF">
              <a:alpha val="100000"/>
            </a:srgbClr>
          </a:solidFill>
        </p:spPr>
        <p:txBody>
          <a:bodyPr/>
          <a:p/>
        </p:txBody>
      </p:sp>
      <p:sp>
        <p:nvSpPr>
          <p:cNvPr name="AutoShape 8" id="8"/>
          <p:cNvSpPr/>
          <p:nvPr/>
        </p:nvSpPr>
        <p:spPr>
          <a:xfrm rot="0">
            <a:off x="7985552" y="2335881"/>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p/>
        </p:txBody>
      </p:sp>
      <p:sp>
        <p:nvSpPr>
          <p:cNvPr name="Freeform 9" id="9"/>
          <p:cNvSpPr/>
          <p:nvPr/>
        </p:nvSpPr>
        <p:spPr>
          <a:xfrm rot="0">
            <a:off x="8165392" y="2521355"/>
            <a:ext cx="306115" cy="294843"/>
          </a:xfrm>
          <a:custGeom>
            <a:avLst/>
            <a:gdLst/>
            <a:ahLst/>
            <a:cxnLst/>
            <a:rect r="r" b="b" t="t" l="l"/>
            <a:pathLst>
              <a:path h="5912" w="6827">
                <a:moveTo>
                  <a:pt x="3413" y="0"/>
                </a:moveTo>
                <a:lnTo>
                  <a:pt x="0" y="5912"/>
                </a:lnTo>
                <a:lnTo>
                  <a:pt x="6827" y="5912"/>
                </a:lnTo>
                <a:lnTo>
                  <a:pt x="3413" y="0"/>
                </a:lnTo>
                <a:close/>
                <a:moveTo>
                  <a:pt x="3413" y="972"/>
                </a:moveTo>
                <a:lnTo>
                  <a:pt x="4489" y="2835"/>
                </a:lnTo>
                <a:lnTo>
                  <a:pt x="2338" y="2835"/>
                </a:lnTo>
                <a:lnTo>
                  <a:pt x="3413" y="972"/>
                </a:lnTo>
                <a:close/>
                <a:moveTo>
                  <a:pt x="842" y="5426"/>
                </a:moveTo>
                <a:lnTo>
                  <a:pt x="1917" y="3564"/>
                </a:lnTo>
                <a:lnTo>
                  <a:pt x="2993" y="5426"/>
                </a:lnTo>
                <a:lnTo>
                  <a:pt x="842" y="5426"/>
                </a:lnTo>
                <a:close/>
                <a:moveTo>
                  <a:pt x="2338" y="3321"/>
                </a:moveTo>
                <a:lnTo>
                  <a:pt x="4489" y="3321"/>
                </a:lnTo>
                <a:lnTo>
                  <a:pt x="3413" y="5183"/>
                </a:lnTo>
                <a:lnTo>
                  <a:pt x="2338" y="3321"/>
                </a:lnTo>
                <a:close/>
                <a:moveTo>
                  <a:pt x="4910" y="3564"/>
                </a:moveTo>
                <a:lnTo>
                  <a:pt x="5985" y="5426"/>
                </a:lnTo>
                <a:lnTo>
                  <a:pt x="3834" y="5426"/>
                </a:lnTo>
                <a:lnTo>
                  <a:pt x="4910" y="3564"/>
                </a:lnTo>
                <a:close/>
              </a:path>
            </a:pathLst>
          </a:custGeom>
          <a:solidFill>
            <a:srgbClr val="FFFFFF">
              <a:alpha val="100000"/>
            </a:srgbClr>
          </a:solidFill>
        </p:spPr>
        <p:txBody>
          <a:bodyPr/>
          <a:p/>
        </p:txBody>
      </p:sp>
      <p:sp>
        <p:nvSpPr>
          <p:cNvPr name="AutoShape 10" id="10"/>
          <p:cNvSpPr/>
          <p:nvPr/>
        </p:nvSpPr>
        <p:spPr>
          <a:xfrm rot="0">
            <a:off x="4252748" y="4178300"/>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p/>
        </p:txBody>
      </p:sp>
      <p:sp>
        <p:nvSpPr>
          <p:cNvPr name="Freeform 11" id="11"/>
          <p:cNvSpPr/>
          <p:nvPr/>
        </p:nvSpPr>
        <p:spPr>
          <a:xfrm rot="0">
            <a:off x="4432588" y="4363773"/>
            <a:ext cx="306115" cy="294843"/>
          </a:xfrm>
          <a:custGeom>
            <a:avLst/>
            <a:gdLst/>
            <a:ahLst/>
            <a:cxnLst/>
            <a:rect r="r" b="b" t="t" l="l"/>
            <a:pathLst>
              <a:path h="598324" w="597921">
                <a:moveTo>
                  <a:pt x="297615" y="96957"/>
                </a:moveTo>
                <a:cubicBezTo>
                  <a:pt x="311959" y="96957"/>
                  <a:pt x="323434" y="108416"/>
                  <a:pt x="323434" y="122740"/>
                </a:cubicBezTo>
                <a:lnTo>
                  <a:pt x="323434" y="289852"/>
                </a:lnTo>
                <a:lnTo>
                  <a:pt x="462572" y="289852"/>
                </a:lnTo>
                <a:cubicBezTo>
                  <a:pt x="476438" y="289852"/>
                  <a:pt x="487913" y="301311"/>
                  <a:pt x="487913" y="315157"/>
                </a:cubicBezTo>
                <a:cubicBezTo>
                  <a:pt x="487913" y="329004"/>
                  <a:pt x="476438" y="340463"/>
                  <a:pt x="462572" y="340463"/>
                </a:cubicBezTo>
                <a:lnTo>
                  <a:pt x="297615" y="340463"/>
                </a:lnTo>
                <a:cubicBezTo>
                  <a:pt x="283749" y="340463"/>
                  <a:pt x="272274" y="329004"/>
                  <a:pt x="272274" y="315157"/>
                </a:cubicBezTo>
                <a:lnTo>
                  <a:pt x="272274" y="122740"/>
                </a:lnTo>
                <a:cubicBezTo>
                  <a:pt x="272274" y="108416"/>
                  <a:pt x="283749" y="96957"/>
                  <a:pt x="297615" y="96957"/>
                </a:cubicBezTo>
                <a:close/>
                <a:moveTo>
                  <a:pt x="298127" y="0"/>
                </a:moveTo>
                <a:cubicBezTo>
                  <a:pt x="463564" y="0"/>
                  <a:pt x="597921" y="134181"/>
                  <a:pt x="597921" y="299401"/>
                </a:cubicBezTo>
                <a:cubicBezTo>
                  <a:pt x="597921" y="464143"/>
                  <a:pt x="463564" y="598324"/>
                  <a:pt x="298127" y="598324"/>
                </a:cubicBezTo>
                <a:cubicBezTo>
                  <a:pt x="188155" y="598324"/>
                  <a:pt x="87268" y="538635"/>
                  <a:pt x="35150" y="442177"/>
                </a:cubicBezTo>
                <a:cubicBezTo>
                  <a:pt x="33238" y="438835"/>
                  <a:pt x="32760" y="435492"/>
                  <a:pt x="34194" y="432149"/>
                </a:cubicBezTo>
                <a:cubicBezTo>
                  <a:pt x="35150" y="428807"/>
                  <a:pt x="37541" y="425942"/>
                  <a:pt x="40410" y="424509"/>
                </a:cubicBezTo>
                <a:lnTo>
                  <a:pt x="74836" y="407796"/>
                </a:lnTo>
                <a:cubicBezTo>
                  <a:pt x="81052" y="404931"/>
                  <a:pt x="88702" y="407319"/>
                  <a:pt x="91571" y="413049"/>
                </a:cubicBezTo>
                <a:cubicBezTo>
                  <a:pt x="133169" y="488018"/>
                  <a:pt x="212540" y="534815"/>
                  <a:pt x="298127" y="534815"/>
                </a:cubicBezTo>
                <a:cubicBezTo>
                  <a:pt x="428181" y="534815"/>
                  <a:pt x="534328" y="429284"/>
                  <a:pt x="534328" y="299401"/>
                </a:cubicBezTo>
                <a:cubicBezTo>
                  <a:pt x="534328" y="169517"/>
                  <a:pt x="428181" y="63509"/>
                  <a:pt x="298127" y="63509"/>
                </a:cubicBezTo>
                <a:cubicBezTo>
                  <a:pt x="242185" y="63509"/>
                  <a:pt x="187677" y="83565"/>
                  <a:pt x="145123" y="120333"/>
                </a:cubicBezTo>
                <a:lnTo>
                  <a:pt x="200587" y="142299"/>
                </a:lnTo>
                <a:cubicBezTo>
                  <a:pt x="204890" y="144209"/>
                  <a:pt x="207759" y="148029"/>
                  <a:pt x="208237" y="152327"/>
                </a:cubicBezTo>
                <a:cubicBezTo>
                  <a:pt x="208715" y="157102"/>
                  <a:pt x="207281" y="161399"/>
                  <a:pt x="203456" y="164265"/>
                </a:cubicBezTo>
                <a:lnTo>
                  <a:pt x="48060" y="285553"/>
                </a:lnTo>
                <a:cubicBezTo>
                  <a:pt x="44235" y="288418"/>
                  <a:pt x="39454" y="289373"/>
                  <a:pt x="35150" y="287463"/>
                </a:cubicBezTo>
                <a:cubicBezTo>
                  <a:pt x="31325" y="285553"/>
                  <a:pt x="27978" y="281733"/>
                  <a:pt x="27500" y="277435"/>
                </a:cubicBezTo>
                <a:lnTo>
                  <a:pt x="246" y="82132"/>
                </a:lnTo>
                <a:cubicBezTo>
                  <a:pt x="-710" y="77835"/>
                  <a:pt x="1203" y="73060"/>
                  <a:pt x="4550" y="70194"/>
                </a:cubicBezTo>
                <a:cubicBezTo>
                  <a:pt x="8375" y="67807"/>
                  <a:pt x="13156" y="66852"/>
                  <a:pt x="17459" y="68762"/>
                </a:cubicBezTo>
                <a:lnTo>
                  <a:pt x="80574" y="94070"/>
                </a:lnTo>
                <a:cubicBezTo>
                  <a:pt x="137472" y="33426"/>
                  <a:pt x="214931" y="0"/>
                  <a:pt x="298127" y="0"/>
                </a:cubicBezTo>
                <a:close/>
              </a:path>
            </a:pathLst>
          </a:custGeom>
          <a:solidFill>
            <a:srgbClr val="FFFFFF">
              <a:alpha val="100000"/>
            </a:srgbClr>
          </a:solidFill>
        </p:spPr>
        <p:txBody>
          <a:bodyPr/>
          <a:p/>
        </p:txBody>
      </p:sp>
      <p:sp>
        <p:nvSpPr>
          <p:cNvPr name="AutoShape 12" id="12"/>
          <p:cNvSpPr/>
          <p:nvPr/>
        </p:nvSpPr>
        <p:spPr>
          <a:xfrm rot="0">
            <a:off x="7274660" y="4178300"/>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p/>
        </p:txBody>
      </p:sp>
      <p:sp>
        <p:nvSpPr>
          <p:cNvPr name="Freeform 13" id="13"/>
          <p:cNvSpPr/>
          <p:nvPr/>
        </p:nvSpPr>
        <p:spPr>
          <a:xfrm rot="0">
            <a:off x="7454500" y="4363773"/>
            <a:ext cx="306115" cy="294843"/>
          </a:xfrm>
          <a:custGeom>
            <a:avLst/>
            <a:gdLst/>
            <a:ahLst/>
            <a:cxnLst/>
            <a:rect r="r" b="b" t="t" l="l"/>
            <a:pathLst>
              <a:path h="606722" w="582235">
                <a:moveTo>
                  <a:pt x="0" y="404481"/>
                </a:moveTo>
                <a:lnTo>
                  <a:pt x="101261" y="404481"/>
                </a:lnTo>
                <a:lnTo>
                  <a:pt x="101261" y="606722"/>
                </a:lnTo>
                <a:lnTo>
                  <a:pt x="0" y="606722"/>
                </a:lnTo>
                <a:close/>
                <a:moveTo>
                  <a:pt x="151927" y="328623"/>
                </a:moveTo>
                <a:lnTo>
                  <a:pt x="253188" y="328623"/>
                </a:lnTo>
                <a:lnTo>
                  <a:pt x="253188" y="606722"/>
                </a:lnTo>
                <a:lnTo>
                  <a:pt x="151927" y="606722"/>
                </a:lnTo>
                <a:close/>
                <a:moveTo>
                  <a:pt x="303855" y="252766"/>
                </a:moveTo>
                <a:lnTo>
                  <a:pt x="405046" y="252766"/>
                </a:lnTo>
                <a:lnTo>
                  <a:pt x="405046" y="606722"/>
                </a:lnTo>
                <a:lnTo>
                  <a:pt x="303855" y="606722"/>
                </a:lnTo>
                <a:close/>
                <a:moveTo>
                  <a:pt x="455711" y="202241"/>
                </a:moveTo>
                <a:lnTo>
                  <a:pt x="556972" y="202241"/>
                </a:lnTo>
                <a:lnTo>
                  <a:pt x="556972" y="606722"/>
                </a:lnTo>
                <a:lnTo>
                  <a:pt x="455711" y="606722"/>
                </a:lnTo>
                <a:close/>
                <a:moveTo>
                  <a:pt x="455697" y="0"/>
                </a:moveTo>
                <a:lnTo>
                  <a:pt x="556785" y="0"/>
                </a:lnTo>
                <a:lnTo>
                  <a:pt x="556874" y="0"/>
                </a:lnTo>
                <a:lnTo>
                  <a:pt x="556963" y="0"/>
                </a:lnTo>
                <a:cubicBezTo>
                  <a:pt x="557230" y="0"/>
                  <a:pt x="557408" y="0"/>
                  <a:pt x="557675" y="0"/>
                </a:cubicBezTo>
                <a:cubicBezTo>
                  <a:pt x="558298" y="89"/>
                  <a:pt x="558832" y="89"/>
                  <a:pt x="559366" y="89"/>
                </a:cubicBezTo>
                <a:cubicBezTo>
                  <a:pt x="559811" y="178"/>
                  <a:pt x="560256" y="267"/>
                  <a:pt x="560611" y="267"/>
                </a:cubicBezTo>
                <a:cubicBezTo>
                  <a:pt x="561056" y="356"/>
                  <a:pt x="561412" y="444"/>
                  <a:pt x="561857" y="444"/>
                </a:cubicBezTo>
                <a:cubicBezTo>
                  <a:pt x="562302" y="533"/>
                  <a:pt x="562747" y="711"/>
                  <a:pt x="563192" y="800"/>
                </a:cubicBezTo>
                <a:cubicBezTo>
                  <a:pt x="563548" y="889"/>
                  <a:pt x="563904" y="978"/>
                  <a:pt x="564171" y="1067"/>
                </a:cubicBezTo>
                <a:cubicBezTo>
                  <a:pt x="564616" y="1156"/>
                  <a:pt x="565061" y="1333"/>
                  <a:pt x="565506" y="1511"/>
                </a:cubicBezTo>
                <a:cubicBezTo>
                  <a:pt x="565862" y="1600"/>
                  <a:pt x="566218" y="1778"/>
                  <a:pt x="566574" y="1867"/>
                </a:cubicBezTo>
                <a:cubicBezTo>
                  <a:pt x="566929" y="2044"/>
                  <a:pt x="567285" y="2222"/>
                  <a:pt x="567730" y="2400"/>
                </a:cubicBezTo>
                <a:cubicBezTo>
                  <a:pt x="568086" y="2578"/>
                  <a:pt x="568442" y="2755"/>
                  <a:pt x="568798" y="2933"/>
                </a:cubicBezTo>
                <a:cubicBezTo>
                  <a:pt x="569154" y="3111"/>
                  <a:pt x="569421" y="3289"/>
                  <a:pt x="569777" y="3467"/>
                </a:cubicBezTo>
                <a:cubicBezTo>
                  <a:pt x="570133" y="3733"/>
                  <a:pt x="570578" y="4000"/>
                  <a:pt x="570934" y="4178"/>
                </a:cubicBezTo>
                <a:cubicBezTo>
                  <a:pt x="571201" y="4444"/>
                  <a:pt x="571557" y="4622"/>
                  <a:pt x="571824" y="4800"/>
                </a:cubicBezTo>
                <a:cubicBezTo>
                  <a:pt x="572180" y="5155"/>
                  <a:pt x="572536" y="5422"/>
                  <a:pt x="572891" y="5689"/>
                </a:cubicBezTo>
                <a:cubicBezTo>
                  <a:pt x="573247" y="5955"/>
                  <a:pt x="573514" y="6222"/>
                  <a:pt x="573781" y="6489"/>
                </a:cubicBezTo>
                <a:cubicBezTo>
                  <a:pt x="574137" y="6755"/>
                  <a:pt x="574493" y="7022"/>
                  <a:pt x="574760" y="7289"/>
                </a:cubicBezTo>
                <a:cubicBezTo>
                  <a:pt x="575205" y="7733"/>
                  <a:pt x="575561" y="8178"/>
                  <a:pt x="575917" y="8533"/>
                </a:cubicBezTo>
                <a:cubicBezTo>
                  <a:pt x="576095" y="8711"/>
                  <a:pt x="576273" y="8889"/>
                  <a:pt x="576451" y="9066"/>
                </a:cubicBezTo>
                <a:cubicBezTo>
                  <a:pt x="576451" y="9155"/>
                  <a:pt x="576451" y="9155"/>
                  <a:pt x="576451" y="9155"/>
                </a:cubicBezTo>
                <a:cubicBezTo>
                  <a:pt x="576985" y="9777"/>
                  <a:pt x="577519" y="10489"/>
                  <a:pt x="577964" y="11200"/>
                </a:cubicBezTo>
                <a:cubicBezTo>
                  <a:pt x="577964" y="11200"/>
                  <a:pt x="578053" y="11289"/>
                  <a:pt x="578053" y="11289"/>
                </a:cubicBezTo>
                <a:cubicBezTo>
                  <a:pt x="578498" y="12000"/>
                  <a:pt x="578854" y="12622"/>
                  <a:pt x="579209" y="13244"/>
                </a:cubicBezTo>
                <a:cubicBezTo>
                  <a:pt x="579387" y="13600"/>
                  <a:pt x="579565" y="13955"/>
                  <a:pt x="579743" y="14222"/>
                </a:cubicBezTo>
                <a:cubicBezTo>
                  <a:pt x="579921" y="14666"/>
                  <a:pt x="580099" y="15111"/>
                  <a:pt x="580277" y="15555"/>
                </a:cubicBezTo>
                <a:cubicBezTo>
                  <a:pt x="580455" y="15911"/>
                  <a:pt x="580633" y="16266"/>
                  <a:pt x="580722" y="16711"/>
                </a:cubicBezTo>
                <a:cubicBezTo>
                  <a:pt x="580900" y="17066"/>
                  <a:pt x="581078" y="17422"/>
                  <a:pt x="581167" y="17866"/>
                </a:cubicBezTo>
                <a:cubicBezTo>
                  <a:pt x="581256" y="18311"/>
                  <a:pt x="581434" y="18755"/>
                  <a:pt x="581523" y="19199"/>
                </a:cubicBezTo>
                <a:cubicBezTo>
                  <a:pt x="581612" y="19555"/>
                  <a:pt x="581701" y="19910"/>
                  <a:pt x="581790" y="20266"/>
                </a:cubicBezTo>
                <a:cubicBezTo>
                  <a:pt x="581879" y="20977"/>
                  <a:pt x="582057" y="21777"/>
                  <a:pt x="582146" y="22488"/>
                </a:cubicBezTo>
                <a:cubicBezTo>
                  <a:pt x="582146" y="22577"/>
                  <a:pt x="582146" y="22666"/>
                  <a:pt x="582146" y="22666"/>
                </a:cubicBezTo>
                <a:cubicBezTo>
                  <a:pt x="582235" y="23555"/>
                  <a:pt x="582235" y="24355"/>
                  <a:pt x="582235" y="25244"/>
                </a:cubicBezTo>
                <a:lnTo>
                  <a:pt x="582235" y="126396"/>
                </a:lnTo>
                <a:cubicBezTo>
                  <a:pt x="582235" y="140351"/>
                  <a:pt x="570934" y="151728"/>
                  <a:pt x="556963" y="151728"/>
                </a:cubicBezTo>
                <a:cubicBezTo>
                  <a:pt x="542992" y="151728"/>
                  <a:pt x="531691" y="140351"/>
                  <a:pt x="531691" y="126396"/>
                </a:cubicBezTo>
                <a:lnTo>
                  <a:pt x="531691" y="79286"/>
                </a:lnTo>
                <a:lnTo>
                  <a:pt x="421260" y="171106"/>
                </a:lnTo>
                <a:cubicBezTo>
                  <a:pt x="410582" y="180083"/>
                  <a:pt x="394564" y="178572"/>
                  <a:pt x="385666" y="167906"/>
                </a:cubicBezTo>
                <a:cubicBezTo>
                  <a:pt x="376678" y="157150"/>
                  <a:pt x="378191" y="141240"/>
                  <a:pt x="388869" y="132262"/>
                </a:cubicBezTo>
                <a:lnTo>
                  <a:pt x="487020" y="50576"/>
                </a:lnTo>
                <a:lnTo>
                  <a:pt x="455697" y="50576"/>
                </a:lnTo>
                <a:cubicBezTo>
                  <a:pt x="441727" y="50576"/>
                  <a:pt x="430425" y="39288"/>
                  <a:pt x="430425" y="25244"/>
                </a:cubicBezTo>
                <a:cubicBezTo>
                  <a:pt x="430425" y="11289"/>
                  <a:pt x="441727" y="0"/>
                  <a:pt x="455697" y="0"/>
                </a:cubicBezTo>
                <a:close/>
              </a:path>
            </a:pathLst>
          </a:custGeom>
          <a:solidFill>
            <a:srgbClr val="FFFFFF">
              <a:alpha val="100000"/>
            </a:srgbClr>
          </a:solidFill>
        </p:spPr>
        <p:txBody>
          <a:bodyPr/>
          <a:p/>
        </p:txBody>
      </p:sp>
      <p:sp>
        <p:nvSpPr>
          <p:cNvPr name="AutoShape 14" id="14"/>
          <p:cNvSpPr/>
          <p:nvPr/>
        </p:nvSpPr>
        <p:spPr>
          <a:xfrm rot="0">
            <a:off x="747336" y="2402205"/>
            <a:ext cx="2553871" cy="1020362"/>
          </a:xfrm>
          <a:prstGeom prst="rect">
            <a:avLst/>
          </a:prstGeom>
        </p:spPr>
        <p:txBody>
          <a:bodyPr anchor="t" rtlCol="false" tIns="45720" lIns="91440" bIns="45720" rIns="91440" anchorCtr="false" wrap="square">
            <a:noAutofit/>
          </a:bodyPr>
          <a:lstStyle/>
          <a:p>
            <a:pPr algn="r">
              <a:lnSpc>
                <a:spcPct val="150000"/>
              </a:lnSpc>
              <a:spcBef>
                <a:spcPts val="270"/>
              </a:spcBef>
              <a:defRPr/>
            </a:pPr>
            <a:r>
              <a:rPr lang="en-US" sz="1350">
                <a:solidFill>
                  <a:schemeClr val="dk1"/>
                </a:solidFill>
                <a:latin typeface="Microsoft Yahei"/>
                <a:ea typeface="Microsoft Yahei"/>
                <a:cs typeface="Microsoft Yahei"/>
              </a:rPr>
              <a:t>支模架的标准化发展趋势明显，通过统一标准，提高不同产品之间的兼容性，降低使用成本。</a:t>
            </a:r>
            <a:endParaRPr lang="en-US" sz="1100"/>
          </a:p>
        </p:txBody>
      </p:sp>
      <p:sp>
        <p:nvSpPr>
          <p:cNvPr name="AutoShape 15" id="15"/>
          <p:cNvSpPr/>
          <p:nvPr/>
        </p:nvSpPr>
        <p:spPr>
          <a:xfrm rot="0">
            <a:off x="747336" y="2037683"/>
            <a:ext cx="2553871" cy="422629"/>
          </a:xfrm>
          <a:prstGeom prst="rect">
            <a:avLst/>
          </a:prstGeom>
        </p:spPr>
        <p:txBody>
          <a:bodyPr anchor="t" rtlCol="false" tIns="45720" lIns="91440" bIns="45720" rIns="91440" anchorCtr="false" wrap="square">
            <a:noAutofit/>
          </a:bodyPr>
          <a:lstStyle/>
          <a:p>
            <a:pPr algn="r">
              <a:spcBef>
                <a:spcPts val="270"/>
              </a:spcBef>
              <a:defRPr/>
            </a:pPr>
            <a:r>
              <a:rPr lang="en-US" b="true" sz="1575">
                <a:solidFill>
                  <a:schemeClr val="accent1"/>
                </a:solidFill>
                <a:latin typeface="Microsoft Yahei"/>
                <a:ea typeface="Microsoft Yahei"/>
                <a:cs typeface="Microsoft Yahei"/>
              </a:rPr>
              <a:t>标准化</a:t>
            </a:r>
            <a:endParaRPr lang="en-US" sz="1100"/>
          </a:p>
        </p:txBody>
      </p:sp>
      <p:sp>
        <p:nvSpPr>
          <p:cNvPr name="AutoShape 16" id="16"/>
          <p:cNvSpPr/>
          <p:nvPr/>
        </p:nvSpPr>
        <p:spPr>
          <a:xfrm rot="0">
            <a:off x="1940528" y="5092530"/>
            <a:ext cx="2552700" cy="891876"/>
          </a:xfrm>
          <a:prstGeom prst="rect">
            <a:avLst/>
          </a:prstGeom>
        </p:spPr>
        <p:txBody>
          <a:bodyPr anchor="t" rtlCol="false" tIns="45720" lIns="91440" bIns="45720" rIns="91440" anchorCtr="false" wrap="square">
            <a:noAutofit/>
          </a:bodyPr>
          <a:lstStyle/>
          <a:p>
            <a:pPr algn="l">
              <a:lnSpc>
                <a:spcPct val="120000"/>
              </a:lnSpc>
              <a:defRPr/>
            </a:pPr>
            <a:r>
              <a:rPr lang="en-US" sz="1350">
                <a:solidFill>
                  <a:schemeClr val="dk1"/>
                </a:solidFill>
                <a:latin typeface="Microsoft Yahei"/>
                <a:ea typeface="Microsoft Yahei"/>
                <a:cs typeface="Microsoft Yahei"/>
              </a:rPr>
              <a:t>随着技术的发展，支模架逐渐引入智能化功能，如自动调整、远程监控等，提高施工效率。</a:t>
            </a:r>
            <a:endParaRPr lang="en-US" sz="1100"/>
          </a:p>
        </p:txBody>
      </p:sp>
      <p:sp>
        <p:nvSpPr>
          <p:cNvPr name="AutoShape 17" id="17"/>
          <p:cNvSpPr/>
          <p:nvPr/>
        </p:nvSpPr>
        <p:spPr>
          <a:xfrm rot="0">
            <a:off x="1940528" y="4661950"/>
            <a:ext cx="2084356" cy="403578"/>
          </a:xfrm>
          <a:prstGeom prst="rect">
            <a:avLst/>
          </a:prstGeom>
        </p:spPr>
        <p:txBody>
          <a:bodyPr anchor="t" rtlCol="false" tIns="45720" lIns="91440" bIns="45720" rIns="91440" anchorCtr="false" wrap="square">
            <a:noAutofit/>
          </a:bodyPr>
          <a:lstStyle/>
          <a:p>
            <a:pPr algn="l">
              <a:lnSpc>
                <a:spcPct val="120000"/>
              </a:lnSpc>
              <a:defRPr/>
            </a:pPr>
            <a:r>
              <a:rPr lang="en-US" b="true" sz="1575">
                <a:solidFill>
                  <a:schemeClr val="accent1"/>
                </a:solidFill>
                <a:latin typeface="Microsoft Yahei"/>
                <a:ea typeface="Microsoft Yahei"/>
                <a:cs typeface="Microsoft Yahei"/>
              </a:rPr>
              <a:t>智能化</a:t>
            </a:r>
            <a:endParaRPr lang="en-US" sz="1100"/>
          </a:p>
        </p:txBody>
      </p:sp>
      <p:sp>
        <p:nvSpPr>
          <p:cNvPr name="AutoShape 18" id="18"/>
          <p:cNvSpPr/>
          <p:nvPr/>
        </p:nvSpPr>
        <p:spPr>
          <a:xfrm rot="0">
            <a:off x="8872233" y="2402205"/>
            <a:ext cx="2552700" cy="1082789"/>
          </a:xfrm>
          <a:prstGeom prst="rect">
            <a:avLst/>
          </a:prstGeom>
        </p:spPr>
        <p:txBody>
          <a:bodyPr anchor="t" rtlCol="false" tIns="45720" lIns="91440" bIns="45720" rIns="91440" anchorCtr="false" wrap="square">
            <a:noAutofit/>
          </a:bodyPr>
          <a:lstStyle/>
          <a:p>
            <a:pPr algn="l">
              <a:lnSpc>
                <a:spcPct val="150000"/>
              </a:lnSpc>
              <a:spcBef>
                <a:spcPts val="270"/>
              </a:spcBef>
              <a:defRPr/>
            </a:pPr>
            <a:r>
              <a:rPr lang="en-US" sz="1350">
                <a:solidFill>
                  <a:schemeClr val="dk1"/>
                </a:solidFill>
                <a:latin typeface="Microsoft Yahei"/>
                <a:ea typeface="Microsoft Yahei"/>
                <a:cs typeface="Microsoft Yahei"/>
              </a:rPr>
              <a:t>环保意识日益增强，支模架行业开始注重环保，追求节能减排和循环利用。</a:t>
            </a:r>
            <a:endParaRPr lang="en-US" sz="1100"/>
          </a:p>
        </p:txBody>
      </p:sp>
      <p:sp>
        <p:nvSpPr>
          <p:cNvPr name="AutoShape 19" id="19"/>
          <p:cNvSpPr/>
          <p:nvPr/>
        </p:nvSpPr>
        <p:spPr>
          <a:xfrm rot="0">
            <a:off x="8872233" y="2037683"/>
            <a:ext cx="2569478" cy="441680"/>
          </a:xfrm>
          <a:prstGeom prst="rect">
            <a:avLst/>
          </a:prstGeom>
        </p:spPr>
        <p:txBody>
          <a:bodyPr anchor="t" rtlCol="false" tIns="45720" lIns="91440" bIns="45720" rIns="91440" anchorCtr="false" wrap="square">
            <a:noAutofit/>
          </a:bodyPr>
          <a:lstStyle/>
          <a:p>
            <a:pPr algn="l">
              <a:lnSpc>
                <a:spcPct val="120000"/>
              </a:lnSpc>
              <a:defRPr/>
            </a:pPr>
            <a:r>
              <a:rPr lang="en-US" b="true" sz="1575">
                <a:solidFill>
                  <a:schemeClr val="accent1"/>
                </a:solidFill>
                <a:latin typeface="Microsoft Yahei"/>
                <a:ea typeface="Microsoft Yahei"/>
                <a:cs typeface="Microsoft Yahei"/>
              </a:rPr>
              <a:t>绿色化</a:t>
            </a:r>
            <a:endParaRPr lang="en-US" sz="1100"/>
          </a:p>
        </p:txBody>
      </p:sp>
      <p:sp>
        <p:nvSpPr>
          <p:cNvPr name="AutoShape 20" id="20"/>
          <p:cNvSpPr/>
          <p:nvPr/>
        </p:nvSpPr>
        <p:spPr>
          <a:xfrm rot="0">
            <a:off x="7814024" y="5112856"/>
            <a:ext cx="2552700" cy="933977"/>
          </a:xfrm>
          <a:prstGeom prst="rect">
            <a:avLst/>
          </a:prstGeom>
        </p:spPr>
        <p:txBody>
          <a:bodyPr anchor="t" rtlCol="false" tIns="45720" lIns="91440" bIns="45720" rIns="91440" anchorCtr="false" wrap="square">
            <a:noAutofit/>
          </a:bodyPr>
          <a:lstStyle/>
          <a:p>
            <a:pPr algn="r">
              <a:lnSpc>
                <a:spcPct val="150000"/>
              </a:lnSpc>
              <a:spcBef>
                <a:spcPts val="270"/>
              </a:spcBef>
              <a:defRPr/>
            </a:pPr>
            <a:r>
              <a:rPr lang="en-US" sz="1350">
                <a:solidFill>
                  <a:schemeClr val="dk1"/>
                </a:solidFill>
                <a:latin typeface="Microsoft Yahei"/>
                <a:ea typeface="Microsoft Yahei"/>
                <a:cs typeface="Microsoft Yahei"/>
              </a:rPr>
              <a:t>高强度材料的使用逐渐普及，提高支模架的承载能力和稳定性。</a:t>
            </a:r>
            <a:endParaRPr lang="en-US" sz="1100"/>
          </a:p>
        </p:txBody>
      </p:sp>
      <p:sp>
        <p:nvSpPr>
          <p:cNvPr name="AutoShape 21" id="21"/>
          <p:cNvSpPr/>
          <p:nvPr/>
        </p:nvSpPr>
        <p:spPr>
          <a:xfrm rot="0">
            <a:off x="8314658" y="4661950"/>
            <a:ext cx="2084356" cy="422629"/>
          </a:xfrm>
          <a:prstGeom prst="rect">
            <a:avLst/>
          </a:prstGeom>
        </p:spPr>
        <p:txBody>
          <a:bodyPr anchor="t" rtlCol="false" tIns="45720" lIns="91440" bIns="45720" rIns="91440" anchorCtr="false" wrap="square">
            <a:noAutofit/>
          </a:bodyPr>
          <a:lstStyle/>
          <a:p>
            <a:pPr algn="r">
              <a:lnSpc>
                <a:spcPct val="120000"/>
              </a:lnSpc>
              <a:defRPr/>
            </a:pPr>
            <a:r>
              <a:rPr lang="en-US" b="true" sz="1575">
                <a:solidFill>
                  <a:schemeClr val="accent1"/>
                </a:solidFill>
                <a:latin typeface="Microsoft Yahei"/>
                <a:ea typeface="Microsoft Yahei"/>
                <a:cs typeface="Microsoft Yahei"/>
              </a:rPr>
              <a:t>高强度材料</a:t>
            </a:r>
            <a:endParaRPr lang="en-US" sz="1100"/>
          </a:p>
        </p:txBody>
      </p:sp>
      <p:grpSp>
        <p:nvGrpSpPr>
          <p:cNvPr name="Group 22" id="22"/>
          <p:cNvGrpSpPr/>
          <p:nvPr/>
        </p:nvGrpSpPr>
        <p:grpSpPr>
          <a:xfrm>
            <a:off x="454963" y="93878"/>
            <a:ext cx="10641129" cy="914400"/>
            <a:chOff x="454963" y="93878"/>
            <a:chExt cx="10641129" cy="914400"/>
          </a:xfrm>
        </p:grpSpPr>
        <p:sp>
          <p:nvSpPr>
            <p:cNvPr name="AutoShape 23" id="23"/>
            <p:cNvSpPr/>
            <p:nvPr/>
          </p:nvSpPr>
          <p:spPr>
            <a:xfrm rot="0">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sp>
        <p:sp>
          <p:nvSpPr>
            <p:cNvPr name="AutoShape 24" id="24"/>
            <p:cNvSpPr/>
            <p:nvPr/>
          </p:nvSpPr>
          <p:spPr>
            <a:xfrm rot="0">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sp>
        <p:sp>
          <p:nvSpPr>
            <p:cNvPr name="AutoShape 25" id="25"/>
            <p:cNvSpPr/>
            <p:nvPr/>
          </p:nvSpPr>
          <p:spPr>
            <a:xfrm rot="0">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sp>
        <p:sp>
          <p:nvSpPr>
            <p:cNvPr name="AutoShape 26" id="26"/>
            <p:cNvSpPr/>
            <p:nvPr/>
          </p:nvSpPr>
          <p:spPr>
            <a:xfrm rot="0">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sp>
        <p:sp>
          <p:nvSpPr>
            <p:cNvPr name="AutoShape 27" id="27"/>
            <p:cNvSpPr/>
            <p:nvPr/>
          </p:nvSpPr>
          <p:spPr>
            <a:xfrm rot="0">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sp>
        <p:sp>
          <p:nvSpPr>
            <p:cNvPr name="AutoShape 28" id="28"/>
            <p:cNvSpPr/>
            <p:nvPr/>
          </p:nvSpPr>
          <p:spPr>
            <a:xfrm rot="0">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sp>
        <p:sp>
          <p:nvSpPr>
            <p:cNvPr name="AutoShape 29" id="29"/>
            <p:cNvSpPr/>
            <p:nvPr/>
          </p:nvSpPr>
          <p:spPr>
            <a:xfrm rot="0">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sp>
        <p:sp>
          <p:nvSpPr>
            <p:cNvPr name="AutoShape 30" id="30"/>
            <p:cNvSpPr/>
            <p:nvPr/>
          </p:nvSpPr>
          <p:spPr>
            <a:xfrm rot="0">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sp>
        <p:sp>
          <p:nvSpPr>
            <p:cNvPr name="AutoShape 31" id="31"/>
            <p:cNvSpPr/>
            <p:nvPr/>
          </p:nvSpPr>
          <p:spPr>
            <a:xfrm rot="0">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sp>
        <p:sp>
          <p:nvSpPr>
            <p:cNvPr name="AutoShape 32" id="32"/>
            <p:cNvSpPr/>
            <p:nvPr/>
          </p:nvSpPr>
          <p:spPr>
            <a:xfrm rot="0">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sp>
        <p:sp>
          <p:nvSpPr>
            <p:cNvPr name="AutoShape 33" id="33"/>
            <p:cNvSpPr/>
            <p:nvPr/>
          </p:nvSpPr>
          <p:spPr>
            <a:xfrm rot="0">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sp>
        <p:sp>
          <p:nvSpPr>
            <p:cNvPr name="AutoShape 34" id="34"/>
            <p:cNvSpPr/>
            <p:nvPr/>
          </p:nvSpPr>
          <p:spPr>
            <a:xfrm rot="0">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sp>
        <p:sp>
          <p:nvSpPr>
            <p:cNvPr name="AutoShape 35" id="35"/>
            <p:cNvSpPr/>
            <p:nvPr/>
          </p:nvSpPr>
          <p:spPr>
            <a:xfrm rot="0">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sp>
        <p:sp>
          <p:nvSpPr>
            <p:cNvPr name="AutoShape 36" id="36"/>
            <p:cNvSpPr/>
            <p:nvPr/>
          </p:nvSpPr>
          <p:spPr>
            <a:xfrm rot="0">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sp>
        <p:sp>
          <p:nvSpPr>
            <p:cNvPr name="AutoShape 37" id="37"/>
            <p:cNvSpPr/>
            <p:nvPr/>
          </p:nvSpPr>
          <p:spPr>
            <a:xfrm rot="0">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sp>
        <p:sp>
          <p:nvSpPr>
            <p:cNvPr name="AutoShape 38" id="38"/>
            <p:cNvSpPr/>
            <p:nvPr/>
          </p:nvSpPr>
          <p:spPr>
            <a:xfrm rot="0">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sp>
        <p:sp>
          <p:nvSpPr>
            <p:cNvPr name="AutoShape 39" id="39"/>
            <p:cNvSpPr/>
            <p:nvPr/>
          </p:nvSpPr>
          <p:spPr>
            <a:xfrm rot="0">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sp>
        <p:sp>
          <p:nvSpPr>
            <p:cNvPr name="AutoShape 40" id="40"/>
            <p:cNvSpPr/>
            <p:nvPr/>
          </p:nvSpPr>
          <p:spPr>
            <a:xfrm rot="0">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sp>
        <p:sp>
          <p:nvSpPr>
            <p:cNvPr name="AutoShape 41" id="41"/>
            <p:cNvSpPr/>
            <p:nvPr/>
          </p:nvSpPr>
          <p:spPr>
            <a:xfrm rot="0">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sp>
        <p:sp>
          <p:nvSpPr>
            <p:cNvPr name="AutoShape 42" id="42"/>
            <p:cNvSpPr/>
            <p:nvPr/>
          </p:nvSpPr>
          <p:spPr>
            <a:xfrm rot="0">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sp>
        <p:sp>
          <p:nvSpPr>
            <p:cNvPr name="TextBox 43" id="43"/>
            <p:cNvSpPr txBox="true"/>
            <p:nvPr/>
          </p:nvSpPr>
          <p:spPr>
            <a:xfrm rot="0">
              <a:off x="1094842" y="93878"/>
              <a:ext cx="10001250" cy="914400"/>
            </a:xfrm>
            <a:prstGeom prst="rect">
              <a:avLst/>
            </a:prstGeom>
          </p:spPr>
          <p:txBody>
            <a:bodyPr anchor="t" rtlCol="false" lIns="123825" rIns="57150" tIns="123825" bIns="123825" anchorCtr="false" vert="horz" wrap="square">
              <a:spAutoFit/>
            </a:bodyPr>
            <a:lstStyle/>
            <a:p>
              <a:pPr>
                <a:lnSpc>
                  <a:spcPct val="140000"/>
                </a:lnSpc>
              </a:pPr>
              <a:r>
                <a:rPr lang="en-US" b="true" sz="3000">
                  <a:solidFill>
                    <a:schemeClr val="accent1"/>
                  </a:solidFill>
                  <a:latin typeface="Microsoft Yahei"/>
                  <a:ea typeface="Microsoft Yahei"/>
                  <a:cs typeface="Microsoft Yahei"/>
                </a:rPr>
                <a:t>支模架的发展趋势</a:t>
              </a:r>
            </a:p>
          </p:txBody>
        </p:sp>
      </p:grpSp>
    </p:spTree>
  </p:cSld>
  <p:clrMapOvr>
    <a:masterClrMapping/>
  </p:clrMapOvr>
</p:sld>
</file>

<file path=ppt/slides/slide25.xml><?xml version="1.0" encoding="utf-8"?>
<p:sld xmlns:p="http://schemas.openxmlformats.org/presentationml/2006/main" xmlns:a="http://schemas.openxmlformats.org/drawingml/2006/main" xmlns:r="http://schemas.openxmlformats.org/officeDocument/2006/relationships">
  <p:cSld>
    <p:bg>
      <p:bgPr>
        <a:blipFill dpi="0" rotWithShape="true">
          <a:blip r:embed="rId2">
            <a:alphaModFix amt="100000"/>
          </a:blip>
          <a:srcRect/>
          <a:stretch>
            <a:fillRect b="0" t="0" l="0" r="0"/>
          </a:stretch>
        </a:blipFill>
      </p:bgPr>
    </p:bg>
    <p:spTree>
      <p:nvGrpSpPr>
        <p:cNvPr id="1" name=""/>
        <p:cNvGrpSpPr/>
        <p:nvPr/>
      </p:nvGrpSpPr>
      <p:grpSpPr>
        <a:xfrm>
          <a:off x="0" y="0"/>
          <a:ext cx="0" cy="0"/>
          <a:chOff x="0" y="0"/>
          <a:chExt cx="0" cy="0"/>
        </a:xfrm>
      </p:grpSpPr>
      <p:pic>
        <p:nvPicPr>
          <p:cNvPr name="Picture 2" id="2"/>
          <p:cNvPicPr>
            <a:picLocks noChangeAspect="true"/>
          </p:cNvPicPr>
          <p:nvPr/>
        </p:nvPicPr>
        <p:blipFill>
          <a:blip r:embed="rId3">
            <a:alphaModFix amt="100000"/>
          </a:blip>
          <a:srcRect t="4294" b="4294"/>
          <a:stretch>
            <a:fillRect/>
          </a:stretch>
        </p:blipFill>
        <p:spPr>
          <a:xfrm rot="0">
            <a:off x="8422415" y="1165018"/>
            <a:ext cx="3769585" cy="5168746"/>
          </a:xfrm>
          <a:prstGeom prst="ellipse">
            <a:avLst/>
          </a:prstGeom>
        </p:spPr>
      </p:pic>
      <p:sp>
        <p:nvSpPr>
          <p:cNvPr name="AutoShape 3" id="3"/>
          <p:cNvSpPr/>
          <p:nvPr/>
        </p:nvSpPr>
        <p:spPr>
          <a:xfrm rot="0">
            <a:off x="1049459" y="1392873"/>
            <a:ext cx="2537366" cy="971419"/>
          </a:xfrm>
          <a:prstGeom prst="rect">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p/>
        </p:txBody>
      </p:sp>
      <p:sp>
        <p:nvSpPr>
          <p:cNvPr name="AutoShape 4" id="4"/>
          <p:cNvSpPr/>
          <p:nvPr/>
        </p:nvSpPr>
        <p:spPr>
          <a:xfrm rot="0">
            <a:off x="539110" y="1390903"/>
            <a:ext cx="975360" cy="975360"/>
          </a:xfrm>
          <a:prstGeom prst="ellipse">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p/>
        </p:txBody>
      </p:sp>
      <p:sp>
        <p:nvSpPr>
          <p:cNvPr name="TextBox 5" id="5"/>
          <p:cNvSpPr txBox="true"/>
          <p:nvPr/>
        </p:nvSpPr>
        <p:spPr>
          <a:xfrm rot="0">
            <a:off x="601242" y="2481101"/>
            <a:ext cx="3433799" cy="1203960"/>
          </a:xfrm>
          <a:prstGeom prst="rect">
            <a:avLst/>
          </a:prstGeom>
        </p:spPr>
        <p:txBody>
          <a:bodyPr anchor="t" rtlCol="false" lIns="123825" rIns="57150" tIns="123825" bIns="123825" anchorCtr="false" vert="horz" wrap="square">
            <a:spAutoFit/>
          </a:bodyPr>
          <a:lstStyle/>
          <a:p>
            <a:pPr>
              <a:lnSpc>
                <a:spcPct val="150000"/>
              </a:lnSpc>
            </a:pPr>
            <a:r>
              <a:rPr lang="en-US" sz="1350">
                <a:solidFill>
                  <a:schemeClr val="dk1"/>
                </a:solidFill>
                <a:latin typeface="Microsoft Yahei"/>
                <a:ea typeface="Microsoft Yahei"/>
                <a:cs typeface="Microsoft Yahei"/>
              </a:rPr>
              <a:t>随着建筑行业的不断发展，支模架的应用领域将更加广泛，不仅限于建筑结构支撑，还将拓展到桥梁、隧道等领域。</a:t>
            </a:r>
          </a:p>
        </p:txBody>
      </p:sp>
      <p:sp>
        <p:nvSpPr>
          <p:cNvPr name="AutoShape 6" id="6"/>
          <p:cNvSpPr/>
          <p:nvPr/>
        </p:nvSpPr>
        <p:spPr>
          <a:xfrm rot="0">
            <a:off x="3099145" y="1390903"/>
            <a:ext cx="975360" cy="975360"/>
          </a:xfrm>
          <a:prstGeom prst="ellipse">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p/>
        </p:txBody>
      </p:sp>
      <p:sp>
        <p:nvSpPr>
          <p:cNvPr name="TextBox 7" id="7"/>
          <p:cNvSpPr txBox="true"/>
          <p:nvPr/>
        </p:nvSpPr>
        <p:spPr>
          <a:xfrm rot="0">
            <a:off x="784885" y="1602358"/>
            <a:ext cx="3048000" cy="552450"/>
          </a:xfrm>
          <a:prstGeom prst="rect">
            <a:avLst/>
          </a:prstGeom>
        </p:spPr>
        <p:txBody>
          <a:bodyPr anchor="t" rtlCol="false" lIns="123825" rIns="57150" tIns="123825" bIns="123825" anchorCtr="false" vert="horz" wrap="square">
            <a:spAutoFit/>
          </a:bodyPr>
          <a:lstStyle/>
          <a:p>
            <a:pPr algn="ctr">
              <a:lnSpc>
                <a:spcPct val="120000"/>
              </a:lnSpc>
            </a:pPr>
            <a:r>
              <a:rPr lang="en-US" b="true" sz="1606">
                <a:solidFill>
                  <a:srgbClr val="FFFFFF"/>
                </a:solidFill>
                <a:latin typeface="Microsoft Yahei"/>
                <a:ea typeface="Microsoft Yahei"/>
                <a:cs typeface="Microsoft Yahei"/>
              </a:rPr>
              <a:t>更广泛的应用领域</a:t>
            </a:r>
          </a:p>
        </p:txBody>
      </p:sp>
      <p:sp>
        <p:nvSpPr>
          <p:cNvPr name="TextBox 8" id="8"/>
          <p:cNvSpPr txBox="true"/>
          <p:nvPr/>
        </p:nvSpPr>
        <p:spPr>
          <a:xfrm rot="0">
            <a:off x="4405571" y="2481101"/>
            <a:ext cx="3433799" cy="1203960"/>
          </a:xfrm>
          <a:prstGeom prst="rect">
            <a:avLst/>
          </a:prstGeom>
        </p:spPr>
        <p:txBody>
          <a:bodyPr anchor="t" rtlCol="false" lIns="123825" rIns="57150" tIns="123825" bIns="123825" anchorCtr="false" vert="horz" wrap="square">
            <a:spAutoFit/>
          </a:bodyPr>
          <a:lstStyle/>
          <a:p>
            <a:pPr>
              <a:lnSpc>
                <a:spcPct val="150000"/>
              </a:lnSpc>
            </a:pPr>
            <a:r>
              <a:rPr lang="en-US" sz="1350">
                <a:solidFill>
                  <a:schemeClr val="dk1"/>
                </a:solidFill>
                <a:latin typeface="Microsoft Yahei"/>
                <a:ea typeface="Microsoft Yahei"/>
                <a:cs typeface="Microsoft Yahei"/>
              </a:rPr>
              <a:t>未来支模架将更加注重安全性，通过引入先进的安全监测系统和技术，提高施工过程的安全性。</a:t>
            </a:r>
          </a:p>
        </p:txBody>
      </p:sp>
      <p:grpSp>
        <p:nvGrpSpPr>
          <p:cNvPr name="Group 9" id="9"/>
          <p:cNvGrpSpPr/>
          <p:nvPr/>
        </p:nvGrpSpPr>
        <p:grpSpPr>
          <a:xfrm>
            <a:off x="4343439" y="1390903"/>
            <a:ext cx="3535395" cy="975360"/>
            <a:chOff x="4343439" y="1390903"/>
            <a:chExt cx="3535395" cy="975360"/>
          </a:xfrm>
        </p:grpSpPr>
        <p:sp>
          <p:nvSpPr>
            <p:cNvPr name="AutoShape 10" id="10"/>
            <p:cNvSpPr/>
            <p:nvPr/>
          </p:nvSpPr>
          <p:spPr>
            <a:xfrm rot="0">
              <a:off x="4854091" y="1391888"/>
              <a:ext cx="2537366" cy="971419"/>
            </a:xfrm>
            <a:prstGeom prst="rect">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sp>
        <p:sp>
          <p:nvSpPr>
            <p:cNvPr name="AutoShape 11" id="11"/>
            <p:cNvSpPr/>
            <p:nvPr/>
          </p:nvSpPr>
          <p:spPr>
            <a:xfrm rot="0">
              <a:off x="4343439" y="1390903"/>
              <a:ext cx="975360" cy="975360"/>
            </a:xfrm>
            <a:prstGeom prst="ellipse">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sp>
        <p:sp>
          <p:nvSpPr>
            <p:cNvPr name="AutoShape 12" id="12"/>
            <p:cNvSpPr/>
            <p:nvPr/>
          </p:nvSpPr>
          <p:spPr>
            <a:xfrm rot="0">
              <a:off x="6903474" y="1390903"/>
              <a:ext cx="975360" cy="975360"/>
            </a:xfrm>
            <a:prstGeom prst="ellipse">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sp>
      </p:grpSp>
      <p:sp>
        <p:nvSpPr>
          <p:cNvPr name="TextBox 13" id="13"/>
          <p:cNvSpPr txBox="true"/>
          <p:nvPr/>
        </p:nvSpPr>
        <p:spPr>
          <a:xfrm rot="0">
            <a:off x="4587137" y="1601372"/>
            <a:ext cx="3048000" cy="552450"/>
          </a:xfrm>
          <a:prstGeom prst="rect">
            <a:avLst/>
          </a:prstGeom>
        </p:spPr>
        <p:txBody>
          <a:bodyPr anchor="t" rtlCol="false" lIns="123825" rIns="57150" tIns="123825" bIns="123825" anchorCtr="false" vert="horz" wrap="square">
            <a:noAutofit/>
          </a:bodyPr>
          <a:lstStyle/>
          <a:p>
            <a:pPr algn="ctr">
              <a:lnSpc>
                <a:spcPct val="120000"/>
              </a:lnSpc>
            </a:pPr>
            <a:r>
              <a:rPr lang="en-US" b="true" sz="1606">
                <a:solidFill>
                  <a:srgbClr val="FFFFFF"/>
                </a:solidFill>
                <a:latin typeface="Microsoft Yahei"/>
                <a:ea typeface="Microsoft Yahei"/>
                <a:cs typeface="Microsoft Yahei"/>
              </a:rPr>
              <a:t>更高的安全性</a:t>
            </a:r>
          </a:p>
        </p:txBody>
      </p:sp>
      <p:sp>
        <p:nvSpPr>
          <p:cNvPr name="AutoShape 14" id="14"/>
          <p:cNvSpPr/>
          <p:nvPr/>
        </p:nvSpPr>
        <p:spPr>
          <a:xfrm rot="0">
            <a:off x="1049459" y="3941002"/>
            <a:ext cx="2537366" cy="971419"/>
          </a:xfrm>
          <a:prstGeom prst="rect">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p/>
        </p:txBody>
      </p:sp>
      <p:sp>
        <p:nvSpPr>
          <p:cNvPr name="AutoShape 15" id="15"/>
          <p:cNvSpPr/>
          <p:nvPr/>
        </p:nvSpPr>
        <p:spPr>
          <a:xfrm rot="0">
            <a:off x="539110" y="3939031"/>
            <a:ext cx="975360" cy="975360"/>
          </a:xfrm>
          <a:prstGeom prst="ellipse">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p/>
        </p:txBody>
      </p:sp>
      <p:sp>
        <p:nvSpPr>
          <p:cNvPr name="TextBox 16" id="16"/>
          <p:cNvSpPr txBox="true"/>
          <p:nvPr/>
        </p:nvSpPr>
        <p:spPr>
          <a:xfrm rot="0">
            <a:off x="601242" y="5041421"/>
            <a:ext cx="3433799" cy="1203960"/>
          </a:xfrm>
          <a:prstGeom prst="rect">
            <a:avLst/>
          </a:prstGeom>
        </p:spPr>
        <p:txBody>
          <a:bodyPr anchor="t" rtlCol="false" lIns="123825" rIns="57150" tIns="123825" bIns="123825" anchorCtr="false" vert="horz" wrap="square">
            <a:spAutoFit/>
          </a:bodyPr>
          <a:lstStyle/>
          <a:p>
            <a:pPr>
              <a:lnSpc>
                <a:spcPct val="150000"/>
              </a:lnSpc>
            </a:pPr>
            <a:r>
              <a:rPr lang="en-US" sz="1350">
                <a:solidFill>
                  <a:schemeClr val="dk1"/>
                </a:solidFill>
                <a:latin typeface="Microsoft Yahei"/>
                <a:ea typeface="Microsoft Yahei"/>
                <a:cs typeface="Microsoft Yahei"/>
              </a:rPr>
              <a:t>随着技术的不断发展，支模架的设计和施工将更加高效，提高施工效率和质量。</a:t>
            </a:r>
          </a:p>
        </p:txBody>
      </p:sp>
      <p:sp>
        <p:nvSpPr>
          <p:cNvPr name="AutoShape 17" id="17"/>
          <p:cNvSpPr/>
          <p:nvPr/>
        </p:nvSpPr>
        <p:spPr>
          <a:xfrm rot="0">
            <a:off x="3099145" y="3939031"/>
            <a:ext cx="975360" cy="975360"/>
          </a:xfrm>
          <a:prstGeom prst="ellipse">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p/>
        </p:txBody>
      </p:sp>
      <p:sp>
        <p:nvSpPr>
          <p:cNvPr name="TextBox 18" id="18"/>
          <p:cNvSpPr txBox="true"/>
          <p:nvPr/>
        </p:nvSpPr>
        <p:spPr>
          <a:xfrm rot="0">
            <a:off x="784885" y="4150486"/>
            <a:ext cx="3066513" cy="552450"/>
          </a:xfrm>
          <a:prstGeom prst="rect">
            <a:avLst/>
          </a:prstGeom>
        </p:spPr>
        <p:txBody>
          <a:bodyPr anchor="ctr" rtlCol="false" lIns="123825" rIns="57150" tIns="123825" bIns="123825" anchorCtr="true" vert="horz" wrap="square">
            <a:noAutofit/>
          </a:bodyPr>
          <a:lstStyle/>
          <a:p>
            <a:pPr algn="ctr">
              <a:lnSpc>
                <a:spcPct val="120000"/>
              </a:lnSpc>
            </a:pPr>
            <a:r>
              <a:rPr lang="en-US" b="true" sz="1606">
                <a:solidFill>
                  <a:srgbClr val="FFFFFF"/>
                </a:solidFill>
                <a:latin typeface="Microsoft Yahei"/>
                <a:ea typeface="Microsoft Yahei"/>
                <a:cs typeface="Microsoft Yahei"/>
              </a:rPr>
              <a:t>更高效的设计和施工</a:t>
            </a:r>
          </a:p>
        </p:txBody>
      </p:sp>
      <p:sp>
        <p:nvSpPr>
          <p:cNvPr name="AutoShape 19" id="19"/>
          <p:cNvSpPr/>
          <p:nvPr/>
        </p:nvSpPr>
        <p:spPr>
          <a:xfrm rot="0">
            <a:off x="4853788" y="3941002"/>
            <a:ext cx="2537366" cy="971419"/>
          </a:xfrm>
          <a:prstGeom prst="rect">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p/>
        </p:txBody>
      </p:sp>
      <p:sp>
        <p:nvSpPr>
          <p:cNvPr name="AutoShape 20" id="20"/>
          <p:cNvSpPr/>
          <p:nvPr/>
        </p:nvSpPr>
        <p:spPr>
          <a:xfrm rot="0">
            <a:off x="4343439" y="3939031"/>
            <a:ext cx="975360" cy="975360"/>
          </a:xfrm>
          <a:prstGeom prst="ellipse">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p/>
        </p:txBody>
      </p:sp>
      <p:sp>
        <p:nvSpPr>
          <p:cNvPr name="TextBox 21" id="21"/>
          <p:cNvSpPr txBox="true"/>
          <p:nvPr/>
        </p:nvSpPr>
        <p:spPr>
          <a:xfrm rot="0">
            <a:off x="4405571" y="5041421"/>
            <a:ext cx="3433799" cy="1203960"/>
          </a:xfrm>
          <a:prstGeom prst="rect">
            <a:avLst/>
          </a:prstGeom>
        </p:spPr>
        <p:txBody>
          <a:bodyPr anchor="t" rtlCol="false" lIns="123825" rIns="57150" tIns="123825" bIns="123825" anchorCtr="false" vert="horz" wrap="square">
            <a:spAutoFit/>
          </a:bodyPr>
          <a:lstStyle/>
          <a:p>
            <a:pPr>
              <a:lnSpc>
                <a:spcPct val="150000"/>
              </a:lnSpc>
            </a:pPr>
            <a:r>
              <a:rPr lang="en-US" sz="1350">
                <a:solidFill>
                  <a:schemeClr val="dk1"/>
                </a:solidFill>
                <a:latin typeface="Microsoft Yahei"/>
                <a:ea typeface="Microsoft Yahei"/>
                <a:cs typeface="Microsoft Yahei"/>
              </a:rPr>
              <a:t>随着环保意识的不断提高，支模架将更加注重使用环保材料，减少对环境的影响。</a:t>
            </a:r>
          </a:p>
        </p:txBody>
      </p:sp>
      <p:sp>
        <p:nvSpPr>
          <p:cNvPr name="AutoShape 22" id="22"/>
          <p:cNvSpPr/>
          <p:nvPr/>
        </p:nvSpPr>
        <p:spPr>
          <a:xfrm rot="0">
            <a:off x="6903474" y="3939031"/>
            <a:ext cx="975360" cy="975360"/>
          </a:xfrm>
          <a:prstGeom prst="ellipse">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p/>
        </p:txBody>
      </p:sp>
      <p:sp>
        <p:nvSpPr>
          <p:cNvPr name="TextBox 23" id="23"/>
          <p:cNvSpPr txBox="true"/>
          <p:nvPr/>
        </p:nvSpPr>
        <p:spPr>
          <a:xfrm rot="0">
            <a:off x="4587137" y="4150486"/>
            <a:ext cx="3048000" cy="552450"/>
          </a:xfrm>
          <a:prstGeom prst="rect">
            <a:avLst/>
          </a:prstGeom>
        </p:spPr>
        <p:txBody>
          <a:bodyPr anchor="ctr" rtlCol="false" lIns="123825" rIns="57150" tIns="123825" bIns="123825" anchorCtr="true" vert="horz" wrap="square">
            <a:noAutofit/>
          </a:bodyPr>
          <a:lstStyle/>
          <a:p>
            <a:pPr algn="ctr">
              <a:lnSpc>
                <a:spcPct val="120000"/>
              </a:lnSpc>
            </a:pPr>
            <a:r>
              <a:rPr lang="en-US" b="true" sz="1606">
                <a:solidFill>
                  <a:srgbClr val="FFFFFF"/>
                </a:solidFill>
                <a:latin typeface="Microsoft Yahei"/>
                <a:ea typeface="Microsoft Yahei"/>
                <a:cs typeface="Microsoft Yahei"/>
              </a:rPr>
              <a:t>更环保的材料</a:t>
            </a:r>
          </a:p>
        </p:txBody>
      </p:sp>
      <p:grpSp>
        <p:nvGrpSpPr>
          <p:cNvPr name="Group 24" id="24"/>
          <p:cNvGrpSpPr/>
          <p:nvPr/>
        </p:nvGrpSpPr>
        <p:grpSpPr>
          <a:xfrm>
            <a:off x="454963" y="93878"/>
            <a:ext cx="10641129" cy="914400"/>
            <a:chOff x="454963" y="93878"/>
            <a:chExt cx="10641129" cy="914400"/>
          </a:xfrm>
        </p:grpSpPr>
        <p:sp>
          <p:nvSpPr>
            <p:cNvPr name="AutoShape 25" id="25"/>
            <p:cNvSpPr/>
            <p:nvPr/>
          </p:nvSpPr>
          <p:spPr>
            <a:xfrm rot="0">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sp>
        <p:sp>
          <p:nvSpPr>
            <p:cNvPr name="AutoShape 26" id="26"/>
            <p:cNvSpPr/>
            <p:nvPr/>
          </p:nvSpPr>
          <p:spPr>
            <a:xfrm rot="0">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sp>
        <p:sp>
          <p:nvSpPr>
            <p:cNvPr name="AutoShape 27" id="27"/>
            <p:cNvSpPr/>
            <p:nvPr/>
          </p:nvSpPr>
          <p:spPr>
            <a:xfrm rot="0">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sp>
        <p:sp>
          <p:nvSpPr>
            <p:cNvPr name="AutoShape 28" id="28"/>
            <p:cNvSpPr/>
            <p:nvPr/>
          </p:nvSpPr>
          <p:spPr>
            <a:xfrm rot="0">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sp>
        <p:sp>
          <p:nvSpPr>
            <p:cNvPr name="AutoShape 29" id="29"/>
            <p:cNvSpPr/>
            <p:nvPr/>
          </p:nvSpPr>
          <p:spPr>
            <a:xfrm rot="0">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sp>
        <p:sp>
          <p:nvSpPr>
            <p:cNvPr name="AutoShape 30" id="30"/>
            <p:cNvSpPr/>
            <p:nvPr/>
          </p:nvSpPr>
          <p:spPr>
            <a:xfrm rot="0">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sp>
        <p:sp>
          <p:nvSpPr>
            <p:cNvPr name="AutoShape 31" id="31"/>
            <p:cNvSpPr/>
            <p:nvPr/>
          </p:nvSpPr>
          <p:spPr>
            <a:xfrm rot="0">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sp>
        <p:sp>
          <p:nvSpPr>
            <p:cNvPr name="AutoShape 32" id="32"/>
            <p:cNvSpPr/>
            <p:nvPr/>
          </p:nvSpPr>
          <p:spPr>
            <a:xfrm rot="0">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sp>
        <p:sp>
          <p:nvSpPr>
            <p:cNvPr name="AutoShape 33" id="33"/>
            <p:cNvSpPr/>
            <p:nvPr/>
          </p:nvSpPr>
          <p:spPr>
            <a:xfrm rot="0">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sp>
        <p:sp>
          <p:nvSpPr>
            <p:cNvPr name="AutoShape 34" id="34"/>
            <p:cNvSpPr/>
            <p:nvPr/>
          </p:nvSpPr>
          <p:spPr>
            <a:xfrm rot="0">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sp>
        <p:sp>
          <p:nvSpPr>
            <p:cNvPr name="AutoShape 35" id="35"/>
            <p:cNvSpPr/>
            <p:nvPr/>
          </p:nvSpPr>
          <p:spPr>
            <a:xfrm rot="0">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sp>
        <p:sp>
          <p:nvSpPr>
            <p:cNvPr name="AutoShape 36" id="36"/>
            <p:cNvSpPr/>
            <p:nvPr/>
          </p:nvSpPr>
          <p:spPr>
            <a:xfrm rot="0">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sp>
        <p:sp>
          <p:nvSpPr>
            <p:cNvPr name="AutoShape 37" id="37"/>
            <p:cNvSpPr/>
            <p:nvPr/>
          </p:nvSpPr>
          <p:spPr>
            <a:xfrm rot="0">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sp>
        <p:sp>
          <p:nvSpPr>
            <p:cNvPr name="AutoShape 38" id="38"/>
            <p:cNvSpPr/>
            <p:nvPr/>
          </p:nvSpPr>
          <p:spPr>
            <a:xfrm rot="0">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sp>
        <p:sp>
          <p:nvSpPr>
            <p:cNvPr name="AutoShape 39" id="39"/>
            <p:cNvSpPr/>
            <p:nvPr/>
          </p:nvSpPr>
          <p:spPr>
            <a:xfrm rot="0">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sp>
        <p:sp>
          <p:nvSpPr>
            <p:cNvPr name="AutoShape 40" id="40"/>
            <p:cNvSpPr/>
            <p:nvPr/>
          </p:nvSpPr>
          <p:spPr>
            <a:xfrm rot="0">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sp>
        <p:sp>
          <p:nvSpPr>
            <p:cNvPr name="AutoShape 41" id="41"/>
            <p:cNvSpPr/>
            <p:nvPr/>
          </p:nvSpPr>
          <p:spPr>
            <a:xfrm rot="0">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sp>
        <p:sp>
          <p:nvSpPr>
            <p:cNvPr name="AutoShape 42" id="42"/>
            <p:cNvSpPr/>
            <p:nvPr/>
          </p:nvSpPr>
          <p:spPr>
            <a:xfrm rot="0">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sp>
        <p:sp>
          <p:nvSpPr>
            <p:cNvPr name="AutoShape 43" id="43"/>
            <p:cNvSpPr/>
            <p:nvPr/>
          </p:nvSpPr>
          <p:spPr>
            <a:xfrm rot="0">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sp>
        <p:sp>
          <p:nvSpPr>
            <p:cNvPr name="AutoShape 44" id="44"/>
            <p:cNvSpPr/>
            <p:nvPr/>
          </p:nvSpPr>
          <p:spPr>
            <a:xfrm rot="0">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sp>
        <p:sp>
          <p:nvSpPr>
            <p:cNvPr name="TextBox 45" id="45"/>
            <p:cNvSpPr txBox="true"/>
            <p:nvPr/>
          </p:nvSpPr>
          <p:spPr>
            <a:xfrm rot="0">
              <a:off x="1094842" y="93878"/>
              <a:ext cx="10001250" cy="914400"/>
            </a:xfrm>
            <a:prstGeom prst="rect">
              <a:avLst/>
            </a:prstGeom>
          </p:spPr>
          <p:txBody>
            <a:bodyPr anchor="t" rtlCol="false" lIns="123825" rIns="57150" tIns="123825" bIns="123825" anchorCtr="false" vert="horz" wrap="square">
              <a:spAutoFit/>
            </a:bodyPr>
            <a:lstStyle/>
            <a:p>
              <a:pPr>
                <a:lnSpc>
                  <a:spcPct val="140000"/>
                </a:lnSpc>
              </a:pPr>
              <a:r>
                <a:rPr lang="en-US" b="true" sz="3000">
                  <a:solidFill>
                    <a:schemeClr val="accent1"/>
                  </a:solidFill>
                  <a:latin typeface="Microsoft Yahei"/>
                  <a:ea typeface="Microsoft Yahei"/>
                  <a:cs typeface="Microsoft Yahei"/>
                </a:rPr>
                <a:t>支模架的未来展望</a:t>
              </a:r>
            </a:p>
          </p:txBody>
        </p:sp>
      </p:grpSp>
    </p:spTree>
  </p:cSld>
  <p:clrMapOvr>
    <a:masterClrMapping/>
  </p:clrMapOvr>
</p:sld>
</file>

<file path=ppt/slides/slide26.xml><?xml version="1.0" encoding="utf-8"?>
<p:sld xmlns:p="http://schemas.openxmlformats.org/presentationml/2006/main" xmlns:a="http://schemas.openxmlformats.org/drawingml/2006/main" xmlns:r="http://schemas.openxmlformats.org/officeDocument/2006/relationships">
  <p:cSld>
    <p:bg>
      <p:bgPr>
        <a:blipFill dpi="0" rotWithShape="true">
          <a:blip r:embed="rId2">
            <a:alphaModFix amt="100000"/>
          </a:blip>
          <a:srcRect/>
          <a:stretch>
            <a:fillRect b="0" t="0" l="0" r="0"/>
          </a:stretch>
        </a:blipFill>
      </p:bgPr>
    </p:bg>
    <p:spTree>
      <p:nvGrpSpPr>
        <p:cNvPr id="1" name=""/>
        <p:cNvGrpSpPr/>
        <p:nvPr/>
      </p:nvGrpSpPr>
      <p:grpSpPr>
        <a:xfrm>
          <a:off x="0" y="0"/>
          <a:ext cx="0" cy="0"/>
          <a:chOff x="0" y="0"/>
          <a:chExt cx="0" cy="0"/>
        </a:xfrm>
      </p:grpSpPr>
      <p:grpSp>
        <p:nvGrpSpPr>
          <p:cNvPr name="Group 2" id="2"/>
          <p:cNvGrpSpPr/>
          <p:nvPr/>
        </p:nvGrpSpPr>
        <p:grpSpPr>
          <a:xfrm>
            <a:off x="2393306" y="1775648"/>
            <a:ext cx="7405389" cy="1138956"/>
            <a:chOff x="2393306" y="1775648"/>
            <a:chExt cx="7405389" cy="1138956"/>
          </a:xfrm>
        </p:grpSpPr>
        <p:sp>
          <p:nvSpPr>
            <p:cNvPr name="TextBox 3" id="3"/>
            <p:cNvSpPr txBox="true"/>
            <p:nvPr/>
          </p:nvSpPr>
          <p:spPr>
            <a:xfrm rot="0">
              <a:off x="2393306" y="1775648"/>
              <a:ext cx="7405389" cy="1138956"/>
            </a:xfrm>
            <a:prstGeom prst="rect">
              <a:avLst/>
            </a:prstGeom>
          </p:spPr>
          <p:txBody>
            <a:bodyPr anchor="ctr" rtlCol="false" lIns="66008" rIns="66008" tIns="33052" bIns="33052" anchorCtr="false" wrap="square">
              <a:noAutofit/>
            </a:bodyPr>
            <a:lstStyle/>
            <a:p>
              <a:pPr algn="ctr">
                <a:lnSpc>
                  <a:spcPct val="80000"/>
                </a:lnSpc>
              </a:pPr>
              <a:r>
                <a:rPr lang="en-US" b="true" sz="8400">
                  <a:solidFill>
                    <a:srgbClr val="D3816D">
                      <a:alpha val="100000"/>
                    </a:srgbClr>
                  </a:solidFill>
                  <a:latin typeface="Microsoft Yahei"/>
                  <a:ea typeface="Microsoft Yahei"/>
                  <a:cs typeface="Microsoft Yahei"/>
                </a:rPr>
                <a:t>06</a:t>
              </a:r>
            </a:p>
          </p:txBody>
        </p:sp>
      </p:grpSp>
      <p:sp>
        <p:nvSpPr>
          <p:cNvPr name="TextBox 4" id="4"/>
          <p:cNvSpPr txBox="true"/>
          <p:nvPr/>
        </p:nvSpPr>
        <p:spPr>
          <a:xfrm rot="0">
            <a:off x="2424378" y="2793581"/>
            <a:ext cx="7343244" cy="1805940"/>
          </a:xfrm>
          <a:prstGeom prst="rect">
            <a:avLst/>
          </a:prstGeom>
        </p:spPr>
        <p:txBody>
          <a:bodyPr anchor="t" rtlCol="false" lIns="91440" rIns="91440" tIns="45720" bIns="45720" anchorCtr="false" vert="horz" wrap="square">
            <a:noAutofit/>
          </a:bodyPr>
          <a:lstStyle/>
          <a:p>
            <a:pPr algn="ctr">
              <a:lnSpc>
                <a:spcPct val="120000"/>
              </a:lnSpc>
              <a:spcBef>
                <a:spcPct val="0"/>
              </a:spcBef>
            </a:pPr>
            <a:r>
              <a:rPr lang="en-US" b="true" sz="4500">
                <a:solidFill>
                  <a:srgbClr val="000000"/>
                </a:solidFill>
                <a:latin typeface="Microsoft Yahei"/>
                <a:ea typeface="Microsoft Yahei"/>
                <a:cs typeface="Microsoft Yahei"/>
              </a:rPr>
              <a:t>培训效果与总结</a:t>
            </a:r>
          </a:p>
        </p:txBody>
      </p:sp>
    </p:spTree>
  </p:cSld>
  <p:clrMapOvr>
    <a:masterClrMapping/>
  </p:clrMapOvr>
</p:sld>
</file>

<file path=ppt/slides/slide27.xml><?xml version="1.0" encoding="utf-8"?>
<p:sld xmlns:p="http://schemas.openxmlformats.org/presentationml/2006/main" xmlns:a="http://schemas.openxmlformats.org/drawingml/2006/main" xmlns:r="http://schemas.openxmlformats.org/officeDocument/2006/relationships">
  <p:cSld>
    <p:bg>
      <p:bgPr>
        <a:blipFill dpi="0" rotWithShape="true">
          <a:blip r:embed="rId2">
            <a:alphaModFix amt="100000"/>
          </a:blip>
          <a:srcRect/>
          <a:stretch>
            <a:fillRect b="0" t="0" l="0" r="0"/>
          </a:stretch>
        </a:blipFill>
      </p:bgPr>
    </p:bg>
    <p:spTree>
      <p:nvGrpSpPr>
        <p:cNvPr id="1" name=""/>
        <p:cNvGrpSpPr/>
        <p:nvPr/>
      </p:nvGrpSpPr>
      <p:grpSpPr>
        <a:xfrm>
          <a:off x="0" y="0"/>
          <a:ext cx="0" cy="0"/>
          <a:chOff x="0" y="0"/>
          <a:chExt cx="0" cy="0"/>
        </a:xfrm>
      </p:grpSpPr>
      <p:grpSp>
        <p:nvGrpSpPr>
          <p:cNvPr name="Group 2" id="2"/>
          <p:cNvGrpSpPr/>
          <p:nvPr/>
        </p:nvGrpSpPr>
        <p:grpSpPr>
          <a:xfrm>
            <a:off x="5982796" y="3116804"/>
            <a:ext cx="5783287" cy="1160526"/>
            <a:chOff x="5982796" y="3116804"/>
            <a:chExt cx="5783287" cy="1160526"/>
          </a:xfrm>
        </p:grpSpPr>
        <p:sp>
          <p:nvSpPr>
            <p:cNvPr name="TextBox 3" id="3"/>
            <p:cNvSpPr txBox="true"/>
            <p:nvPr/>
          </p:nvSpPr>
          <p:spPr>
            <a:xfrm rot="0">
              <a:off x="5982796" y="3116804"/>
              <a:ext cx="4521094" cy="398526"/>
            </a:xfrm>
            <a:prstGeom prst="rect">
              <a:avLst/>
            </a:prstGeom>
          </p:spPr>
          <p:txBody>
            <a:bodyPr anchor="t" rtlCol="false" lIns="114300" rIns="114300" tIns="57150" bIns="57150" anchorCtr="false" vert="horz" wrap="square">
              <a:spAutoFit/>
            </a:bodyPr>
            <a:lstStyle/>
            <a:p>
              <a:pPr>
                <a:lnSpc>
                  <a:spcPct val="77000"/>
                </a:lnSpc>
              </a:pPr>
              <a:r>
                <a:rPr lang="en-US" b="true" sz="2325">
                  <a:solidFill>
                    <a:schemeClr val="accent1"/>
                  </a:solidFill>
                  <a:latin typeface="Microsoft Yahei"/>
                  <a:ea typeface="Microsoft Yahei"/>
                  <a:cs typeface="Microsoft Yahei"/>
                </a:rPr>
                <a:t>学员掌握程度</a:t>
              </a:r>
            </a:p>
          </p:txBody>
        </p:sp>
        <p:sp>
          <p:nvSpPr>
            <p:cNvPr name="TextBox 4" id="4"/>
            <p:cNvSpPr txBox="true"/>
            <p:nvPr/>
          </p:nvSpPr>
          <p:spPr>
            <a:xfrm rot="0">
              <a:off x="5982796" y="3575147"/>
              <a:ext cx="5783287" cy="702183"/>
            </a:xfrm>
            <a:prstGeom prst="rect">
              <a:avLst/>
            </a:prstGeom>
          </p:spPr>
          <p:txBody>
            <a:bodyPr anchor="t" rtlCol="false" lIns="114300" rIns="114300" tIns="57150" bIns="57150" anchorCtr="false" vert="horz" wrap="square">
              <a:spAutoFit/>
            </a:bodyPr>
            <a:lstStyle/>
            <a:p>
              <a:pPr>
                <a:lnSpc>
                  <a:spcPct val="120000"/>
                </a:lnSpc>
              </a:pPr>
              <a:r>
                <a:rPr lang="en-US" sz="1500">
                  <a:solidFill>
                    <a:schemeClr val="dk1"/>
                  </a:solidFill>
                  <a:latin typeface="Microsoft Yahei"/>
                  <a:ea typeface="Microsoft Yahei"/>
                  <a:cs typeface="Microsoft Yahei"/>
                </a:rPr>
                <a:t>了解学员对培训内容的掌握程度，找出可能存在的问题和难点。</a:t>
              </a:r>
            </a:p>
          </p:txBody>
        </p:sp>
      </p:grpSp>
      <p:grpSp>
        <p:nvGrpSpPr>
          <p:cNvPr name="Group 5" id="5"/>
          <p:cNvGrpSpPr/>
          <p:nvPr/>
        </p:nvGrpSpPr>
        <p:grpSpPr>
          <a:xfrm>
            <a:off x="5982796" y="4769459"/>
            <a:ext cx="5783287" cy="1160526"/>
            <a:chOff x="5982796" y="4769459"/>
            <a:chExt cx="5783287" cy="1160526"/>
          </a:xfrm>
        </p:grpSpPr>
        <p:sp>
          <p:nvSpPr>
            <p:cNvPr name="TextBox 6" id="6"/>
            <p:cNvSpPr txBox="true"/>
            <p:nvPr/>
          </p:nvSpPr>
          <p:spPr>
            <a:xfrm rot="0">
              <a:off x="5982796" y="4769459"/>
              <a:ext cx="4521094" cy="398526"/>
            </a:xfrm>
            <a:prstGeom prst="rect">
              <a:avLst/>
            </a:prstGeom>
          </p:spPr>
          <p:txBody>
            <a:bodyPr anchor="t" rtlCol="false" lIns="114300" rIns="114300" tIns="57150" bIns="57150" anchorCtr="false" vert="horz" wrap="square">
              <a:spAutoFit/>
            </a:bodyPr>
            <a:lstStyle/>
            <a:p>
              <a:pPr>
                <a:lnSpc>
                  <a:spcPct val="77000"/>
                </a:lnSpc>
              </a:pPr>
              <a:r>
                <a:rPr lang="en-US" b="true" sz="2325">
                  <a:solidFill>
                    <a:schemeClr val="accent1"/>
                  </a:solidFill>
                  <a:latin typeface="Microsoft Yahei"/>
                  <a:ea typeface="Microsoft Yahei"/>
                  <a:cs typeface="Microsoft Yahei"/>
                </a:rPr>
                <a:t>培训方法</a:t>
              </a:r>
            </a:p>
          </p:txBody>
        </p:sp>
        <p:sp>
          <p:nvSpPr>
            <p:cNvPr name="TextBox 7" id="7"/>
            <p:cNvSpPr txBox="true"/>
            <p:nvPr/>
          </p:nvSpPr>
          <p:spPr>
            <a:xfrm rot="0">
              <a:off x="5982796" y="5227802"/>
              <a:ext cx="5783287" cy="702183"/>
            </a:xfrm>
            <a:prstGeom prst="rect">
              <a:avLst/>
            </a:prstGeom>
          </p:spPr>
          <p:txBody>
            <a:bodyPr anchor="t" rtlCol="false" lIns="114300" rIns="114300" tIns="57150" bIns="57150" anchorCtr="false" vert="horz" wrap="square">
              <a:spAutoFit/>
            </a:bodyPr>
            <a:lstStyle/>
            <a:p>
              <a:pPr>
                <a:lnSpc>
                  <a:spcPct val="120000"/>
                </a:lnSpc>
              </a:pPr>
              <a:r>
                <a:rPr lang="en-US" sz="1500">
                  <a:solidFill>
                    <a:schemeClr val="dk1"/>
                  </a:solidFill>
                  <a:latin typeface="Microsoft Yahei"/>
                  <a:ea typeface="Microsoft Yahei"/>
                  <a:cs typeface="Microsoft Yahei"/>
                </a:rPr>
                <a:t>评估培训方法是否有效，是否需要调整或改进。</a:t>
              </a:r>
            </a:p>
          </p:txBody>
        </p:sp>
      </p:grpSp>
      <p:sp>
        <p:nvSpPr>
          <p:cNvPr name="TextBox 8" id="8"/>
          <p:cNvSpPr txBox="true"/>
          <p:nvPr/>
        </p:nvSpPr>
        <p:spPr>
          <a:xfrm rot="0">
            <a:off x="5982796" y="1468163"/>
            <a:ext cx="4521094" cy="398526"/>
          </a:xfrm>
          <a:prstGeom prst="rect">
            <a:avLst/>
          </a:prstGeom>
        </p:spPr>
        <p:txBody>
          <a:bodyPr anchor="t" rtlCol="false" lIns="114300" rIns="114300" tIns="57150" bIns="57150" anchorCtr="false" vert="horz" wrap="square">
            <a:spAutoFit/>
          </a:bodyPr>
          <a:lstStyle/>
          <a:p>
            <a:pPr>
              <a:lnSpc>
                <a:spcPct val="77000"/>
              </a:lnSpc>
            </a:pPr>
            <a:r>
              <a:rPr lang="en-US" b="true" sz="2325">
                <a:solidFill>
                  <a:schemeClr val="accent1"/>
                </a:solidFill>
                <a:latin typeface="Microsoft Yahei"/>
                <a:ea typeface="Microsoft Yahei"/>
                <a:cs typeface="Microsoft Yahei"/>
              </a:rPr>
              <a:t>培训内容与实际应用</a:t>
            </a:r>
          </a:p>
        </p:txBody>
      </p:sp>
      <p:sp>
        <p:nvSpPr>
          <p:cNvPr name="TextBox 9" id="9"/>
          <p:cNvSpPr txBox="true"/>
          <p:nvPr/>
        </p:nvSpPr>
        <p:spPr>
          <a:xfrm rot="0">
            <a:off x="5982796" y="1926506"/>
            <a:ext cx="5700871" cy="702183"/>
          </a:xfrm>
          <a:prstGeom prst="rect">
            <a:avLst/>
          </a:prstGeom>
        </p:spPr>
        <p:txBody>
          <a:bodyPr anchor="t" rtlCol="false" lIns="114300" rIns="114300" tIns="57150" bIns="57150" anchorCtr="false" vert="horz" wrap="square">
            <a:spAutoFit/>
          </a:bodyPr>
          <a:lstStyle/>
          <a:p>
            <a:pPr>
              <a:lnSpc>
                <a:spcPct val="120000"/>
              </a:lnSpc>
            </a:pPr>
            <a:r>
              <a:rPr lang="en-US" sz="1500">
                <a:solidFill>
                  <a:schemeClr val="dk1"/>
                </a:solidFill>
                <a:latin typeface="Microsoft Yahei"/>
                <a:ea typeface="Microsoft Yahei"/>
                <a:cs typeface="Microsoft Yahei"/>
              </a:rPr>
              <a:t>评估培训内容是否符合实际应用，是否需要调整或改进。</a:t>
            </a:r>
          </a:p>
        </p:txBody>
      </p:sp>
      <p:pic>
        <p:nvPicPr>
          <p:cNvPr name="Picture 10" id="10"/>
          <p:cNvPicPr>
            <a:picLocks noChangeAspect="true"/>
          </p:cNvPicPr>
          <p:nvPr/>
        </p:nvPicPr>
        <p:blipFill>
          <a:blip r:embed="rId3"/>
          <a:srcRect/>
          <a:stretch>
            <a:fillRect/>
          </a:stretch>
        </p:blipFill>
        <p:spPr>
          <a:xfrm rot="0">
            <a:off x="869006" y="1293634"/>
            <a:ext cx="4563025" cy="4563025"/>
          </a:xfrm>
          <a:prstGeom prst="diamond">
            <a:avLst/>
          </a:prstGeom>
        </p:spPr>
      </p:pic>
      <p:grpSp>
        <p:nvGrpSpPr>
          <p:cNvPr name="Group 11" id="11"/>
          <p:cNvGrpSpPr/>
          <p:nvPr/>
        </p:nvGrpSpPr>
        <p:grpSpPr>
          <a:xfrm>
            <a:off x="454963" y="93878"/>
            <a:ext cx="10641129" cy="914400"/>
            <a:chOff x="454963" y="93878"/>
            <a:chExt cx="10641129" cy="914400"/>
          </a:xfrm>
        </p:grpSpPr>
        <p:sp>
          <p:nvSpPr>
            <p:cNvPr name="AutoShape 12" id="12"/>
            <p:cNvSpPr/>
            <p:nvPr/>
          </p:nvSpPr>
          <p:spPr>
            <a:xfrm rot="0">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sp>
        <p:sp>
          <p:nvSpPr>
            <p:cNvPr name="AutoShape 13" id="13"/>
            <p:cNvSpPr/>
            <p:nvPr/>
          </p:nvSpPr>
          <p:spPr>
            <a:xfrm rot="0">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sp>
        <p:sp>
          <p:nvSpPr>
            <p:cNvPr name="AutoShape 14" id="14"/>
            <p:cNvSpPr/>
            <p:nvPr/>
          </p:nvSpPr>
          <p:spPr>
            <a:xfrm rot="0">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sp>
        <p:sp>
          <p:nvSpPr>
            <p:cNvPr name="AutoShape 15" id="15"/>
            <p:cNvSpPr/>
            <p:nvPr/>
          </p:nvSpPr>
          <p:spPr>
            <a:xfrm rot="0">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sp>
        <p:sp>
          <p:nvSpPr>
            <p:cNvPr name="AutoShape 16" id="16"/>
            <p:cNvSpPr/>
            <p:nvPr/>
          </p:nvSpPr>
          <p:spPr>
            <a:xfrm rot="0">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sp>
        <p:sp>
          <p:nvSpPr>
            <p:cNvPr name="AutoShape 17" id="17"/>
            <p:cNvSpPr/>
            <p:nvPr/>
          </p:nvSpPr>
          <p:spPr>
            <a:xfrm rot="0">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sp>
        <p:sp>
          <p:nvSpPr>
            <p:cNvPr name="AutoShape 18" id="18"/>
            <p:cNvSpPr/>
            <p:nvPr/>
          </p:nvSpPr>
          <p:spPr>
            <a:xfrm rot="0">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sp>
        <p:sp>
          <p:nvSpPr>
            <p:cNvPr name="AutoShape 19" id="19"/>
            <p:cNvSpPr/>
            <p:nvPr/>
          </p:nvSpPr>
          <p:spPr>
            <a:xfrm rot="0">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sp>
        <p:sp>
          <p:nvSpPr>
            <p:cNvPr name="AutoShape 20" id="20"/>
            <p:cNvSpPr/>
            <p:nvPr/>
          </p:nvSpPr>
          <p:spPr>
            <a:xfrm rot="0">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sp>
        <p:sp>
          <p:nvSpPr>
            <p:cNvPr name="AutoShape 21" id="21"/>
            <p:cNvSpPr/>
            <p:nvPr/>
          </p:nvSpPr>
          <p:spPr>
            <a:xfrm rot="0">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sp>
        <p:sp>
          <p:nvSpPr>
            <p:cNvPr name="AutoShape 22" id="22"/>
            <p:cNvSpPr/>
            <p:nvPr/>
          </p:nvSpPr>
          <p:spPr>
            <a:xfrm rot="0">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sp>
        <p:sp>
          <p:nvSpPr>
            <p:cNvPr name="AutoShape 23" id="23"/>
            <p:cNvSpPr/>
            <p:nvPr/>
          </p:nvSpPr>
          <p:spPr>
            <a:xfrm rot="0">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sp>
        <p:sp>
          <p:nvSpPr>
            <p:cNvPr name="AutoShape 24" id="24"/>
            <p:cNvSpPr/>
            <p:nvPr/>
          </p:nvSpPr>
          <p:spPr>
            <a:xfrm rot="0">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sp>
        <p:sp>
          <p:nvSpPr>
            <p:cNvPr name="AutoShape 25" id="25"/>
            <p:cNvSpPr/>
            <p:nvPr/>
          </p:nvSpPr>
          <p:spPr>
            <a:xfrm rot="0">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sp>
        <p:sp>
          <p:nvSpPr>
            <p:cNvPr name="AutoShape 26" id="26"/>
            <p:cNvSpPr/>
            <p:nvPr/>
          </p:nvSpPr>
          <p:spPr>
            <a:xfrm rot="0">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sp>
        <p:sp>
          <p:nvSpPr>
            <p:cNvPr name="AutoShape 27" id="27"/>
            <p:cNvSpPr/>
            <p:nvPr/>
          </p:nvSpPr>
          <p:spPr>
            <a:xfrm rot="0">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sp>
        <p:sp>
          <p:nvSpPr>
            <p:cNvPr name="AutoShape 28" id="28"/>
            <p:cNvSpPr/>
            <p:nvPr/>
          </p:nvSpPr>
          <p:spPr>
            <a:xfrm rot="0">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sp>
        <p:sp>
          <p:nvSpPr>
            <p:cNvPr name="AutoShape 29" id="29"/>
            <p:cNvSpPr/>
            <p:nvPr/>
          </p:nvSpPr>
          <p:spPr>
            <a:xfrm rot="0">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sp>
        <p:sp>
          <p:nvSpPr>
            <p:cNvPr name="AutoShape 30" id="30"/>
            <p:cNvSpPr/>
            <p:nvPr/>
          </p:nvSpPr>
          <p:spPr>
            <a:xfrm rot="0">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sp>
        <p:sp>
          <p:nvSpPr>
            <p:cNvPr name="AutoShape 31" id="31"/>
            <p:cNvSpPr/>
            <p:nvPr/>
          </p:nvSpPr>
          <p:spPr>
            <a:xfrm rot="0">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sp>
        <p:sp>
          <p:nvSpPr>
            <p:cNvPr name="TextBox 32" id="32"/>
            <p:cNvSpPr txBox="true"/>
            <p:nvPr/>
          </p:nvSpPr>
          <p:spPr>
            <a:xfrm rot="0">
              <a:off x="1094842" y="93878"/>
              <a:ext cx="10001250" cy="914400"/>
            </a:xfrm>
            <a:prstGeom prst="rect">
              <a:avLst/>
            </a:prstGeom>
          </p:spPr>
          <p:txBody>
            <a:bodyPr anchor="t" rtlCol="false" lIns="123825" rIns="57150" tIns="123825" bIns="123825" anchorCtr="false" vert="horz" wrap="square">
              <a:spAutoFit/>
            </a:bodyPr>
            <a:lstStyle/>
            <a:p>
              <a:pPr>
                <a:lnSpc>
                  <a:spcPct val="140000"/>
                </a:lnSpc>
              </a:pPr>
              <a:r>
                <a:rPr lang="en-US" b="true" sz="3000">
                  <a:solidFill>
                    <a:schemeClr val="accent1"/>
                  </a:solidFill>
                  <a:latin typeface="Microsoft Yahei"/>
                  <a:ea typeface="Microsoft Yahei"/>
                  <a:cs typeface="Microsoft Yahei"/>
                </a:rPr>
                <a:t>培训效果评估</a:t>
              </a:r>
            </a:p>
          </p:txBody>
        </p:sp>
      </p:grpSp>
    </p:spTree>
  </p:cSld>
  <p:clrMapOvr>
    <a:masterClrMapping/>
  </p:clrMapOvr>
</p:sld>
</file>

<file path=ppt/slides/slide28.xml><?xml version="1.0" encoding="utf-8"?>
<p:sld xmlns:p="http://schemas.openxmlformats.org/presentationml/2006/main" xmlns:a="http://schemas.openxmlformats.org/drawingml/2006/main" xmlns:r="http://schemas.openxmlformats.org/officeDocument/2006/relationships">
  <p:cSld>
    <p:bg>
      <p:bgPr>
        <a:blipFill dpi="0" rotWithShape="true">
          <a:blip r:embed="rId2">
            <a:alphaModFix amt="100000"/>
          </a:blip>
          <a:srcRect/>
          <a:stretch>
            <a:fillRect b="0" t="0" l="0" r="0"/>
          </a:stretch>
        </a:blipFill>
      </p:bgPr>
    </p:bg>
    <p:spTree>
      <p:nvGrpSpPr>
        <p:cNvPr id="1" name=""/>
        <p:cNvGrpSpPr/>
        <p:nvPr/>
      </p:nvGrpSpPr>
      <p:grpSpPr>
        <a:xfrm>
          <a:off x="0" y="0"/>
          <a:ext cx="0" cy="0"/>
          <a:chOff x="0" y="0"/>
          <a:chExt cx="0" cy="0"/>
        </a:xfrm>
      </p:grpSpPr>
      <p:sp>
        <p:nvSpPr>
          <p:cNvPr name="AutoShape 2" id="2"/>
          <p:cNvSpPr/>
          <p:nvPr/>
        </p:nvSpPr>
        <p:spPr>
          <a:xfrm rot="0">
            <a:off x="763829" y="1628258"/>
            <a:ext cx="230516" cy="230516"/>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p/>
        </p:txBody>
      </p:sp>
      <p:sp>
        <p:nvSpPr>
          <p:cNvPr name="TextBox 3" id="3"/>
          <p:cNvSpPr txBox="true"/>
          <p:nvPr/>
        </p:nvSpPr>
        <p:spPr>
          <a:xfrm rot="0">
            <a:off x="994345" y="2028557"/>
            <a:ext cx="4394883" cy="702183"/>
          </a:xfrm>
          <a:prstGeom prst="rect">
            <a:avLst/>
          </a:prstGeom>
        </p:spPr>
        <p:txBody>
          <a:bodyPr anchor="t" rtlCol="false" lIns="114300" rIns="114300" tIns="57150" bIns="57150" anchorCtr="false" vert="horz" wrap="square">
            <a:spAutoFit/>
          </a:bodyPr>
          <a:lstStyle/>
          <a:p>
            <a:pPr algn="just">
              <a:lnSpc>
                <a:spcPct val="120000"/>
              </a:lnSpc>
            </a:pPr>
            <a:r>
              <a:rPr lang="en-US" sz="1500">
                <a:solidFill>
                  <a:schemeClr val="dk1"/>
                </a:solidFill>
                <a:latin typeface="Microsoft Yahei"/>
                <a:ea typeface="Microsoft Yahei"/>
                <a:cs typeface="Microsoft Yahei"/>
              </a:rPr>
              <a:t>总结培训的亮点和成功经验，以及学员表现良好的方面。</a:t>
            </a:r>
          </a:p>
        </p:txBody>
      </p:sp>
      <p:sp>
        <p:nvSpPr>
          <p:cNvPr name="TextBox 4" id="4"/>
          <p:cNvSpPr txBox="true"/>
          <p:nvPr/>
        </p:nvSpPr>
        <p:spPr>
          <a:xfrm rot="0">
            <a:off x="994345" y="1509487"/>
            <a:ext cx="4152900" cy="495300"/>
          </a:xfrm>
          <a:prstGeom prst="rect">
            <a:avLst/>
          </a:prstGeom>
        </p:spPr>
        <p:txBody>
          <a:bodyPr anchor="t" rtlCol="false" lIns="114300" rIns="114300" tIns="57150" bIns="57150" anchorCtr="false" vert="horz" wrap="square">
            <a:spAutoFit/>
          </a:bodyPr>
          <a:lstStyle/>
          <a:p>
            <a:pPr>
              <a:lnSpc>
                <a:spcPct val="96000"/>
              </a:lnSpc>
            </a:pPr>
            <a:r>
              <a:rPr lang="en-US" b="true" sz="2325">
                <a:solidFill>
                  <a:schemeClr val="accent1"/>
                </a:solidFill>
                <a:latin typeface="Microsoft Yahei"/>
                <a:ea typeface="Microsoft Yahei"/>
                <a:cs typeface="Microsoft Yahei"/>
              </a:rPr>
              <a:t>培训亮点</a:t>
            </a:r>
          </a:p>
        </p:txBody>
      </p:sp>
      <p:pic>
        <p:nvPicPr>
          <p:cNvPr name="Picture 5" id="5"/>
          <p:cNvPicPr>
            <a:picLocks noChangeAspect="true"/>
          </p:cNvPicPr>
          <p:nvPr/>
        </p:nvPicPr>
        <p:blipFill>
          <a:blip r:embed="rId3"/>
          <a:srcRect/>
          <a:stretch>
            <a:fillRect/>
          </a:stretch>
        </p:blipFill>
        <p:spPr>
          <a:xfrm rot="0">
            <a:off x="6096000" y="1153983"/>
            <a:ext cx="5194482" cy="5194482"/>
          </a:xfrm>
          <a:prstGeom prst="ellipse">
            <a:avLst/>
          </a:prstGeom>
        </p:spPr>
      </p:pic>
      <p:sp>
        <p:nvSpPr>
          <p:cNvPr name="TextBox 6" id="6"/>
          <p:cNvSpPr txBox="true"/>
          <p:nvPr/>
        </p:nvSpPr>
        <p:spPr>
          <a:xfrm rot="0">
            <a:off x="994345" y="3637901"/>
            <a:ext cx="4394883" cy="702183"/>
          </a:xfrm>
          <a:prstGeom prst="rect">
            <a:avLst/>
          </a:prstGeom>
        </p:spPr>
        <p:txBody>
          <a:bodyPr anchor="t" rtlCol="false" lIns="114300" rIns="114300" tIns="57150" bIns="57150" anchorCtr="false" vert="horz" wrap="square">
            <a:spAutoFit/>
          </a:bodyPr>
          <a:lstStyle/>
          <a:p>
            <a:pPr algn="just">
              <a:lnSpc>
                <a:spcPct val="120000"/>
              </a:lnSpc>
            </a:pPr>
            <a:r>
              <a:rPr lang="en-US" sz="1500">
                <a:solidFill>
                  <a:schemeClr val="dk1"/>
                </a:solidFill>
                <a:latin typeface="Microsoft Yahei"/>
                <a:ea typeface="Microsoft Yahei"/>
                <a:cs typeface="Microsoft Yahei"/>
              </a:rPr>
              <a:t>找出培训的不足和需要改进的地方，提出具体的建议和措施。</a:t>
            </a:r>
          </a:p>
        </p:txBody>
      </p:sp>
      <p:sp>
        <p:nvSpPr>
          <p:cNvPr name="TextBox 7" id="7"/>
          <p:cNvSpPr txBox="true"/>
          <p:nvPr/>
        </p:nvSpPr>
        <p:spPr>
          <a:xfrm rot="0">
            <a:off x="994345" y="3118831"/>
            <a:ext cx="4152900" cy="495300"/>
          </a:xfrm>
          <a:prstGeom prst="rect">
            <a:avLst/>
          </a:prstGeom>
        </p:spPr>
        <p:txBody>
          <a:bodyPr anchor="t" rtlCol="false" lIns="114300" rIns="114300" tIns="57150" bIns="57150" anchorCtr="false" vert="horz" wrap="square">
            <a:spAutoFit/>
          </a:bodyPr>
          <a:lstStyle/>
          <a:p>
            <a:pPr>
              <a:lnSpc>
                <a:spcPct val="96000"/>
              </a:lnSpc>
            </a:pPr>
            <a:r>
              <a:rPr lang="en-US" b="true" sz="2325">
                <a:solidFill>
                  <a:schemeClr val="accent1"/>
                </a:solidFill>
                <a:latin typeface="Microsoft Yahei"/>
                <a:ea typeface="Microsoft Yahei"/>
                <a:cs typeface="Microsoft Yahei"/>
              </a:rPr>
              <a:t>培训不足</a:t>
            </a:r>
          </a:p>
        </p:txBody>
      </p:sp>
      <p:sp>
        <p:nvSpPr>
          <p:cNvPr name="TextBox 8" id="8"/>
          <p:cNvSpPr txBox="true"/>
          <p:nvPr/>
        </p:nvSpPr>
        <p:spPr>
          <a:xfrm rot="0">
            <a:off x="994345" y="5274339"/>
            <a:ext cx="4394883" cy="702183"/>
          </a:xfrm>
          <a:prstGeom prst="rect">
            <a:avLst/>
          </a:prstGeom>
        </p:spPr>
        <p:txBody>
          <a:bodyPr anchor="t" rtlCol="false" lIns="114300" rIns="114300" tIns="57150" bIns="57150" anchorCtr="false" vert="horz" wrap="square">
            <a:spAutoFit/>
          </a:bodyPr>
          <a:lstStyle/>
          <a:p>
            <a:pPr algn="just">
              <a:lnSpc>
                <a:spcPct val="120000"/>
              </a:lnSpc>
            </a:pPr>
            <a:r>
              <a:rPr lang="en-US" sz="1500">
                <a:solidFill>
                  <a:schemeClr val="dk1"/>
                </a:solidFill>
                <a:latin typeface="Microsoft Yahei"/>
                <a:ea typeface="Microsoft Yahei"/>
                <a:cs typeface="Microsoft Yahei"/>
              </a:rPr>
              <a:t>根据学员的表现和反馈，提出对学员的建议和指导，帮助学员更好地应用所学知识。</a:t>
            </a:r>
          </a:p>
        </p:txBody>
      </p:sp>
      <p:sp>
        <p:nvSpPr>
          <p:cNvPr name="TextBox 9" id="9"/>
          <p:cNvSpPr txBox="true"/>
          <p:nvPr/>
        </p:nvSpPr>
        <p:spPr>
          <a:xfrm rot="0">
            <a:off x="994345" y="4755268"/>
            <a:ext cx="4152900" cy="495300"/>
          </a:xfrm>
          <a:prstGeom prst="rect">
            <a:avLst/>
          </a:prstGeom>
        </p:spPr>
        <p:txBody>
          <a:bodyPr anchor="t" rtlCol="false" lIns="114300" rIns="114300" tIns="57150" bIns="57150" anchorCtr="false" vert="horz" wrap="square">
            <a:spAutoFit/>
          </a:bodyPr>
          <a:lstStyle/>
          <a:p>
            <a:pPr>
              <a:lnSpc>
                <a:spcPct val="96000"/>
              </a:lnSpc>
            </a:pPr>
            <a:r>
              <a:rPr lang="en-US" b="true" sz="2325">
                <a:solidFill>
                  <a:schemeClr val="accent1"/>
                </a:solidFill>
                <a:latin typeface="Microsoft Yahei"/>
                <a:ea typeface="Microsoft Yahei"/>
                <a:cs typeface="Microsoft Yahei"/>
              </a:rPr>
              <a:t>对学员的建议</a:t>
            </a:r>
          </a:p>
        </p:txBody>
      </p:sp>
      <p:sp>
        <p:nvSpPr>
          <p:cNvPr name="AutoShape 10" id="10"/>
          <p:cNvSpPr/>
          <p:nvPr/>
        </p:nvSpPr>
        <p:spPr>
          <a:xfrm rot="0">
            <a:off x="763829" y="3237602"/>
            <a:ext cx="230516" cy="230516"/>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p/>
        </p:txBody>
      </p:sp>
      <p:sp>
        <p:nvSpPr>
          <p:cNvPr name="AutoShape 11" id="11"/>
          <p:cNvSpPr/>
          <p:nvPr/>
        </p:nvSpPr>
        <p:spPr>
          <a:xfrm rot="0">
            <a:off x="763829" y="4874039"/>
            <a:ext cx="230516" cy="230516"/>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p/>
        </p:txBody>
      </p:sp>
      <p:grpSp>
        <p:nvGrpSpPr>
          <p:cNvPr name="Group 12" id="12"/>
          <p:cNvGrpSpPr/>
          <p:nvPr/>
        </p:nvGrpSpPr>
        <p:grpSpPr>
          <a:xfrm>
            <a:off x="454963" y="93878"/>
            <a:ext cx="10641129" cy="914400"/>
            <a:chOff x="454963" y="93878"/>
            <a:chExt cx="10641129" cy="914400"/>
          </a:xfrm>
        </p:grpSpPr>
        <p:sp>
          <p:nvSpPr>
            <p:cNvPr name="AutoShape 13" id="13"/>
            <p:cNvSpPr/>
            <p:nvPr/>
          </p:nvSpPr>
          <p:spPr>
            <a:xfrm rot="0">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sp>
        <p:sp>
          <p:nvSpPr>
            <p:cNvPr name="AutoShape 14" id="14"/>
            <p:cNvSpPr/>
            <p:nvPr/>
          </p:nvSpPr>
          <p:spPr>
            <a:xfrm rot="0">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sp>
        <p:sp>
          <p:nvSpPr>
            <p:cNvPr name="AutoShape 15" id="15"/>
            <p:cNvSpPr/>
            <p:nvPr/>
          </p:nvSpPr>
          <p:spPr>
            <a:xfrm rot="0">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sp>
        <p:sp>
          <p:nvSpPr>
            <p:cNvPr name="AutoShape 16" id="16"/>
            <p:cNvSpPr/>
            <p:nvPr/>
          </p:nvSpPr>
          <p:spPr>
            <a:xfrm rot="0">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sp>
        <p:sp>
          <p:nvSpPr>
            <p:cNvPr name="AutoShape 17" id="17"/>
            <p:cNvSpPr/>
            <p:nvPr/>
          </p:nvSpPr>
          <p:spPr>
            <a:xfrm rot="0">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sp>
        <p:sp>
          <p:nvSpPr>
            <p:cNvPr name="AutoShape 18" id="18"/>
            <p:cNvSpPr/>
            <p:nvPr/>
          </p:nvSpPr>
          <p:spPr>
            <a:xfrm rot="0">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sp>
        <p:sp>
          <p:nvSpPr>
            <p:cNvPr name="AutoShape 19" id="19"/>
            <p:cNvSpPr/>
            <p:nvPr/>
          </p:nvSpPr>
          <p:spPr>
            <a:xfrm rot="0">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sp>
        <p:sp>
          <p:nvSpPr>
            <p:cNvPr name="AutoShape 20" id="20"/>
            <p:cNvSpPr/>
            <p:nvPr/>
          </p:nvSpPr>
          <p:spPr>
            <a:xfrm rot="0">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sp>
        <p:sp>
          <p:nvSpPr>
            <p:cNvPr name="AutoShape 21" id="21"/>
            <p:cNvSpPr/>
            <p:nvPr/>
          </p:nvSpPr>
          <p:spPr>
            <a:xfrm rot="0">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sp>
        <p:sp>
          <p:nvSpPr>
            <p:cNvPr name="AutoShape 22" id="22"/>
            <p:cNvSpPr/>
            <p:nvPr/>
          </p:nvSpPr>
          <p:spPr>
            <a:xfrm rot="0">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sp>
        <p:sp>
          <p:nvSpPr>
            <p:cNvPr name="AutoShape 23" id="23"/>
            <p:cNvSpPr/>
            <p:nvPr/>
          </p:nvSpPr>
          <p:spPr>
            <a:xfrm rot="0">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sp>
        <p:sp>
          <p:nvSpPr>
            <p:cNvPr name="AutoShape 24" id="24"/>
            <p:cNvSpPr/>
            <p:nvPr/>
          </p:nvSpPr>
          <p:spPr>
            <a:xfrm rot="0">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sp>
        <p:sp>
          <p:nvSpPr>
            <p:cNvPr name="AutoShape 25" id="25"/>
            <p:cNvSpPr/>
            <p:nvPr/>
          </p:nvSpPr>
          <p:spPr>
            <a:xfrm rot="0">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sp>
        <p:sp>
          <p:nvSpPr>
            <p:cNvPr name="AutoShape 26" id="26"/>
            <p:cNvSpPr/>
            <p:nvPr/>
          </p:nvSpPr>
          <p:spPr>
            <a:xfrm rot="0">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sp>
        <p:sp>
          <p:nvSpPr>
            <p:cNvPr name="AutoShape 27" id="27"/>
            <p:cNvSpPr/>
            <p:nvPr/>
          </p:nvSpPr>
          <p:spPr>
            <a:xfrm rot="0">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sp>
        <p:sp>
          <p:nvSpPr>
            <p:cNvPr name="AutoShape 28" id="28"/>
            <p:cNvSpPr/>
            <p:nvPr/>
          </p:nvSpPr>
          <p:spPr>
            <a:xfrm rot="0">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sp>
        <p:sp>
          <p:nvSpPr>
            <p:cNvPr name="AutoShape 29" id="29"/>
            <p:cNvSpPr/>
            <p:nvPr/>
          </p:nvSpPr>
          <p:spPr>
            <a:xfrm rot="0">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sp>
        <p:sp>
          <p:nvSpPr>
            <p:cNvPr name="AutoShape 30" id="30"/>
            <p:cNvSpPr/>
            <p:nvPr/>
          </p:nvSpPr>
          <p:spPr>
            <a:xfrm rot="0">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sp>
        <p:sp>
          <p:nvSpPr>
            <p:cNvPr name="AutoShape 31" id="31"/>
            <p:cNvSpPr/>
            <p:nvPr/>
          </p:nvSpPr>
          <p:spPr>
            <a:xfrm rot="0">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sp>
        <p:sp>
          <p:nvSpPr>
            <p:cNvPr name="AutoShape 32" id="32"/>
            <p:cNvSpPr/>
            <p:nvPr/>
          </p:nvSpPr>
          <p:spPr>
            <a:xfrm rot="0">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sp>
        <p:sp>
          <p:nvSpPr>
            <p:cNvPr name="TextBox 33" id="33"/>
            <p:cNvSpPr txBox="true"/>
            <p:nvPr/>
          </p:nvSpPr>
          <p:spPr>
            <a:xfrm rot="0">
              <a:off x="1094842" y="93878"/>
              <a:ext cx="10001250" cy="914400"/>
            </a:xfrm>
            <a:prstGeom prst="rect">
              <a:avLst/>
            </a:prstGeom>
          </p:spPr>
          <p:txBody>
            <a:bodyPr anchor="t" rtlCol="false" lIns="123825" rIns="57150" tIns="123825" bIns="123825" anchorCtr="false" vert="horz" wrap="square">
              <a:spAutoFit/>
            </a:bodyPr>
            <a:lstStyle/>
            <a:p>
              <a:pPr>
                <a:lnSpc>
                  <a:spcPct val="140000"/>
                </a:lnSpc>
              </a:pPr>
              <a:r>
                <a:rPr lang="en-US" b="true" sz="3000">
                  <a:solidFill>
                    <a:schemeClr val="accent1"/>
                  </a:solidFill>
                  <a:latin typeface="Microsoft Yahei"/>
                  <a:ea typeface="Microsoft Yahei"/>
                  <a:cs typeface="Microsoft Yahei"/>
                </a:rPr>
                <a:t>培训总结与建议</a:t>
              </a:r>
            </a:p>
          </p:txBody>
        </p:sp>
      </p:grpSp>
    </p:spTree>
  </p:cSld>
  <p:clrMapOvr>
    <a:masterClrMapping/>
  </p:clrMapOvr>
</p:sld>
</file>

<file path=ppt/slides/slide29.xml><?xml version="1.0" encoding="utf-8"?>
<p:sld xmlns:p="http://schemas.openxmlformats.org/presentationml/2006/main" xmlns:a="http://schemas.openxmlformats.org/drawingml/2006/main" xmlns:r="http://schemas.openxmlformats.org/officeDocument/2006/relationships">
  <p:cSld>
    <p:bg>
      <p:bgPr>
        <a:blipFill dpi="0" rotWithShape="true">
          <a:blip r:embed="rId2">
            <a:alphaModFix amt="100000"/>
          </a:blip>
          <a:srcRect/>
          <a:stretch>
            <a:fillRect b="0" t="0" l="0" r="0"/>
          </a:stretch>
        </a:blipFill>
      </p:bgPr>
    </p:bg>
    <p:spTree>
      <p:nvGrpSpPr>
        <p:cNvPr id="1" name=""/>
        <p:cNvGrpSpPr/>
        <p:nvPr/>
      </p:nvGrpSpPr>
      <p:grpSpPr>
        <a:xfrm>
          <a:off x="0" y="0"/>
          <a:ext cx="0" cy="0"/>
          <a:chOff x="0" y="0"/>
          <a:chExt cx="0" cy="0"/>
        </a:xfrm>
      </p:grpSpPr>
      <p:pic>
        <p:nvPicPr>
          <p:cNvPr name="Picture 2" id="2"/>
          <p:cNvPicPr>
            <a:picLocks noChangeAspect="true"/>
          </p:cNvPicPr>
          <p:nvPr/>
        </p:nvPicPr>
        <p:blipFill>
          <a:blip r:embed="rId3"/>
          <a:srcRect/>
          <a:stretch>
            <a:fillRect/>
          </a:stretch>
        </p:blipFill>
        <p:spPr>
          <a:xfrm rot="0">
            <a:off x="454963" y="1569535"/>
            <a:ext cx="4219249" cy="4219249"/>
          </a:xfrm>
          <a:prstGeom prst="ellipse">
            <a:avLst/>
          </a:prstGeom>
        </p:spPr>
      </p:pic>
      <p:grpSp>
        <p:nvGrpSpPr>
          <p:cNvPr name="Group 3" id="3"/>
          <p:cNvGrpSpPr/>
          <p:nvPr/>
        </p:nvGrpSpPr>
        <p:grpSpPr>
          <a:xfrm>
            <a:off x="5163133" y="1294832"/>
            <a:ext cx="6264882" cy="1468186"/>
            <a:chOff x="5163133" y="1294832"/>
            <a:chExt cx="6264882" cy="1468186"/>
          </a:xfrm>
        </p:grpSpPr>
        <p:sp>
          <p:nvSpPr>
            <p:cNvPr name="AutoShape 4" id="4"/>
            <p:cNvSpPr/>
            <p:nvPr/>
          </p:nvSpPr>
          <p:spPr>
            <a:xfrm rot="0">
              <a:off x="5328795" y="1294832"/>
              <a:ext cx="6099220" cy="1468186"/>
            </a:xfrm>
            <a:prstGeom prst="rect">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sp>
        <p:sp>
          <p:nvSpPr>
            <p:cNvPr name="TextBox 5" id="5"/>
            <p:cNvSpPr txBox="true"/>
            <p:nvPr/>
          </p:nvSpPr>
          <p:spPr>
            <a:xfrm rot="0">
              <a:off x="5632910" y="1424361"/>
              <a:ext cx="3055242" cy="398526"/>
            </a:xfrm>
            <a:prstGeom prst="rect">
              <a:avLst/>
            </a:prstGeom>
          </p:spPr>
          <p:txBody>
            <a:bodyPr anchor="t" rtlCol="false" lIns="114300" rIns="114300" tIns="57150" bIns="57150" anchorCtr="false" vert="horz" wrap="square">
              <a:spAutoFit/>
            </a:bodyPr>
            <a:lstStyle/>
            <a:p>
              <a:pPr>
                <a:lnSpc>
                  <a:spcPct val="77000"/>
                </a:lnSpc>
                <a:spcBef>
                  <a:spcPts val="450"/>
                </a:spcBef>
              </a:pPr>
              <a:r>
                <a:rPr lang="en-US" b="true" sz="2325">
                  <a:solidFill>
                    <a:srgbClr val="FFFFFF"/>
                  </a:solidFill>
                  <a:latin typeface="Microsoft Yahei"/>
                  <a:ea typeface="Microsoft Yahei"/>
                  <a:cs typeface="Microsoft Yahei"/>
                </a:rPr>
                <a:t>完善培训内容</a:t>
              </a:r>
            </a:p>
          </p:txBody>
        </p:sp>
        <p:sp>
          <p:nvSpPr>
            <p:cNvPr name="TextBox 6" id="6"/>
            <p:cNvSpPr txBox="true"/>
            <p:nvPr/>
          </p:nvSpPr>
          <p:spPr>
            <a:xfrm rot="0">
              <a:off x="5632910" y="1910708"/>
              <a:ext cx="5568066" cy="702183"/>
            </a:xfrm>
            <a:prstGeom prst="rect">
              <a:avLst/>
            </a:prstGeom>
          </p:spPr>
          <p:txBody>
            <a:bodyPr anchor="t" rtlCol="false" lIns="114300" rIns="114300" tIns="57150" bIns="57150" anchorCtr="false" vert="horz" wrap="square">
              <a:spAutoFit/>
            </a:bodyPr>
            <a:lstStyle/>
            <a:p>
              <a:pPr>
                <a:lnSpc>
                  <a:spcPct val="120000"/>
                </a:lnSpc>
              </a:pPr>
              <a:r>
                <a:rPr lang="en-US" sz="1500">
                  <a:solidFill>
                    <a:srgbClr val="FFFFFF"/>
                  </a:solidFill>
                  <a:latin typeface="Microsoft Yahei"/>
                  <a:ea typeface="Microsoft Yahei"/>
                  <a:cs typeface="Microsoft Yahei"/>
                </a:rPr>
                <a:t>根据评估结果和学员反馈，完善培训内容和素材，提高培训质量。</a:t>
              </a:r>
            </a:p>
          </p:txBody>
        </p:sp>
        <p:sp>
          <p:nvSpPr>
            <p:cNvPr name="AutoShape 7" id="7"/>
            <p:cNvSpPr/>
            <p:nvPr/>
          </p:nvSpPr>
          <p:spPr>
            <a:xfrm rot="0">
              <a:off x="5163133" y="1294832"/>
              <a:ext cx="165663" cy="1468186"/>
            </a:xfrm>
            <a:prstGeom prst="rect">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sp>
      </p:grpSp>
      <p:grpSp>
        <p:nvGrpSpPr>
          <p:cNvPr name="Group 8" id="8"/>
          <p:cNvGrpSpPr/>
          <p:nvPr/>
        </p:nvGrpSpPr>
        <p:grpSpPr>
          <a:xfrm>
            <a:off x="5163133" y="2945066"/>
            <a:ext cx="6264882" cy="1468186"/>
            <a:chOff x="5163133" y="2945066"/>
            <a:chExt cx="6264882" cy="1468186"/>
          </a:xfrm>
        </p:grpSpPr>
        <p:sp>
          <p:nvSpPr>
            <p:cNvPr name="AutoShape 9" id="9"/>
            <p:cNvSpPr/>
            <p:nvPr/>
          </p:nvSpPr>
          <p:spPr>
            <a:xfrm rot="0">
              <a:off x="5328795" y="2945066"/>
              <a:ext cx="6099220" cy="1468186"/>
            </a:xfrm>
            <a:prstGeom prst="rect">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sp>
        <p:sp>
          <p:nvSpPr>
            <p:cNvPr name="TextBox 10" id="10"/>
            <p:cNvSpPr txBox="true"/>
            <p:nvPr/>
          </p:nvSpPr>
          <p:spPr>
            <a:xfrm rot="0">
              <a:off x="5632910" y="3074595"/>
              <a:ext cx="3055242" cy="398526"/>
            </a:xfrm>
            <a:prstGeom prst="rect">
              <a:avLst/>
            </a:prstGeom>
          </p:spPr>
          <p:txBody>
            <a:bodyPr anchor="t" rtlCol="false" lIns="114300" rIns="114300" tIns="57150" bIns="57150" anchorCtr="false" vert="horz" wrap="square">
              <a:spAutoFit/>
            </a:bodyPr>
            <a:lstStyle/>
            <a:p>
              <a:pPr>
                <a:lnSpc>
                  <a:spcPct val="77000"/>
                </a:lnSpc>
                <a:spcBef>
                  <a:spcPts val="450"/>
                </a:spcBef>
              </a:pPr>
              <a:r>
                <a:rPr lang="en-US" b="true" sz="2325">
                  <a:solidFill>
                    <a:srgbClr val="FFFFFF"/>
                  </a:solidFill>
                  <a:latin typeface="Microsoft Yahei"/>
                  <a:ea typeface="Microsoft Yahei"/>
                  <a:cs typeface="Microsoft Yahei"/>
                </a:rPr>
                <a:t>加强实践操作</a:t>
              </a:r>
            </a:p>
          </p:txBody>
        </p:sp>
        <p:sp>
          <p:nvSpPr>
            <p:cNvPr name="TextBox 11" id="11"/>
            <p:cNvSpPr txBox="true"/>
            <p:nvPr/>
          </p:nvSpPr>
          <p:spPr>
            <a:xfrm rot="0">
              <a:off x="5632910" y="3560941"/>
              <a:ext cx="5568066" cy="702183"/>
            </a:xfrm>
            <a:prstGeom prst="rect">
              <a:avLst/>
            </a:prstGeom>
          </p:spPr>
          <p:txBody>
            <a:bodyPr anchor="t" rtlCol="false" lIns="114300" rIns="114300" tIns="57150" bIns="57150" anchorCtr="false" vert="horz" wrap="square">
              <a:spAutoFit/>
            </a:bodyPr>
            <a:lstStyle/>
            <a:p>
              <a:pPr>
                <a:lnSpc>
                  <a:spcPct val="120000"/>
                </a:lnSpc>
              </a:pPr>
              <a:r>
                <a:rPr lang="en-US" sz="1500">
                  <a:solidFill>
                    <a:srgbClr val="FFFFFF"/>
                  </a:solidFill>
                  <a:latin typeface="Microsoft Yahei"/>
                  <a:ea typeface="Microsoft Yahei"/>
                  <a:cs typeface="Microsoft Yahei"/>
                </a:rPr>
                <a:t>增加实践操作环节，让学员更好地掌握实际操作技能。</a:t>
              </a:r>
            </a:p>
          </p:txBody>
        </p:sp>
        <p:sp>
          <p:nvSpPr>
            <p:cNvPr name="AutoShape 12" id="12"/>
            <p:cNvSpPr/>
            <p:nvPr/>
          </p:nvSpPr>
          <p:spPr>
            <a:xfrm rot="0">
              <a:off x="5163133" y="2945066"/>
              <a:ext cx="165663" cy="1468186"/>
            </a:xfrm>
            <a:prstGeom prst="rect">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sp>
      </p:grpSp>
      <p:grpSp>
        <p:nvGrpSpPr>
          <p:cNvPr name="Group 13" id="13"/>
          <p:cNvGrpSpPr/>
          <p:nvPr/>
        </p:nvGrpSpPr>
        <p:grpSpPr>
          <a:xfrm>
            <a:off x="5163133" y="4595300"/>
            <a:ext cx="6264882" cy="1468186"/>
            <a:chOff x="5163133" y="4595300"/>
            <a:chExt cx="6264882" cy="1468186"/>
          </a:xfrm>
        </p:grpSpPr>
        <p:sp>
          <p:nvSpPr>
            <p:cNvPr name="AutoShape 14" id="14"/>
            <p:cNvSpPr/>
            <p:nvPr/>
          </p:nvSpPr>
          <p:spPr>
            <a:xfrm rot="0">
              <a:off x="5328795" y="4595300"/>
              <a:ext cx="6099220" cy="1468186"/>
            </a:xfrm>
            <a:prstGeom prst="rect">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sp>
        <p:sp>
          <p:nvSpPr>
            <p:cNvPr name="TextBox 15" id="15"/>
            <p:cNvSpPr txBox="true"/>
            <p:nvPr/>
          </p:nvSpPr>
          <p:spPr>
            <a:xfrm rot="0">
              <a:off x="5632910" y="4724828"/>
              <a:ext cx="3055242" cy="398526"/>
            </a:xfrm>
            <a:prstGeom prst="rect">
              <a:avLst/>
            </a:prstGeom>
          </p:spPr>
          <p:txBody>
            <a:bodyPr anchor="t" rtlCol="false" lIns="114300" rIns="114300" tIns="57150" bIns="57150" anchorCtr="false" vert="horz" wrap="square">
              <a:spAutoFit/>
            </a:bodyPr>
            <a:lstStyle/>
            <a:p>
              <a:pPr>
                <a:lnSpc>
                  <a:spcPct val="77000"/>
                </a:lnSpc>
                <a:spcBef>
                  <a:spcPts val="450"/>
                </a:spcBef>
              </a:pPr>
              <a:r>
                <a:rPr lang="en-US" b="true" sz="2325">
                  <a:solidFill>
                    <a:srgbClr val="FFFFFF"/>
                  </a:solidFill>
                  <a:latin typeface="Microsoft Yahei"/>
                  <a:ea typeface="Microsoft Yahei"/>
                  <a:cs typeface="Microsoft Yahei"/>
                </a:rPr>
                <a:t>定期回顾与反馈</a:t>
              </a:r>
            </a:p>
          </p:txBody>
        </p:sp>
        <p:sp>
          <p:nvSpPr>
            <p:cNvPr name="TextBox 16" id="16"/>
            <p:cNvSpPr txBox="true"/>
            <p:nvPr/>
          </p:nvSpPr>
          <p:spPr>
            <a:xfrm rot="0">
              <a:off x="5632910" y="5211175"/>
              <a:ext cx="5568066" cy="702183"/>
            </a:xfrm>
            <a:prstGeom prst="rect">
              <a:avLst/>
            </a:prstGeom>
          </p:spPr>
          <p:txBody>
            <a:bodyPr anchor="t" rtlCol="false" lIns="114300" rIns="114300" tIns="57150" bIns="57150" anchorCtr="false" vert="horz" wrap="square">
              <a:spAutoFit/>
            </a:bodyPr>
            <a:lstStyle/>
            <a:p>
              <a:pPr>
                <a:lnSpc>
                  <a:spcPct val="120000"/>
                </a:lnSpc>
              </a:pPr>
              <a:r>
                <a:rPr lang="en-US" sz="1500">
                  <a:solidFill>
                    <a:srgbClr val="FFFFFF"/>
                  </a:solidFill>
                  <a:latin typeface="Microsoft Yahei"/>
                  <a:ea typeface="Microsoft Yahei"/>
                  <a:cs typeface="Microsoft Yahei"/>
                </a:rPr>
                <a:t>定期对培训进行回顾和总结，及时发现问题并改进，不断提高培训效果。</a:t>
              </a:r>
            </a:p>
          </p:txBody>
        </p:sp>
        <p:sp>
          <p:nvSpPr>
            <p:cNvPr name="AutoShape 17" id="17"/>
            <p:cNvSpPr/>
            <p:nvPr/>
          </p:nvSpPr>
          <p:spPr>
            <a:xfrm rot="0">
              <a:off x="5163133" y="4595300"/>
              <a:ext cx="165663" cy="1468186"/>
            </a:xfrm>
            <a:prstGeom prst="rect">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sp>
      </p:grpSp>
      <p:grpSp>
        <p:nvGrpSpPr>
          <p:cNvPr name="Group 18" id="18"/>
          <p:cNvGrpSpPr/>
          <p:nvPr/>
        </p:nvGrpSpPr>
        <p:grpSpPr>
          <a:xfrm>
            <a:off x="454963" y="93878"/>
            <a:ext cx="10641129" cy="914400"/>
            <a:chOff x="454963" y="93878"/>
            <a:chExt cx="10641129" cy="914400"/>
          </a:xfrm>
        </p:grpSpPr>
        <p:sp>
          <p:nvSpPr>
            <p:cNvPr name="AutoShape 19" id="19"/>
            <p:cNvSpPr/>
            <p:nvPr/>
          </p:nvSpPr>
          <p:spPr>
            <a:xfrm rot="0">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sp>
        <p:sp>
          <p:nvSpPr>
            <p:cNvPr name="AutoShape 20" id="20"/>
            <p:cNvSpPr/>
            <p:nvPr/>
          </p:nvSpPr>
          <p:spPr>
            <a:xfrm rot="0">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sp>
        <p:sp>
          <p:nvSpPr>
            <p:cNvPr name="AutoShape 21" id="21"/>
            <p:cNvSpPr/>
            <p:nvPr/>
          </p:nvSpPr>
          <p:spPr>
            <a:xfrm rot="0">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sp>
        <p:sp>
          <p:nvSpPr>
            <p:cNvPr name="AutoShape 22" id="22"/>
            <p:cNvSpPr/>
            <p:nvPr/>
          </p:nvSpPr>
          <p:spPr>
            <a:xfrm rot="0">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sp>
        <p:sp>
          <p:nvSpPr>
            <p:cNvPr name="AutoShape 23" id="23"/>
            <p:cNvSpPr/>
            <p:nvPr/>
          </p:nvSpPr>
          <p:spPr>
            <a:xfrm rot="0">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sp>
        <p:sp>
          <p:nvSpPr>
            <p:cNvPr name="AutoShape 24" id="24"/>
            <p:cNvSpPr/>
            <p:nvPr/>
          </p:nvSpPr>
          <p:spPr>
            <a:xfrm rot="0">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sp>
        <p:sp>
          <p:nvSpPr>
            <p:cNvPr name="AutoShape 25" id="25"/>
            <p:cNvSpPr/>
            <p:nvPr/>
          </p:nvSpPr>
          <p:spPr>
            <a:xfrm rot="0">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sp>
        <p:sp>
          <p:nvSpPr>
            <p:cNvPr name="AutoShape 26" id="26"/>
            <p:cNvSpPr/>
            <p:nvPr/>
          </p:nvSpPr>
          <p:spPr>
            <a:xfrm rot="0">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sp>
        <p:sp>
          <p:nvSpPr>
            <p:cNvPr name="AutoShape 27" id="27"/>
            <p:cNvSpPr/>
            <p:nvPr/>
          </p:nvSpPr>
          <p:spPr>
            <a:xfrm rot="0">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sp>
        <p:sp>
          <p:nvSpPr>
            <p:cNvPr name="AutoShape 28" id="28"/>
            <p:cNvSpPr/>
            <p:nvPr/>
          </p:nvSpPr>
          <p:spPr>
            <a:xfrm rot="0">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sp>
        <p:sp>
          <p:nvSpPr>
            <p:cNvPr name="AutoShape 29" id="29"/>
            <p:cNvSpPr/>
            <p:nvPr/>
          </p:nvSpPr>
          <p:spPr>
            <a:xfrm rot="0">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sp>
        <p:sp>
          <p:nvSpPr>
            <p:cNvPr name="AutoShape 30" id="30"/>
            <p:cNvSpPr/>
            <p:nvPr/>
          </p:nvSpPr>
          <p:spPr>
            <a:xfrm rot="0">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sp>
        <p:sp>
          <p:nvSpPr>
            <p:cNvPr name="AutoShape 31" id="31"/>
            <p:cNvSpPr/>
            <p:nvPr/>
          </p:nvSpPr>
          <p:spPr>
            <a:xfrm rot="0">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sp>
        <p:sp>
          <p:nvSpPr>
            <p:cNvPr name="AutoShape 32" id="32"/>
            <p:cNvSpPr/>
            <p:nvPr/>
          </p:nvSpPr>
          <p:spPr>
            <a:xfrm rot="0">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sp>
        <p:sp>
          <p:nvSpPr>
            <p:cNvPr name="AutoShape 33" id="33"/>
            <p:cNvSpPr/>
            <p:nvPr/>
          </p:nvSpPr>
          <p:spPr>
            <a:xfrm rot="0">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sp>
        <p:sp>
          <p:nvSpPr>
            <p:cNvPr name="AutoShape 34" id="34"/>
            <p:cNvSpPr/>
            <p:nvPr/>
          </p:nvSpPr>
          <p:spPr>
            <a:xfrm rot="0">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sp>
        <p:sp>
          <p:nvSpPr>
            <p:cNvPr name="AutoShape 35" id="35"/>
            <p:cNvSpPr/>
            <p:nvPr/>
          </p:nvSpPr>
          <p:spPr>
            <a:xfrm rot="0">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sp>
        <p:sp>
          <p:nvSpPr>
            <p:cNvPr name="AutoShape 36" id="36"/>
            <p:cNvSpPr/>
            <p:nvPr/>
          </p:nvSpPr>
          <p:spPr>
            <a:xfrm rot="0">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sp>
        <p:sp>
          <p:nvSpPr>
            <p:cNvPr name="AutoShape 37" id="37"/>
            <p:cNvSpPr/>
            <p:nvPr/>
          </p:nvSpPr>
          <p:spPr>
            <a:xfrm rot="0">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sp>
        <p:sp>
          <p:nvSpPr>
            <p:cNvPr name="AutoShape 38" id="38"/>
            <p:cNvSpPr/>
            <p:nvPr/>
          </p:nvSpPr>
          <p:spPr>
            <a:xfrm rot="0">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sp>
        <p:sp>
          <p:nvSpPr>
            <p:cNvPr name="TextBox 39" id="39"/>
            <p:cNvSpPr txBox="true"/>
            <p:nvPr/>
          </p:nvSpPr>
          <p:spPr>
            <a:xfrm rot="0">
              <a:off x="1094842" y="93878"/>
              <a:ext cx="10001250" cy="914400"/>
            </a:xfrm>
            <a:prstGeom prst="rect">
              <a:avLst/>
            </a:prstGeom>
          </p:spPr>
          <p:txBody>
            <a:bodyPr anchor="t" rtlCol="false" lIns="123825" rIns="57150" tIns="123825" bIns="123825" anchorCtr="false" vert="horz" wrap="square">
              <a:spAutoFit/>
            </a:bodyPr>
            <a:lstStyle/>
            <a:p>
              <a:pPr>
                <a:lnSpc>
                  <a:spcPct val="140000"/>
                </a:lnSpc>
              </a:pPr>
              <a:r>
                <a:rPr lang="en-US" b="true" sz="3000">
                  <a:solidFill>
                    <a:schemeClr val="accent1"/>
                  </a:solidFill>
                  <a:latin typeface="Microsoft Yahei"/>
                  <a:ea typeface="Microsoft Yahei"/>
                  <a:cs typeface="Microsoft Yahei"/>
                </a:rPr>
                <a:t>下一步工作计划</a:t>
              </a:r>
            </a:p>
          </p:txBody>
        </p:sp>
      </p:grpSp>
    </p:spTree>
  </p:cSld>
  <p:clrMapOvr>
    <a:masterClrMapping/>
  </p:clrMapOvr>
</p:sld>
</file>

<file path=ppt/slides/slide30.xml><?xml version="1.0" encoding="utf-8"?>
<p:sld xmlns:p="http://schemas.openxmlformats.org/presentationml/2006/main" xmlns:a="http://schemas.openxmlformats.org/drawingml/2006/main" xmlns:r="http://schemas.openxmlformats.org/officeDocument/2006/relationships">
  <p:cSld>
    <p:bg>
      <p:bgPr>
        <a:blipFill dpi="0" rotWithShape="true">
          <a:blip r:embed="rId2">
            <a:alphaModFix amt="100000"/>
          </a:blip>
          <a:srcRect/>
          <a:stretch>
            <a:fillRect b="0" t="0" l="0" r="0"/>
          </a:stretch>
        </a:blipFill>
      </p:bgPr>
    </p:bg>
    <p:spTree>
      <p:nvGrpSpPr>
        <p:cNvPr id="1" name=""/>
        <p:cNvGrpSpPr/>
        <p:nvPr/>
      </p:nvGrpSpPr>
      <p:grpSpPr>
        <a:xfrm>
          <a:off x="0" y="0"/>
          <a:ext cx="0" cy="0"/>
          <a:chOff x="0" y="0"/>
          <a:chExt cx="0" cy="0"/>
        </a:xfrm>
      </p:grpSpPr>
      <p:sp>
        <p:nvSpPr>
          <p:cNvPr name="TextBox 2" id="2"/>
          <p:cNvSpPr txBox="true"/>
          <p:nvPr/>
        </p:nvSpPr>
        <p:spPr>
          <a:xfrm rot="0">
            <a:off x="3552825" y="2181797"/>
            <a:ext cx="5086350" cy="742950"/>
          </a:xfrm>
          <a:prstGeom prst="rect">
            <a:avLst/>
          </a:prstGeom>
        </p:spPr>
        <p:txBody>
          <a:bodyPr anchor="ctr" rtlCol="false" lIns="114300" rIns="114300" tIns="57150" bIns="57150" anchorCtr="false" vert="horz" wrap="square">
            <a:spAutoFit/>
          </a:bodyPr>
          <a:lstStyle/>
          <a:p>
            <a:pPr algn="ctr">
              <a:lnSpc>
                <a:spcPct val="64000"/>
              </a:lnSpc>
            </a:pPr>
            <a:r>
              <a:rPr lang="en-US" b="true" sz="4500">
                <a:solidFill>
                  <a:srgbClr val="D3816D"/>
                </a:solidFill>
                <a:latin typeface="Microsoft Yahei"/>
                <a:ea typeface="Microsoft Yahei"/>
                <a:cs typeface="Microsoft Yahei"/>
              </a:rPr>
              <a:t>感谢观看</a:t>
            </a:r>
          </a:p>
        </p:txBody>
      </p:sp>
      <p:sp>
        <p:nvSpPr>
          <p:cNvPr name="TextBox 3" id="3"/>
          <p:cNvSpPr txBox="true"/>
          <p:nvPr/>
        </p:nvSpPr>
        <p:spPr>
          <a:xfrm rot="0">
            <a:off x="3128608" y="2786063"/>
            <a:ext cx="5676900" cy="1285875"/>
          </a:xfrm>
          <a:prstGeom prst="rect">
            <a:avLst/>
          </a:prstGeom>
        </p:spPr>
        <p:txBody>
          <a:bodyPr anchor="ctr" rtlCol="false" lIns="114300" rIns="114300" tIns="57150" bIns="57150" anchorCtr="false" vert="horz" wrap="square">
            <a:spAutoFit/>
          </a:bodyPr>
          <a:lstStyle/>
          <a:p>
            <a:pPr algn="ctr">
              <a:lnSpc>
                <a:spcPct val="64000"/>
              </a:lnSpc>
            </a:pPr>
            <a:r>
              <a:rPr lang="en-US" b="true" sz="8400">
                <a:solidFill>
                  <a:schemeClr val="lt2"/>
                </a:solidFill>
                <a:latin typeface="Microsoft Yahei"/>
                <a:ea typeface="Microsoft Yahei"/>
                <a:cs typeface="Microsoft Yahei"/>
              </a:rPr>
              <a:t>THANKS</a:t>
            </a:r>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2F2F2"/>
      </a:lt1>
      <a:dk2>
        <a:srgbClr val="000000"/>
      </a:dk2>
      <a:lt2>
        <a:srgbClr val="FFFFFF"/>
      </a:lt2>
      <a:accent1>
        <a:srgbClr val="B35F4B"/>
      </a:accent1>
      <a:accent2>
        <a:srgbClr val="CCA37B"/>
      </a:accent2>
      <a:accent3>
        <a:srgbClr val="997262"/>
      </a:accent3>
      <a:accent4>
        <a:srgbClr val="B3A36B"/>
      </a:accent4>
      <a:accent5>
        <a:srgbClr val="564741"/>
      </a:accent5>
      <a:accent6>
        <a:srgbClr val="989993"/>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terms:modified xsi:type="dcterms:W3CDTF">2011-08-01T06:04:30Z</dcterms:modified>
  <cp:revision>1</cp:revision>
</cp:coreProperties>
</file>