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54" r:id="rId1"/>
    <p:sldMasterId id="2147484891" r:id="rId2"/>
  </p:sldMasterIdLst>
  <p:notesMasterIdLst>
    <p:notesMasterId r:id="rId3"/>
  </p:notesMasterIdLst>
  <p:sldIdLst>
    <p:sldId id="786" r:id="rId4"/>
    <p:sldId id="790" r:id="rId5"/>
    <p:sldId id="793" r:id="rId6"/>
    <p:sldId id="796" r:id="rId7"/>
    <p:sldId id="799" r:id="rId8"/>
    <p:sldId id="802" r:id="rId9"/>
    <p:sldId id="805" r:id="rId10"/>
    <p:sldId id="808" r:id="rId11"/>
    <p:sldId id="811" r:id="rId12"/>
    <p:sldId id="814" r:id="rId13"/>
    <p:sldId id="817" r:id="rId14"/>
    <p:sldId id="820" r:id="rId15"/>
    <p:sldId id="823" r:id="rId16"/>
    <p:sldId id="826" r:id="rId17"/>
    <p:sldId id="829" r:id="rId18"/>
    <p:sldId id="832" r:id="rId19"/>
    <p:sldId id="835" r:id="rId20"/>
    <p:sldId id="838" r:id="rId21"/>
    <p:sldId id="841" r:id="rId22"/>
    <p:sldId id="844" r:id="rId23"/>
    <p:sldId id="847" r:id="rId24"/>
    <p:sldId id="850" r:id="rId25"/>
    <p:sldId id="853" r:id="rId26"/>
    <p:sldId id="856" r:id="rId27"/>
    <p:sldId id="859" r:id="rId28"/>
    <p:sldId id="862"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55" r:id="rId1"/>
    <p:sldLayoutId id="2147484856" r:id="rId2"/>
    <p:sldLayoutId id="2147484857" r:id="rId3"/>
    <p:sldLayoutId id="2147484858" r:id="rId4"/>
    <p:sldLayoutId id="2147484859" r:id="rId5"/>
    <p:sldLayoutId id="2147484860" r:id="rId6"/>
    <p:sldLayoutId id="2147484861" r:id="rId7"/>
    <p:sldLayoutId id="2147484862" r:id="rId8"/>
    <p:sldLayoutId id="2147484863" r:id="rId9"/>
    <p:sldLayoutId id="2147484864" r:id="rId10"/>
    <p:sldLayoutId id="214748486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4892" r:id="rId1"/>
    <p:sldLayoutId id="2147484893" r:id="rId2"/>
    <p:sldLayoutId id="2147484894" r:id="rId3"/>
    <p:sldLayoutId id="2147484895" r:id="rId4"/>
    <p:sldLayoutId id="2147484896" r:id="rId5"/>
    <p:sldLayoutId id="2147484897" r:id="rId6"/>
    <p:sldLayoutId id="2147484898" r:id="rId7"/>
    <p:sldLayoutId id="2147484899" r:id="rId8"/>
    <p:sldLayoutId id="2147484900" r:id="rId9"/>
    <p:sldLayoutId id="2147484901" r:id="rId10"/>
    <p:sldLayoutId id="2147484902"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tags" Target="../tags/tag199.xml"/><Relationship Id="rId22" Type="http://schemas.openxmlformats.org/officeDocument/2006/relationships/tags" Target="../tags/tag200.xml"/><Relationship Id="rId23" Type="http://schemas.openxmlformats.org/officeDocument/2006/relationships/tags" Target="../tags/tag201.xml"/><Relationship Id="rId24" Type="http://schemas.openxmlformats.org/officeDocument/2006/relationships/tags" Target="../tags/tag202.xml"/><Relationship Id="rId25" Type="http://schemas.openxmlformats.org/officeDocument/2006/relationships/tags" Target="../tags/tag203.xml"/><Relationship Id="rId26" Type="http://schemas.openxmlformats.org/officeDocument/2006/relationships/tags" Target="../tags/tag204.xml"/><Relationship Id="rId27" Type="http://schemas.openxmlformats.org/officeDocument/2006/relationships/tags" Target="../tags/tag205.xml"/><Relationship Id="rId28" Type="http://schemas.openxmlformats.org/officeDocument/2006/relationships/tags" Target="../tags/tag206.xml"/><Relationship Id="rId29" Type="http://schemas.openxmlformats.org/officeDocument/2006/relationships/tags" Target="../tags/tag207.xml"/><Relationship Id="rId30"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教育科技融合对初中教育的影响</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教育科技融合的背景和意义</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教育科技融合在初中教育的应用</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教育科技融合对初中教育的积极影响</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教育科技融合在初中教育的挑战和问题</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教育科技融合在初中教育的未来展望</a:t>
            </a:r>
            <a:endParaRPr altLang="en-US" dirty="0" sz="25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教育科技融合的背景和意义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0" name="标题 2"/>
          <p:cNvSpPr>
            <a:spLocks noGrp="1"/>
          </p:cNvSpPr>
          <p:nvPr>
            <p:ph type="title" idx="2"/>
          </p:nvPr>
        </p:nvSpPr>
        <p:spPr/>
        <p:txBody>
          <a:bodyPr/>
          <a:p>
            <a:r>
              <a:rPr altLang="en-US" lang="zh-CN"/>
              <a:t>科技发展的推动作用</a:t>
            </a:r>
            <a:endParaRPr altLang="en-US" lang="zh-CN"/>
          </a:p>
        </p:txBody>
      </p:sp>
      <p:sp>
        <p:nvSpPr>
          <p:cNvPr id="104897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科技发展为教育提供了更多可能性</a:t>
            </a:r>
            <a:endParaRPr altLang="en-US" dirty="0" sz="1200" lang="zh-CN" spc="150">
              <a:solidFill>
                <a:schemeClr val="tx1">
                  <a:lumMod val="65000"/>
                  <a:lumOff val="35000"/>
                </a:schemeClr>
              </a:solidFill>
              <a:latin typeface="+mn-ea"/>
              <a:sym typeface="+mn-ea"/>
            </a:endParaRPr>
          </a:p>
        </p:txBody>
      </p:sp>
      <p:sp>
        <p:nvSpPr>
          <p:cNvPr id="104897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科技融合教育是未来教育发展的趋势</a:t>
            </a:r>
            <a:endParaRPr altLang="en-US" dirty="0" sz="1200" lang="zh-CN" spc="150">
              <a:solidFill>
                <a:schemeClr val="tx1">
                  <a:lumMod val="65000"/>
                  <a:lumOff val="35000"/>
                </a:schemeClr>
              </a:solidFill>
              <a:latin typeface="+mn-ea"/>
              <a:sym typeface="+mn-ea"/>
            </a:endParaRPr>
          </a:p>
        </p:txBody>
      </p:sp>
      <p:sp>
        <p:nvSpPr>
          <p:cNvPr id="104897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科技发展为教育提供了更高效的教学方式</a:t>
            </a:r>
            <a:endParaRPr altLang="en-US" dirty="0" sz="1200" lang="zh-CN" spc="150">
              <a:solidFill>
                <a:schemeClr val="tx1">
                  <a:lumMod val="65000"/>
                  <a:lumOff val="35000"/>
                </a:schemeClr>
              </a:solidFill>
              <a:latin typeface="+mn-ea"/>
              <a:sym typeface="+mn-ea"/>
            </a:endParaRPr>
          </a:p>
        </p:txBody>
      </p:sp>
      <p:sp>
        <p:nvSpPr>
          <p:cNvPr id="104897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科技发展为教育提供了更丰富的教学资源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24" name="标题 2"/>
          <p:cNvSpPr>
            <a:spLocks noGrp="1"/>
          </p:cNvSpPr>
          <p:nvPr>
            <p:ph type="title" idx="2"/>
          </p:nvPr>
        </p:nvSpPr>
        <p:spPr/>
        <p:txBody>
          <a:bodyPr/>
          <a:p>
            <a:r>
              <a:rPr altLang="en-US" lang="zh-CN"/>
              <a:t>教育改革的需求</a:t>
            </a:r>
            <a:endParaRPr altLang="en-US" lang="zh-CN"/>
          </a:p>
        </p:txBody>
      </p:sp>
      <p:sp>
        <p:nvSpPr>
          <p:cNvPr id="1049026"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传统教育模式的局限性和挑战</a:t>
            </a:r>
            <a:endParaRPr altLang="en-US" dirty="0" sz="1200" lang="zh-CN" spc="150">
              <a:solidFill>
                <a:schemeClr val="tx1">
                  <a:lumMod val="65000"/>
                  <a:lumOff val="35000"/>
                </a:schemeClr>
              </a:solidFill>
              <a:latin typeface="+mn-ea"/>
              <a:sym typeface="+mn-ea"/>
            </a:endParaRPr>
          </a:p>
        </p:txBody>
      </p:sp>
      <p:sp>
        <p:nvSpPr>
          <p:cNvPr id="1049028"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教育信息化和数字化的发展趋势</a:t>
            </a:r>
            <a:endParaRPr altLang="en-US" dirty="0" sz="1200" lang="zh-CN" spc="150">
              <a:solidFill>
                <a:schemeClr val="tx1">
                  <a:lumMod val="65000"/>
                  <a:lumOff val="35000"/>
                </a:schemeClr>
              </a:solidFill>
              <a:latin typeface="+mn-ea"/>
              <a:sym typeface="+mn-ea"/>
            </a:endParaRPr>
          </a:p>
        </p:txBody>
      </p:sp>
      <p:sp>
        <p:nvSpPr>
          <p:cNvPr id="1049030"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培养创新能力和跨学科思维的需求</a:t>
            </a:r>
            <a:endParaRPr altLang="en-US" dirty="0" sz="1200" lang="zh-CN" spc="150">
              <a:solidFill>
                <a:schemeClr val="tx1">
                  <a:lumMod val="65000"/>
                  <a:lumOff val="35000"/>
                </a:schemeClr>
              </a:solidFill>
              <a:latin typeface="+mn-ea"/>
              <a:sym typeface="+mn-ea"/>
            </a:endParaRPr>
          </a:p>
        </p:txBody>
      </p:sp>
      <p:sp>
        <p:nvSpPr>
          <p:cNvPr id="1049032"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个性化和差异化教学的需求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培养创新人才的目标</a:t>
            </a:r>
            <a:endParaRPr altLang="en-US" lang="zh-CN"/>
          </a:p>
        </p:txBody>
      </p:sp>
      <p:sp>
        <p:nvSpPr>
          <p:cNvPr id="104908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培养创新人才是教育科技融合的重要目标之一，旨在提高学生的创新能力和实践能力。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教育科技融合通过运用先进的教育科技手段，为学生提供更加丰富的学习资源和更加多样化的学习方式。</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9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培养创新人才的目标需要教育工作者注重培养学生的创新思维和创新能力，同时还需要关注学生的个性化发展需求。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教育科技融合的背景和意义在于推动教育改革和发展，提高教育质量和效益，为培养创新人才提供有力支持。</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03" name=""/>
        <p:cNvGrpSpPr/>
        <p:nvPr/>
      </p:nvGrpSpPr>
      <p:grpSpPr>
        <a:xfrm>
          <a:off x="0" y="0"/>
          <a:ext cx="0" cy="0"/>
          <a:chOff x="0" y="0"/>
          <a:chExt cx="0" cy="0"/>
        </a:xfrm>
      </p:grpSpPr>
      <p:sp>
        <p:nvSpPr>
          <p:cNvPr id="1049148" name="文本占位符 2"/>
          <p:cNvSpPr>
            <a:spLocks noGrp="1"/>
          </p:cNvSpPr>
          <p:nvPr>
            <p:ph type="body" idx="2"/>
            <p:custDataLst>
              <p:tags r:id="rId1"/>
            </p:custDataLst>
          </p:nvPr>
        </p:nvSpPr>
        <p:spPr/>
        <p:txBody>
          <a:bodyPr/>
          <a:p>
            <a:r>
              <a:rPr altLang="en-US" lang="zh-CN"/>
              <a:t>PART TWO</a:t>
            </a:r>
            <a:endParaRPr altLang="en-US" lang="zh-CN"/>
          </a:p>
        </p:txBody>
      </p:sp>
      <p:sp>
        <p:nvSpPr>
          <p:cNvPr id="1049150" name="标题 4"/>
          <p:cNvSpPr>
            <a:spLocks noGrp="1"/>
          </p:cNvSpPr>
          <p:nvPr>
            <p:ph type="title" idx="1"/>
            <p:custDataLst>
              <p:tags r:id="rId2"/>
            </p:custDataLst>
          </p:nvPr>
        </p:nvSpPr>
        <p:spPr/>
        <p:txBody>
          <a:bodyPr/>
          <a:p>
            <a:r>
              <a:rPr altLang="en-US" lang="zh-CN"/>
              <a:t>教育科技融合在初中教育的应用</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2" name="标题 2"/>
          <p:cNvSpPr>
            <a:spLocks noGrp="1"/>
          </p:cNvSpPr>
          <p:nvPr>
            <p:ph type="title" idx="2"/>
          </p:nvPr>
        </p:nvSpPr>
        <p:spPr/>
        <p:txBody>
          <a:bodyPr/>
          <a:p>
            <a:r>
              <a:rPr altLang="en-US" lang="zh-CN"/>
              <a:t>智能教学平台的运用</a:t>
            </a:r>
            <a:endParaRPr altLang="en-US" lang="zh-CN"/>
          </a:p>
        </p:txBody>
      </p:sp>
      <p:sp>
        <p:nvSpPr>
          <p:cNvPr id="104921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定义：智能教学平台是一种基于人工智能技术的在线教育平台，为学生提供个性化的学习体验。</a:t>
            </a:r>
            <a:endParaRPr altLang="en-US" dirty="0" sz="2000" lang="zh-CN" spc="150">
              <a:solidFill>
                <a:schemeClr val="tx1">
                  <a:lumMod val="75000"/>
                  <a:lumOff val="25000"/>
                </a:schemeClr>
              </a:solidFill>
              <a:latin typeface="+mn-ea"/>
              <a:sym typeface="+mn-ea"/>
            </a:endParaRPr>
          </a:p>
        </p:txBody>
      </p:sp>
      <p:sp>
        <p:nvSpPr>
          <p:cNvPr id="104921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优势：智能教学平台能够根据学生的学习情况智能推送学习资源，提高学习效率。</a:t>
            </a:r>
            <a:endParaRPr altLang="en-US" dirty="0" sz="2000" lang="zh-CN" spc="150">
              <a:solidFill>
                <a:schemeClr val="tx1">
                  <a:lumMod val="75000"/>
                  <a:lumOff val="25000"/>
                </a:schemeClr>
              </a:solidFill>
              <a:latin typeface="+mn-ea"/>
              <a:sym typeface="+mn-ea"/>
            </a:endParaRPr>
          </a:p>
        </p:txBody>
      </p:sp>
      <p:sp>
        <p:nvSpPr>
          <p:cNvPr id="104922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应用场景：在初中教育中，智能教学平台可以应用于课堂教学、课后辅导、考试测评等方面。</a:t>
            </a:r>
            <a:endParaRPr altLang="en-US" dirty="0" sz="2000" lang="zh-CN" spc="150">
              <a:solidFill>
                <a:schemeClr val="tx1">
                  <a:lumMod val="75000"/>
                  <a:lumOff val="25000"/>
                </a:schemeClr>
              </a:solidFill>
              <a:latin typeface="+mn-ea"/>
              <a:sym typeface="+mn-ea"/>
            </a:endParaRPr>
          </a:p>
        </p:txBody>
      </p:sp>
      <p:sp>
        <p:nvSpPr>
          <p:cNvPr id="104923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融合效果：教育科技融合能够提高初中教育的教学质量，促进教育公平。</a:t>
            </a:r>
            <a:endParaRPr altLang="en-US" dirty="0" sz="2000" lang="zh-CN" spc="150">
              <a:solidFill>
                <a:schemeClr val="tx1">
                  <a:lumMod val="75000"/>
                  <a:lumOff val="25000"/>
                </a:schemeClr>
              </a:solidFill>
              <a:latin typeface="+mn-ea"/>
              <a:sym typeface="+mn-ea"/>
            </a:endParaRPr>
          </a:p>
        </p:txBody>
      </p:sp>
      <p:sp>
        <p:nvSpPr>
          <p:cNvPr id="104923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82" name="标题 2"/>
          <p:cNvSpPr>
            <a:spLocks noGrp="1"/>
          </p:cNvSpPr>
          <p:nvPr>
            <p:ph type="title" idx="2"/>
          </p:nvPr>
        </p:nvSpPr>
        <p:spPr/>
        <p:txBody>
          <a:bodyPr/>
          <a:p>
            <a:r>
              <a:rPr altLang="en-US" lang="zh-CN"/>
              <a:t>在线教育资源的整合</a:t>
            </a:r>
            <a:endParaRPr altLang="en-US" lang="zh-CN"/>
          </a:p>
        </p:txBody>
      </p:sp>
      <p:sp>
        <p:nvSpPr>
          <p:cNvPr id="104928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整合了各类优质教育资源，方便学生随时随地获取学习资料</a:t>
            </a:r>
            <a:endParaRPr altLang="en-US" dirty="0" sz="2000" lang="zh-CN" spc="150">
              <a:solidFill>
                <a:schemeClr val="tx1">
                  <a:lumMod val="75000"/>
                  <a:lumOff val="25000"/>
                </a:schemeClr>
              </a:solidFill>
              <a:latin typeface="+mn-ea"/>
              <a:sym typeface="+mn-ea"/>
            </a:endParaRPr>
          </a:p>
        </p:txBody>
      </p:sp>
      <p:sp>
        <p:nvSpPr>
          <p:cNvPr id="104928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提高了教育资源的利用效率，降低了教育成本</a:t>
            </a:r>
            <a:endParaRPr altLang="en-US" dirty="0" sz="2000" lang="zh-CN" spc="150">
              <a:solidFill>
                <a:schemeClr val="tx1">
                  <a:lumMod val="75000"/>
                  <a:lumOff val="25000"/>
                </a:schemeClr>
              </a:solidFill>
              <a:latin typeface="+mn-ea"/>
              <a:sym typeface="+mn-ea"/>
            </a:endParaRPr>
          </a:p>
        </p:txBody>
      </p:sp>
      <p:sp>
        <p:nvSpPr>
          <p:cNvPr id="104929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促进了教育公平，让更多学生有机会接受优质教育</a:t>
            </a:r>
            <a:endParaRPr altLang="en-US" dirty="0" sz="2000" lang="zh-CN" spc="150">
              <a:solidFill>
                <a:schemeClr val="tx1">
                  <a:lumMod val="75000"/>
                  <a:lumOff val="25000"/>
                </a:schemeClr>
              </a:solidFill>
              <a:latin typeface="+mn-ea"/>
              <a:sym typeface="+mn-ea"/>
            </a:endParaRPr>
          </a:p>
        </p:txBody>
      </p:sp>
      <p:sp>
        <p:nvSpPr>
          <p:cNvPr id="104930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推动了教育信息化进程，为未来教育发展奠定了基础</a:t>
            </a:r>
            <a:endParaRPr altLang="en-US" dirty="0" sz="2000" lang="zh-CN" spc="150">
              <a:solidFill>
                <a:schemeClr val="tx1">
                  <a:lumMod val="75000"/>
                  <a:lumOff val="25000"/>
                </a:schemeClr>
              </a:solidFill>
              <a:latin typeface="+mn-ea"/>
              <a:sym typeface="+mn-ea"/>
            </a:endParaRPr>
          </a:p>
        </p:txBody>
      </p:sp>
      <p:sp>
        <p:nvSpPr>
          <p:cNvPr id="104930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52" name="标题 2"/>
          <p:cNvSpPr>
            <a:spLocks noGrp="1"/>
          </p:cNvSpPr>
          <p:nvPr>
            <p:ph type="title" idx="2"/>
          </p:nvPr>
        </p:nvSpPr>
        <p:spPr/>
        <p:txBody>
          <a:bodyPr/>
          <a:p>
            <a:r>
              <a:rPr altLang="en-US" lang="zh-CN"/>
              <a:t>虚拟实验和模拟教学</a:t>
            </a:r>
            <a:endParaRPr altLang="en-US" lang="zh-CN"/>
          </a:p>
        </p:txBody>
      </p:sp>
      <p:sp>
        <p:nvSpPr>
          <p:cNvPr id="1049354"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0"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2"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6"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8"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0"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2"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4"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6"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8"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0"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2"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4"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6"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8"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90"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虚拟实验：利用计算机技术模拟实验环境，提供安全、可重复的实验条件</a:t>
            </a:r>
            <a:endParaRPr altLang="en-US" dirty="0" sz="1200" lang="zh-CN" spc="150">
              <a:solidFill>
                <a:schemeClr val="tx1">
                  <a:lumMod val="65000"/>
                  <a:lumOff val="35000"/>
                </a:schemeClr>
              </a:solidFill>
              <a:latin typeface="+mn-ea"/>
              <a:sym typeface="+mn-ea"/>
            </a:endParaRPr>
          </a:p>
        </p:txBody>
      </p:sp>
      <p:sp>
        <p:nvSpPr>
          <p:cNvPr id="1049392"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在线学习平台：提供丰富的教育资源和学习工具，方便学生自主学习</a:t>
            </a:r>
            <a:endParaRPr altLang="en-US" dirty="0" sz="1200" lang="zh-CN" spc="150">
              <a:solidFill>
                <a:schemeClr val="tx1">
                  <a:lumMod val="65000"/>
                  <a:lumOff val="35000"/>
                </a:schemeClr>
              </a:solidFill>
              <a:latin typeface="+mn-ea"/>
              <a:sym typeface="+mn-ea"/>
            </a:endParaRPr>
          </a:p>
        </p:txBody>
      </p:sp>
      <p:sp>
        <p:nvSpPr>
          <p:cNvPr id="1049394"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增强现实技术：将虚拟信息与现实世界相结合，提供更直观的学习体验</a:t>
            </a:r>
            <a:endParaRPr altLang="en-US" dirty="0" sz="1200" lang="zh-CN" spc="150">
              <a:solidFill>
                <a:schemeClr val="tx1">
                  <a:lumMod val="65000"/>
                  <a:lumOff val="35000"/>
                </a:schemeClr>
              </a:solidFill>
              <a:latin typeface="+mn-ea"/>
              <a:sym typeface="+mn-ea"/>
            </a:endParaRPr>
          </a:p>
        </p:txBody>
      </p:sp>
      <p:sp>
        <p:nvSpPr>
          <p:cNvPr id="1049396"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模拟教学：通过模拟真实场景，帮助学生更好地理解和掌握知识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42" name="标题 2"/>
          <p:cNvSpPr>
            <a:spLocks noGrp="1"/>
          </p:cNvSpPr>
          <p:nvPr>
            <p:ph type="title" idx="2"/>
          </p:nvPr>
        </p:nvSpPr>
        <p:spPr/>
        <p:txBody>
          <a:bodyPr/>
          <a:p>
            <a:r>
              <a:rPr altLang="en-US" lang="zh-CN"/>
              <a:t>个性化学习计划的实施</a:t>
            </a:r>
            <a:endParaRPr altLang="en-US" lang="zh-CN"/>
          </a:p>
        </p:txBody>
      </p:sp>
      <p:sp>
        <p:nvSpPr>
          <p:cNvPr id="104944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定义：根据学生的个人特点和需求，制定个性化的学习计划，以提高学习效果。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目的：通过科技手段，实现个性化教学，提高学生的学习积极性和主动性。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0" name="TextBox 2"/>
          <p:cNvSpPr txBox="1"/>
          <p:nvPr>
            <p:custDataLst>
              <p:tags r:id="rId9"/>
            </p:custDataLst>
          </p:nvPr>
        </p:nvSpPr>
        <p:spPr>
          <a:xfrm>
            <a:off x="6402440" y="320989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实施方式：利用教育科技工具，如在线学习平台、智能教学系统等，为学生提供定制化的学习资源和辅导。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优势：有助于激发学生的学习兴趣，提高学习效果，培养学生的自主学习能力。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47" name=""/>
        <p:cNvGrpSpPr/>
        <p:nvPr/>
      </p:nvGrpSpPr>
      <p:grpSpPr>
        <a:xfrm>
          <a:off x="0" y="0"/>
          <a:ext cx="0" cy="0"/>
          <a:chOff x="0" y="0"/>
          <a:chExt cx="0" cy="0"/>
        </a:xfrm>
      </p:grpSpPr>
      <p:sp>
        <p:nvSpPr>
          <p:cNvPr id="1049512"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514" name="标题 4"/>
          <p:cNvSpPr>
            <a:spLocks noGrp="1"/>
          </p:cNvSpPr>
          <p:nvPr>
            <p:ph type="title" idx="1"/>
            <p:custDataLst>
              <p:tags r:id="rId2"/>
            </p:custDataLst>
          </p:nvPr>
        </p:nvSpPr>
        <p:spPr/>
        <p:txBody>
          <a:bodyPr/>
          <a:p>
            <a:r>
              <a:rPr altLang="en-US" lang="zh-CN"/>
              <a:t>教育科技融合对初中教育的积极影响</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76" name="标题 2"/>
          <p:cNvSpPr>
            <a:spLocks noGrp="1"/>
          </p:cNvSpPr>
          <p:nvPr>
            <p:ph type="title" idx="2"/>
          </p:nvPr>
        </p:nvSpPr>
        <p:spPr/>
        <p:txBody>
          <a:bodyPr/>
          <a:p>
            <a:r>
              <a:rPr altLang="en-US" lang="zh-CN"/>
              <a:t>提高教学质量和效率</a:t>
            </a:r>
            <a:endParaRPr altLang="en-US" lang="zh-CN"/>
          </a:p>
        </p:txBody>
      </p:sp>
      <p:sp>
        <p:nvSpPr>
          <p:cNvPr id="104957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提高教学质量：教育科技融合能够提供更加丰富多样的教学资源，使教师能够更加生动形象地呈现知识，提高学生的学习兴趣和积极性。</a:t>
            </a:r>
            <a:endParaRPr altLang="en-US" dirty="0" sz="2000" lang="zh-CN" spc="150">
              <a:solidFill>
                <a:schemeClr val="tx1">
                  <a:lumMod val="85000"/>
                  <a:lumOff val="15000"/>
                </a:schemeClr>
              </a:solidFill>
              <a:latin typeface="+mn-ea"/>
              <a:sym typeface="+mn-ea"/>
            </a:endParaRPr>
          </a:p>
        </p:txBody>
      </p:sp>
      <p:sp>
        <p:nvSpPr>
          <p:cNvPr id="104958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提升学习效率：教育科技融合可以通过个性化学习、在线学习等方式，帮助学生更加高效地掌握知识和技能，提高学习效果。</a:t>
            </a:r>
            <a:endParaRPr altLang="en-US" dirty="0" sz="2000" lang="zh-CN" spc="150">
              <a:solidFill>
                <a:schemeClr val="tx1">
                  <a:lumMod val="85000"/>
                  <a:lumOff val="15000"/>
                </a:schemeClr>
              </a:solidFill>
              <a:latin typeface="+mn-ea"/>
              <a:sym typeface="+mn-ea"/>
            </a:endParaRPr>
          </a:p>
        </p:txBody>
      </p:sp>
      <p:sp>
        <p:nvSpPr>
          <p:cNvPr id="104959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培养创新能力：教育科技融合能够培养学生的创新思维和创新能力，通过实践操作、探究学习等方式，引导学生自主发现和解决问题。</a:t>
            </a:r>
            <a:endParaRPr altLang="en-US" dirty="0" sz="2000" lang="zh-CN" spc="150">
              <a:solidFill>
                <a:schemeClr val="tx1">
                  <a:lumMod val="85000"/>
                  <a:lumOff val="15000"/>
                </a:schemeClr>
              </a:solidFill>
              <a:latin typeface="+mn-ea"/>
              <a:sym typeface="+mn-ea"/>
            </a:endParaRPr>
          </a:p>
        </p:txBody>
      </p:sp>
      <p:sp>
        <p:nvSpPr>
          <p:cNvPr id="104959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促进教育公平：教育科技融合可以通过互联网等技术手段，打破地域和时间的限制，让更多的学生享受到优质的教育资源，促进教育公平。</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46" name="标题 2"/>
          <p:cNvSpPr>
            <a:spLocks noGrp="1"/>
          </p:cNvSpPr>
          <p:nvPr>
            <p:ph type="title" idx="2"/>
          </p:nvPr>
        </p:nvSpPr>
        <p:spPr/>
        <p:txBody>
          <a:bodyPr/>
          <a:p>
            <a:r>
              <a:rPr altLang="en-US" lang="zh-CN"/>
              <a:t>促进教育公平和普及</a:t>
            </a:r>
            <a:endParaRPr altLang="en-US" lang="zh-CN"/>
          </a:p>
        </p:txBody>
      </p:sp>
      <p:sp>
        <p:nvSpPr>
          <p:cNvPr id="1049648"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0"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4"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通过在线教育等方式，拓宽了教育渠道，使教育更加普及。</a:t>
            </a:r>
            <a:endParaRPr altLang="en-US" dirty="0" sz="2400" lang="zh-CN">
              <a:latin typeface="+mn-ea"/>
              <a:ea typeface="+mn-ea"/>
            </a:endParaRPr>
          </a:p>
        </p:txBody>
      </p:sp>
      <p:sp>
        <p:nvSpPr>
          <p:cNvPr id="1049666"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教育科技融合有助于个性化教育的发展，满足不同学生的需求。</a:t>
            </a:r>
            <a:endParaRPr altLang="en-US" dirty="0" sz="2400" lang="zh-CN">
              <a:latin typeface="+mn-ea"/>
              <a:ea typeface="+mn-ea"/>
            </a:endParaRPr>
          </a:p>
        </p:txBody>
      </p:sp>
      <p:sp>
        <p:nvSpPr>
          <p:cNvPr id="1049668"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教育科技融合能够缩小城乡教育资源差距，提高教育公平性。</a:t>
            </a:r>
            <a:endParaRPr altLang="en-US" dirty="0" sz="2400" lang="zh-CN">
              <a:latin typeface="+mn-ea"/>
              <a:ea typeface="+mn-ea"/>
            </a:endParaRPr>
          </a:p>
        </p:txBody>
      </p:sp>
      <p:sp>
        <p:nvSpPr>
          <p:cNvPr id="1049670"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科技手段的运用可以降低教育成本，让更多孩子接受优质教育。</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716" name="标题 2"/>
          <p:cNvSpPr>
            <a:spLocks noGrp="1"/>
          </p:cNvSpPr>
          <p:nvPr>
            <p:ph type="title" idx="2"/>
          </p:nvPr>
        </p:nvSpPr>
        <p:spPr/>
        <p:txBody>
          <a:bodyPr/>
          <a:p>
            <a:r>
              <a:rPr altLang="en-US" lang="zh-CN"/>
              <a:t>培养学生的创新能力和实践能力</a:t>
            </a:r>
            <a:endParaRPr altLang="en-US" lang="zh-CN"/>
          </a:p>
        </p:txBody>
      </p:sp>
      <p:sp>
        <p:nvSpPr>
          <p:cNvPr id="104971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创新教育方式：教育科技融合为学生提供了更多元化的学习方式，激发学生的创造力。</a:t>
            </a:r>
            <a:endParaRPr altLang="en-US" dirty="0" sz="2000" lang="zh-CN" spc="150">
              <a:solidFill>
                <a:schemeClr val="tx1">
                  <a:lumMod val="85000"/>
                  <a:lumOff val="15000"/>
                </a:schemeClr>
              </a:solidFill>
              <a:latin typeface="+mn-ea"/>
              <a:sym typeface="+mn-ea"/>
            </a:endParaRPr>
          </a:p>
        </p:txBody>
      </p:sp>
      <p:sp>
        <p:nvSpPr>
          <p:cNvPr id="104972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实践操作机会：通过科技手段，学生可以获得更多的实践操作机会，提高动手能力。</a:t>
            </a:r>
            <a:endParaRPr altLang="en-US" dirty="0" sz="2000" lang="zh-CN" spc="150">
              <a:solidFill>
                <a:schemeClr val="tx1">
                  <a:lumMod val="85000"/>
                  <a:lumOff val="15000"/>
                </a:schemeClr>
              </a:solidFill>
              <a:latin typeface="+mn-ea"/>
              <a:sym typeface="+mn-ea"/>
            </a:endParaRPr>
          </a:p>
        </p:txBody>
      </p:sp>
      <p:sp>
        <p:nvSpPr>
          <p:cNvPr id="104973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培养自主学习能力：科技融合教育鼓励学生自主学习，培养独立思考和解决问题的能力。</a:t>
            </a:r>
            <a:endParaRPr altLang="en-US" dirty="0" sz="2000" lang="zh-CN" spc="150">
              <a:solidFill>
                <a:schemeClr val="tx1">
                  <a:lumMod val="85000"/>
                  <a:lumOff val="15000"/>
                </a:schemeClr>
              </a:solidFill>
              <a:latin typeface="+mn-ea"/>
              <a:sym typeface="+mn-ea"/>
            </a:endParaRPr>
          </a:p>
        </p:txBody>
      </p:sp>
      <p:sp>
        <p:nvSpPr>
          <p:cNvPr id="104973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促进团队合作：科技融合教育有助于培养学生的团队合作精神，提高沟通协作能力。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83" name=""/>
        <p:cNvGrpSpPr/>
        <p:nvPr/>
      </p:nvGrpSpPr>
      <p:grpSpPr>
        <a:xfrm>
          <a:off x="0" y="0"/>
          <a:ext cx="0" cy="0"/>
          <a:chOff x="0" y="0"/>
          <a:chExt cx="0" cy="0"/>
        </a:xfrm>
      </p:grpSpPr>
      <p:sp>
        <p:nvSpPr>
          <p:cNvPr id="104978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88" name="标题 4"/>
          <p:cNvSpPr>
            <a:spLocks noGrp="1"/>
          </p:cNvSpPr>
          <p:nvPr>
            <p:ph type="title" idx="1"/>
            <p:custDataLst>
              <p:tags r:id="rId2"/>
            </p:custDataLst>
          </p:nvPr>
        </p:nvSpPr>
        <p:spPr/>
        <p:txBody>
          <a:bodyPr/>
          <a:p>
            <a:r>
              <a:rPr altLang="en-US" lang="zh-CN"/>
              <a:t>教育科技融合在初中教育的挑战和问题</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50" name="标题 2"/>
          <p:cNvSpPr>
            <a:spLocks noGrp="1"/>
          </p:cNvSpPr>
          <p:nvPr>
            <p:ph type="title" idx="2"/>
          </p:nvPr>
        </p:nvSpPr>
        <p:spPr/>
        <p:txBody>
          <a:bodyPr/>
          <a:p>
            <a:r>
              <a:rPr altLang="en-US" lang="zh-CN"/>
              <a:t>教师素质和技能的要求</a:t>
            </a:r>
            <a:endParaRPr altLang="en-US" lang="zh-CN"/>
          </a:p>
        </p:txBody>
      </p:sp>
      <p:sp>
        <p:nvSpPr>
          <p:cNvPr id="104985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教师需要具备基本的计算机操作能力，能够使用教育科技产品进行教学。</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2" name="TextBox 2"/>
          <p:cNvSpPr txBox="1"/>
          <p:nvPr>
            <p:custDataLst>
              <p:tags r:id="rId6"/>
            </p:custDataLst>
          </p:nvPr>
        </p:nvSpPr>
        <p:spPr>
          <a:xfrm>
            <a:off x="3607682" y="320989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教师需要了解教育科技融合在初中教育中的优势和局限性，能够根据教学内容选择合适的教育科技产品。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教师需要掌握数字化教学工具，能够利用教育科技融合提高教学质量和效率。</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教师需要不断更新教育观念和教学方法，以适应教育科技融合的发展趋势。</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20" name="标题 2"/>
          <p:cNvSpPr>
            <a:spLocks noGrp="1"/>
          </p:cNvSpPr>
          <p:nvPr>
            <p:ph type="title" idx="2"/>
          </p:nvPr>
        </p:nvSpPr>
        <p:spPr/>
        <p:txBody>
          <a:bodyPr/>
          <a:p>
            <a:r>
              <a:rPr altLang="en-US" lang="zh-CN"/>
              <a:t>教育资源的均衡分配</a:t>
            </a:r>
            <a:endParaRPr altLang="en-US" lang="zh-CN"/>
          </a:p>
        </p:txBody>
      </p:sp>
      <p:sp>
        <p:nvSpPr>
          <p:cNvPr id="104992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2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3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3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数字化教育资源利用不足</a:t>
            </a:r>
            <a:endParaRPr altLang="en-US" dirty="0" sz="2400" lang="zh-CN">
              <a:latin typeface="+mn-ea"/>
              <a:ea typeface="+mn-ea"/>
            </a:endParaRPr>
          </a:p>
        </p:txBody>
      </p:sp>
      <p:sp>
        <p:nvSpPr>
          <p:cNvPr id="104994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教育信息化投入产出比低</a:t>
            </a:r>
            <a:endParaRPr altLang="en-US" dirty="0" sz="2400" lang="zh-CN">
              <a:latin typeface="+mn-ea"/>
              <a:ea typeface="+mn-ea"/>
            </a:endParaRPr>
          </a:p>
        </p:txBody>
      </p:sp>
      <p:sp>
        <p:nvSpPr>
          <p:cNvPr id="104994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城市与农村教育资源差距大</a:t>
            </a:r>
            <a:endParaRPr altLang="en-US" dirty="0" sz="2400" lang="zh-CN">
              <a:latin typeface="+mn-ea"/>
              <a:ea typeface="+mn-ea"/>
            </a:endParaRPr>
          </a:p>
        </p:txBody>
      </p:sp>
      <p:sp>
        <p:nvSpPr>
          <p:cNvPr id="104994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优秀师资力量分布不均</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90" name="标题 2"/>
          <p:cNvSpPr>
            <a:spLocks noGrp="1"/>
          </p:cNvSpPr>
          <p:nvPr>
            <p:ph type="title" idx="2"/>
          </p:nvPr>
        </p:nvSpPr>
        <p:spPr/>
        <p:txBody>
          <a:bodyPr/>
          <a:p>
            <a:r>
              <a:rPr altLang="en-US" lang="zh-CN"/>
              <a:t>学生学习效果的评估和监控</a:t>
            </a:r>
            <a:endParaRPr altLang="en-US" lang="zh-CN"/>
          </a:p>
        </p:txBody>
      </p:sp>
      <p:sp>
        <p:nvSpPr>
          <p:cNvPr id="1049992"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缺乏有效的评估体系：当前初中教育中对学生的学习效果评估较为单一，主要依赖于考试成绩，缺乏对综合素质和能力的评估。</a:t>
            </a:r>
            <a:endParaRPr altLang="en-US" dirty="0" sz="2000" lang="zh-CN" spc="150">
              <a:solidFill>
                <a:schemeClr val="tx1">
                  <a:lumMod val="85000"/>
                  <a:lumOff val="15000"/>
                </a:schemeClr>
              </a:solidFill>
              <a:latin typeface="+mn-ea"/>
              <a:sym typeface="+mn-ea"/>
            </a:endParaRPr>
          </a:p>
        </p:txBody>
      </p:sp>
      <p:sp>
        <p:nvSpPr>
          <p:cNvPr id="1049998"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监控力度不足：对于学生的学习过程和日常表现缺乏有效的监控和管理，导致无法及时发现和解决学生的学习问题。</a:t>
            </a:r>
            <a:endParaRPr altLang="en-US" dirty="0" sz="2000" lang="zh-CN" spc="150">
              <a:solidFill>
                <a:schemeClr val="tx1">
                  <a:lumMod val="85000"/>
                  <a:lumOff val="15000"/>
                </a:schemeClr>
              </a:solidFill>
              <a:latin typeface="+mn-ea"/>
              <a:sym typeface="+mn-ea"/>
            </a:endParaRPr>
          </a:p>
        </p:txBody>
      </p:sp>
      <p:sp>
        <p:nvSpPr>
          <p:cNvPr id="1050004"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技术手段的支持不足：虽然教育科技的应用逐渐普及，但目前在初中教育中仍缺乏足够的技术手段来支持学生学习效果的评估和监控。</a:t>
            </a:r>
            <a:endParaRPr altLang="en-US" dirty="0" sz="2000" lang="zh-CN" spc="150">
              <a:solidFill>
                <a:schemeClr val="tx1">
                  <a:lumMod val="85000"/>
                  <a:lumOff val="15000"/>
                </a:schemeClr>
              </a:solidFill>
              <a:latin typeface="+mn-ea"/>
              <a:sym typeface="+mn-ea"/>
            </a:endParaRPr>
          </a:p>
        </p:txBody>
      </p:sp>
      <p:sp>
        <p:nvSpPr>
          <p:cNvPr id="1050010"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教师专业素养的挑战：教育科技融合对教师的专业素养提出了更高的要求，需要教师不断更新教育观念和教学方法，提高自身的教学水平和能力。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60" name="标题 2"/>
          <p:cNvSpPr>
            <a:spLocks noGrp="1"/>
          </p:cNvSpPr>
          <p:nvPr>
            <p:ph type="title" idx="2"/>
          </p:nvPr>
        </p:nvSpPr>
        <p:spPr/>
        <p:txBody>
          <a:bodyPr/>
          <a:p>
            <a:r>
              <a:rPr altLang="en-US" lang="zh-CN"/>
              <a:t>保护学生隐私和网络安全</a:t>
            </a:r>
            <a:endParaRPr altLang="en-US" lang="zh-CN"/>
          </a:p>
        </p:txBody>
      </p:sp>
      <p:sp>
        <p:nvSpPr>
          <p:cNvPr id="1050062" name="任意多边形 20"/>
          <p:cNvSpPr/>
          <p:nvPr>
            <p:custDataLst>
              <p:tags r:id="rId1"/>
            </p:custDataLst>
          </p:nvPr>
        </p:nvSpPr>
        <p:spPr>
          <a:xfrm rot="2700000">
            <a:off x="4256008" y="156213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4" name="文本框 24"/>
          <p:cNvSpPr txBox="1"/>
          <p:nvPr>
            <p:custDataLst>
              <p:tags r:id="rId2"/>
            </p:custDataLst>
          </p:nvPr>
        </p:nvSpPr>
        <p:spPr bwMode="auto">
          <a:xfrm>
            <a:off x="3902147" y="3291690"/>
            <a:ext cx="1986804" cy="3030279"/>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保护学生隐私：教育科技融合在初中教育中需要严格保护学生的个人信息和隐私，防止数据泄露和滥用。</a:t>
            </a:r>
            <a:endParaRPr altLang="en-US" dirty="0" sz="2000" lang="zh-CN" spc="150">
              <a:solidFill>
                <a:schemeClr val="tx1">
                  <a:lumMod val="75000"/>
                  <a:lumOff val="25000"/>
                </a:schemeClr>
              </a:solidFill>
              <a:latin typeface="+mn-ea"/>
              <a:sym typeface="+mn-ea"/>
            </a:endParaRPr>
          </a:p>
        </p:txBody>
      </p:sp>
      <p:sp>
        <p:nvSpPr>
          <p:cNvPr id="1050066" name="矩形 42"/>
          <p:cNvSpPr/>
          <p:nvPr>
            <p:custDataLst>
              <p:tags r:id="rId3"/>
            </p:custDataLst>
          </p:nvPr>
        </p:nvSpPr>
        <p:spPr>
          <a:xfrm>
            <a:off x="4033786" y="2915672"/>
            <a:ext cx="1723347" cy="12203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8" name="任意多边形 18"/>
          <p:cNvSpPr/>
          <p:nvPr>
            <p:custDataLst>
              <p:tags r:id="rId4"/>
            </p:custDataLst>
          </p:nvPr>
        </p:nvSpPr>
        <p:spPr>
          <a:xfrm rot="5400000">
            <a:off x="6745415" y="156213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0" name="文本框 27"/>
          <p:cNvSpPr txBox="1"/>
          <p:nvPr>
            <p:custDataLst>
              <p:tags r:id="rId5"/>
            </p:custDataLst>
          </p:nvPr>
        </p:nvSpPr>
        <p:spPr bwMode="auto">
          <a:xfrm>
            <a:off x="6390251" y="3291690"/>
            <a:ext cx="1986804" cy="3030279"/>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网络安全：保障学生在使用教育科技产品时的网络安全，防止网络攻击和病毒侵害，保护学生的个人权益和安全。</a:t>
            </a:r>
            <a:endParaRPr altLang="en-US" dirty="0" sz="2000" lang="zh-CN" spc="150">
              <a:solidFill>
                <a:schemeClr val="tx1">
                  <a:lumMod val="75000"/>
                  <a:lumOff val="25000"/>
                </a:schemeClr>
              </a:solidFill>
              <a:latin typeface="+mn-ea"/>
              <a:sym typeface="+mn-ea"/>
            </a:endParaRPr>
          </a:p>
        </p:txBody>
      </p:sp>
      <p:sp>
        <p:nvSpPr>
          <p:cNvPr id="1050072" name="矩形 43"/>
          <p:cNvSpPr/>
          <p:nvPr>
            <p:custDataLst>
              <p:tags r:id="rId6"/>
            </p:custDataLst>
          </p:nvPr>
        </p:nvSpPr>
        <p:spPr>
          <a:xfrm>
            <a:off x="6521890" y="2915672"/>
            <a:ext cx="1723347" cy="12203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118" name="文本占位符 2"/>
          <p:cNvSpPr>
            <a:spLocks noGrp="1"/>
          </p:cNvSpPr>
          <p:nvPr>
            <p:ph type="body" idx="2"/>
            <p:custDataLst>
              <p:tags r:id="rId1"/>
            </p:custDataLst>
          </p:nvPr>
        </p:nvSpPr>
        <p:spPr/>
        <p:txBody>
          <a:bodyPr/>
          <a:p>
            <a:r>
              <a:rPr altLang="en-US" lang="zh-CN"/>
              <a:t>PART FIVE</a:t>
            </a:r>
            <a:endParaRPr altLang="en-US" lang="zh-CN"/>
          </a:p>
        </p:txBody>
      </p:sp>
      <p:sp>
        <p:nvSpPr>
          <p:cNvPr id="1050120" name="标题 4"/>
          <p:cNvSpPr>
            <a:spLocks noGrp="1"/>
          </p:cNvSpPr>
          <p:nvPr>
            <p:ph type="title" idx="1"/>
            <p:custDataLst>
              <p:tags r:id="rId2"/>
            </p:custDataLst>
          </p:nvPr>
        </p:nvSpPr>
        <p:spPr/>
        <p:txBody>
          <a:bodyPr/>
          <a:p>
            <a:r>
              <a:rPr altLang="en-US" lang="zh-CN"/>
              <a:t>教育科技融合在初中教育的未来展望</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182" name="标题 2"/>
          <p:cNvSpPr>
            <a:spLocks noGrp="1"/>
          </p:cNvSpPr>
          <p:nvPr>
            <p:ph type="title" idx="2"/>
          </p:nvPr>
        </p:nvSpPr>
        <p:spPr/>
        <p:txBody>
          <a:bodyPr/>
          <a:p>
            <a:r>
              <a:rPr altLang="en-US" lang="zh-CN"/>
              <a:t>进一步深化科技与教育的融合</a:t>
            </a:r>
            <a:endParaRPr altLang="en-US" lang="zh-CN"/>
          </a:p>
        </p:txBody>
      </p:sp>
      <p:sp>
        <p:nvSpPr>
          <p:cNvPr id="1050184"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提升教育质量：利用科技手段优化教学方式，提高教育效果</a:t>
            </a:r>
            <a:endParaRPr altLang="en-US" dirty="0" sz="1200" lang="zh-CN" spc="150">
              <a:solidFill>
                <a:schemeClr val="tx1">
                  <a:lumMod val="65000"/>
                  <a:lumOff val="35000"/>
                </a:schemeClr>
              </a:solidFill>
              <a:latin typeface="+mn-ea"/>
              <a:sym typeface="+mn-ea"/>
            </a:endParaRPr>
          </a:p>
        </p:txBody>
      </p:sp>
      <p:sp>
        <p:nvSpPr>
          <p:cNvPr id="1050186"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促进个性化学习：利用数据分析等技术，为每个学生量身定制学习计划</a:t>
            </a:r>
            <a:endParaRPr altLang="en-US" dirty="0" sz="1200" lang="zh-CN" spc="150">
              <a:solidFill>
                <a:schemeClr val="tx1">
                  <a:lumMod val="65000"/>
                  <a:lumOff val="35000"/>
                </a:schemeClr>
              </a:solidFill>
              <a:latin typeface="+mn-ea"/>
              <a:sym typeface="+mn-ea"/>
            </a:endParaRPr>
          </a:p>
        </p:txBody>
      </p:sp>
      <p:sp>
        <p:nvSpPr>
          <p:cNvPr id="1050188"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增强学生创新能力：通过科技手段培养学生的创新思维和实践能力</a:t>
            </a:r>
            <a:endParaRPr altLang="en-US" dirty="0" sz="1200" lang="zh-CN" spc="150">
              <a:solidFill>
                <a:schemeClr val="tx1">
                  <a:lumMod val="65000"/>
                  <a:lumOff val="35000"/>
                </a:schemeClr>
              </a:solidFill>
              <a:latin typeface="+mn-ea"/>
              <a:sym typeface="+mn-ea"/>
            </a:endParaRPr>
          </a:p>
        </p:txBody>
      </p:sp>
      <p:sp>
        <p:nvSpPr>
          <p:cNvPr id="1050190"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提升教师专业素养：利用科技手段为教师提供更多学习资源和发展机会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236" name="标题 2"/>
          <p:cNvSpPr>
            <a:spLocks noGrp="1"/>
          </p:cNvSpPr>
          <p:nvPr>
            <p:ph type="title" idx="2"/>
          </p:nvPr>
        </p:nvSpPr>
        <p:spPr/>
        <p:txBody>
          <a:bodyPr/>
          <a:p>
            <a:r>
              <a:rPr altLang="en-US" lang="zh-CN"/>
              <a:t>提升教师队伍的科技素养和能力</a:t>
            </a:r>
            <a:endParaRPr altLang="en-US" lang="zh-CN"/>
          </a:p>
        </p:txBody>
      </p:sp>
      <p:sp>
        <p:nvSpPr>
          <p:cNvPr id="105023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提升教师队伍的科技素养和能力：教育科技融合需要教师具备相应的科技素养和能力，包括对新兴技术的理解和应用能力，以及创新教学方法和手段的能力。</a:t>
            </a:r>
            <a:endParaRPr altLang="en-US" dirty="0" sz="2000" lang="zh-CN" spc="150">
              <a:solidFill>
                <a:schemeClr val="tx1">
                  <a:lumMod val="85000"/>
                  <a:lumOff val="15000"/>
                </a:schemeClr>
              </a:solidFill>
              <a:latin typeface="+mn-ea"/>
              <a:sym typeface="+mn-ea"/>
            </a:endParaRPr>
          </a:p>
        </p:txBody>
      </p:sp>
      <p:sp>
        <p:nvSpPr>
          <p:cNvPr id="105024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培养教师的技术整合能力：教师需要掌握将技术整合到教学中的技能和方法，能够利用技术手段提高教学效果和学生的学习体验。</a:t>
            </a:r>
            <a:endParaRPr altLang="en-US" dirty="0" lang="zh-CN" spc="150">
              <a:solidFill>
                <a:schemeClr val="tx1">
                  <a:lumMod val="85000"/>
                  <a:lumOff val="15000"/>
                </a:schemeClr>
              </a:solidFill>
              <a:latin typeface="+mn-ea"/>
              <a:sym typeface="+mn-ea"/>
            </a:endParaRPr>
          </a:p>
        </p:txBody>
      </p:sp>
      <p:sp>
        <p:nvSpPr>
          <p:cNvPr id="105025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促进教师与学生的互动与合作：教育科技融合可以提供更多的互动与合作机会，促进教师与学生之间的交流与合作，提高教学质量和学生的学习效果。</a:t>
            </a:r>
            <a:endParaRPr altLang="en-US" dirty="0" sz="2000" lang="zh-CN" spc="150">
              <a:solidFill>
                <a:schemeClr val="tx1">
                  <a:lumMod val="85000"/>
                  <a:lumOff val="15000"/>
                </a:schemeClr>
              </a:solidFill>
              <a:latin typeface="+mn-ea"/>
              <a:sym typeface="+mn-ea"/>
            </a:endParaRPr>
          </a:p>
        </p:txBody>
      </p:sp>
      <p:sp>
        <p:nvSpPr>
          <p:cNvPr id="105025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激发教师的创新精神：教育科技融合需要教师具备创新精神，不断探索新的教学方法和手段，以适应不断变化的教育环境和学生需求。</a:t>
            </a:r>
            <a:endParaRPr altLang="en-US" dirty="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306" name="标题 2"/>
          <p:cNvSpPr>
            <a:spLocks noGrp="1"/>
          </p:cNvSpPr>
          <p:nvPr>
            <p:ph type="title" idx="2"/>
          </p:nvPr>
        </p:nvSpPr>
        <p:spPr/>
        <p:txBody>
          <a:bodyPr/>
          <a:p>
            <a:r>
              <a:rPr altLang="en-US" lang="zh-CN"/>
              <a:t>完善相关政策和法规的支持</a:t>
            </a:r>
            <a:endParaRPr altLang="en-US" lang="zh-CN"/>
          </a:p>
        </p:txBody>
      </p:sp>
      <p:sp>
        <p:nvSpPr>
          <p:cNvPr id="1050308"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0"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2"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4"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6"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8"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0"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2"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4"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资金支持：设立专项资金，为教育科技融合提供经费支持</a:t>
            </a:r>
            <a:endParaRPr altLang="en-US" dirty="0" sz="2400" lang="zh-CN">
              <a:latin typeface="+mn-ea"/>
              <a:ea typeface="+mn-ea"/>
            </a:endParaRPr>
          </a:p>
        </p:txBody>
      </p:sp>
      <p:sp>
        <p:nvSpPr>
          <p:cNvPr id="1050326"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培训支持：加强对教师的培训，提高其教育科技融合的能力和素质</a:t>
            </a:r>
            <a:endParaRPr altLang="en-US" dirty="0" sz="2400" lang="zh-CN">
              <a:latin typeface="+mn-ea"/>
              <a:ea typeface="+mn-ea"/>
            </a:endParaRPr>
          </a:p>
        </p:txBody>
      </p:sp>
      <p:sp>
        <p:nvSpPr>
          <p:cNvPr id="1050328"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政策支持：制定鼓励教育科技融合的政策，为初中教育提供有力保障</a:t>
            </a:r>
            <a:endParaRPr altLang="en-US" dirty="0" sz="2400" lang="zh-CN">
              <a:latin typeface="+mn-ea"/>
              <a:ea typeface="+mn-ea"/>
            </a:endParaRPr>
          </a:p>
        </p:txBody>
      </p:sp>
      <p:sp>
        <p:nvSpPr>
          <p:cNvPr id="1050330"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法规支持：完善相关法律法规，保护教育科技融合的合法权益</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76" name="标题 2"/>
          <p:cNvSpPr>
            <a:spLocks noGrp="1"/>
          </p:cNvSpPr>
          <p:nvPr>
            <p:ph type="title" idx="2"/>
          </p:nvPr>
        </p:nvSpPr>
        <p:spPr/>
        <p:txBody>
          <a:bodyPr>
            <a:normAutofit fontScale="92778"/>
          </a:bodyPr>
          <a:p>
            <a:r>
              <a:rPr altLang="en-US" lang="zh-CN"/>
              <a:t>加强国际合作和交流，共同推进教育科技融合的发展</a:t>
            </a:r>
            <a:endParaRPr altLang="en-US" lang="zh-CN"/>
          </a:p>
        </p:txBody>
      </p:sp>
      <p:sp>
        <p:nvSpPr>
          <p:cNvPr id="1050378"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0"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2"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4"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6"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加强跨国教育资源整合，提高教育资源的利用效率和效益</a:t>
            </a:r>
            <a:endParaRPr altLang="en-US" sz="1400" lang="zh-CN" spc="150">
              <a:solidFill>
                <a:schemeClr val="tx1"/>
              </a:solidFill>
              <a:effectLst/>
              <a:latin typeface="+mn-ea"/>
              <a:sym typeface="+mn-ea"/>
            </a:endParaRPr>
          </a:p>
        </p:txBody>
      </p:sp>
      <p:sp>
        <p:nvSpPr>
          <p:cNvPr id="1050388"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建立国际教育科技合作平台，分享先进的教育理念和技术成果</a:t>
            </a:r>
            <a:endParaRPr altLang="en-US" dirty="0" sz="1400" lang="zh-CN" spc="150">
              <a:solidFill>
                <a:schemeClr val="tx1"/>
              </a:solidFill>
              <a:effectLst/>
              <a:latin typeface="+mn-ea"/>
              <a:sym typeface="+mn-ea"/>
            </a:endParaRPr>
          </a:p>
        </p:txBody>
      </p:sp>
      <p:sp>
        <p:nvSpPr>
          <p:cNvPr id="1050390"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开展国际教育科技交流活动，促进各国教育从业者的互动与合作</a:t>
            </a:r>
            <a:endParaRPr altLang="en-US" sz="1400" lang="zh-CN" spc="150">
              <a:solidFill>
                <a:schemeClr val="tx1"/>
              </a:solidFill>
              <a:effectLst/>
              <a:latin typeface="+mn-ea"/>
              <a:sym typeface="+mn-ea"/>
            </a:endParaRPr>
          </a:p>
        </p:txBody>
      </p:sp>
      <p:sp>
        <p:nvSpPr>
          <p:cNvPr id="1050392"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共同研发教育科技产品，推动教育科技的创新和发展</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1" name=""/>
        <p:cNvGrpSpPr/>
        <p:nvPr/>
      </p:nvGrpSpPr>
      <p:grpSpPr>
        <a:xfrm>
          <a:off x="0" y="0"/>
          <a:ext cx="0" cy="0"/>
          <a:chOff x="0" y="0"/>
          <a:chExt cx="0" cy="0"/>
        </a:xfrm>
      </p:grpSpPr>
      <p:sp>
        <p:nvSpPr>
          <p:cNvPr id="1050438" name="标题 1"/>
          <p:cNvSpPr>
            <a:spLocks noGrp="1"/>
          </p:cNvSpPr>
          <p:nvPr>
            <p:ph type="title" idx="2"/>
            <p:custDataLst>
              <p:tags r:id="rId1"/>
            </p:custDataLst>
          </p:nvPr>
        </p:nvSpPr>
        <p:spPr/>
        <p:txBody>
          <a:bodyPr/>
          <a:p>
            <a:r>
              <a:rPr altLang="en-US" lang="zh-CN"/>
              <a:t>THANK YOU</a:t>
            </a:r>
            <a:endParaRPr altLang="en-US" lang="zh-CN"/>
          </a:p>
        </p:txBody>
      </p:sp>
      <p:sp>
        <p:nvSpPr>
          <p:cNvPr id="1050440" name="文本占位符 2"/>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5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2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6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5.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2023-12-31T14:58:36Z</dcterms:created>
  <dcterms:modified xsi:type="dcterms:W3CDTF">2023-12-31T14:58:36Z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be53aea5b50e482e925966c1e01594b5_21</vt:lpwstr>
  </property>
</Properties>
</file>