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504" r:id="rId1"/>
    <p:sldMasterId id="2147498541" r:id="rId2"/>
  </p:sldMasterIdLst>
  <p:notesMasterIdLst>
    <p:notesMasterId r:id="rId3"/>
  </p:notesMasterIdLst>
  <p:sldIdLst>
    <p:sldId id="6752" r:id="rId4"/>
    <p:sldId id="6755" r:id="rId5"/>
    <p:sldId id="6758" r:id="rId6"/>
    <p:sldId id="6761" r:id="rId7"/>
    <p:sldId id="6764" r:id="rId8"/>
    <p:sldId id="6767" r:id="rId9"/>
    <p:sldId id="6770" r:id="rId10"/>
    <p:sldId id="6773" r:id="rId11"/>
    <p:sldId id="6776" r:id="rId12"/>
    <p:sldId id="6779" r:id="rId13"/>
    <p:sldId id="6782" r:id="rId14"/>
    <p:sldId id="6785" r:id="rId15"/>
    <p:sldId id="6788" r:id="rId16"/>
    <p:sldId id="6791" r:id="rId17"/>
    <p:sldId id="6794" r:id="rId18"/>
    <p:sldId id="6797" r:id="rId19"/>
    <p:sldId id="6800" r:id="rId20"/>
    <p:sldId id="6803" r:id="rId21"/>
    <p:sldId id="6806" r:id="rId22"/>
    <p:sldId id="6809" r:id="rId23"/>
    <p:sldId id="6812" r:id="rId24"/>
    <p:sldId id="6815" r:id="rId25"/>
    <p:sldId id="6818" r:id="rId26"/>
    <p:sldId id="6821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505" r:id="rId1"/>
    <p:sldLayoutId id="2147498506" r:id="rId2"/>
    <p:sldLayoutId id="2147498507" r:id="rId3"/>
    <p:sldLayoutId id="2147498508" r:id="rId4"/>
    <p:sldLayoutId id="2147498509" r:id="rId5"/>
    <p:sldLayoutId id="2147498510" r:id="rId6"/>
    <p:sldLayoutId id="2147498511" r:id="rId7"/>
    <p:sldLayoutId id="2147498512" r:id="rId8"/>
    <p:sldLayoutId id="2147498513" r:id="rId9"/>
    <p:sldLayoutId id="2147498514" r:id="rId10"/>
    <p:sldLayoutId id="214749851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542" r:id="rId1"/>
    <p:sldLayoutId id="2147498543" r:id="rId2"/>
    <p:sldLayoutId id="2147498544" r:id="rId3"/>
    <p:sldLayoutId id="2147498545" r:id="rId4"/>
    <p:sldLayoutId id="2147498546" r:id="rId5"/>
    <p:sldLayoutId id="2147498547" r:id="rId6"/>
    <p:sldLayoutId id="2147498548" r:id="rId7"/>
    <p:sldLayoutId id="2147498549" r:id="rId8"/>
    <p:sldLayoutId id="2147498550" r:id="rId9"/>
    <p:sldLayoutId id="2147498551" r:id="rId10"/>
    <p:sldLayoutId id="21474985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学校双减自主拓展的有效途径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079625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双减背景下的学校教育现状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813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自主拓展的意义和价值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609330" y="334454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学校双减自主拓展的有效途径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343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2079625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实施学校双减自主拓展的保障措施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813275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5344160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学校双减自主拓展的实践案例与经验分享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78242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7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8"/>
            </p:custDataLst>
          </p:nvPr>
        </p:nvSpPr>
        <p:spPr>
          <a:xfrm>
            <a:off x="8609330" y="531114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未来学校双减自主拓展的发展趋势和展望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343209" y="480781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双减背景下的学校教育现状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双减政策的出台和实施</a:t>
            </a:r>
            <a:endParaRPr altLang="en-US" lang="zh-CN"/>
          </a:p>
        </p:txBody>
      </p:sp>
      <p:sp>
        <p:nvSpPr>
          <p:cNvPr id="10489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出台背景：减轻学生课业负担，促进教育公平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实施时间：2021年7月24日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实施范围：义务教育阶段学校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实施效果：有效减轻学生课业负担，提升学校教育教学质量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学校教育面临的挑战和机遇</a:t>
            </a:r>
            <a:endParaRPr altLang="en-US" lang="zh-CN"/>
          </a:p>
        </p:txBody>
      </p:sp>
      <p:sp>
        <p:nvSpPr>
          <p:cNvPr id="10489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挑战：学生课业负担过重，教育资源不均衡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机遇：提升学生综合素质，促进教育公平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应对策略：加强学校管理，提高教师素质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实践案例：某中学实施双减政策的经验与成果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自主拓展的意义和价值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自主拓展对学生全面发展的重要性</a:t>
            </a:r>
            <a:endParaRPr altLang="en-US" lang="zh-CN"/>
          </a:p>
        </p:txBody>
      </p:sp>
      <p:sp>
        <p:nvSpPr>
          <p:cNvPr id="104906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自主拓展能够激发学生的学习兴趣和动力，培养自主学习和探索的能力。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自主拓展可以丰富学生的知识和技能，提高综合素质和竞争力。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自主拓展有助于培养学生的创新思维和实践能力，为未来的职业发展打下基础。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自主拓展可以增强学生的自我认知和自我管理能力，促进个人成长和发展。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自主拓展对学校教育的补充和完善</a:t>
            </a:r>
            <a:endParaRPr altLang="en-US" lang="zh-CN"/>
          </a:p>
        </p:txBody>
      </p:sp>
      <p:sp>
        <p:nvSpPr>
          <p:cNvPr id="104911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自主拓展能够丰富学校教育内容，提供更多元化的学习体验。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自主拓展有助于培养学生的创新能力和实践能力，提升综合素质。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自主拓展可以促进学校与社会的联系，增强教育与社会需求的契合度。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自主拓展是学校教育体系的重要组成部分，有助于完善教育体系，提高教育质量。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6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学校双减自主拓展的有效途径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开展多元化的课外活动</a:t>
            </a:r>
            <a:endParaRPr altLang="en-US" lang="zh-CN"/>
          </a:p>
        </p:txBody>
      </p:sp>
      <p:sp>
        <p:nvSpPr>
          <p:cNvPr id="104920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组织文艺演出、体育比赛等，丰富学生的课余生活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开设科技、艺术、体育等兴趣班，满足学生的个性化需求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开展社会实践、志愿服务等活动，培养学生的社会责任感和团队协作精神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举办讲座、展览等文化活动，提高学生的文化素养和审美能力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鼓励学生自主学习和探索</a:t>
            </a:r>
            <a:endParaRPr altLang="en-US" lang="zh-CN"/>
          </a:p>
        </p:txBody>
      </p:sp>
      <p:sp>
        <p:nvSpPr>
          <p:cNvPr id="10492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创设良好的学习环境，提供丰富的学习资源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引导学生制定学习计划，培养自主学习能力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鼓励学生参与课外拓展活动，丰富学习体验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建立多元化的评价体系，激发学生的学习动力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加强家校合作和校外资源利用</a:t>
            </a:r>
            <a:endParaRPr altLang="en-US" lang="zh-CN"/>
          </a:p>
        </p:txBody>
      </p:sp>
      <p:sp>
        <p:nvSpPr>
          <p:cNvPr id="10493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建立有效的家校沟通机制，共同参与学生的教育和成长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利用校外资源，如社区、企业、文化机构等，拓展学生的学习和活动空间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开展家长教育培训，提高家长的教育理念和教育方法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建立学校与社区、企业的合作机制，为学生提供更多的实践和就业机会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创新教学方式和评价机制</a:t>
            </a:r>
            <a:endParaRPr altLang="en-US" lang="zh-CN"/>
          </a:p>
        </p:txBody>
      </p:sp>
      <p:sp>
        <p:nvSpPr>
          <p:cNvPr id="104937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教师培训：加强对教师的培训和指导，提高教师的教学水平和创新能力。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教学方式：采用项目式、主题式、探究式等多样化教学方式，激发学生的学习兴趣和主动性。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评价机制：建立多元评价体系，关注学生的过程表现和综合素质，减轻学生的应试压力。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家校合作：加强家校合作，共同推进减负工作，形成良好的教育生态。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5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实施学校双减自主拓展的保障措施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完善政策支持和资金投入</a:t>
            </a:r>
            <a:endParaRPr altLang="en-US" lang="zh-CN"/>
          </a:p>
        </p:txBody>
      </p:sp>
      <p:sp>
        <p:nvSpPr>
          <p:cNvPr id="104948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政策支持：制定相关政策，鼓励学校开展双减自主拓展活动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资金投入：设立专项资金，为学校双减自主拓展提供经费保障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资源整合：整合社会资源，为学校双减自主拓展提供支持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监督评估：建立监督评估机制，确保学校双减自主拓展的有效实施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加强教师培训和专业发展</a:t>
            </a:r>
            <a:endParaRPr altLang="en-US" lang="zh-CN"/>
          </a:p>
        </p:txBody>
      </p:sp>
      <p:sp>
        <p:nvSpPr>
          <p:cNvPr id="104955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5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定期开展教师培训，提升教师的专业素养和教学能力。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加强教师之间的交流与合作，促进教师团队的整体发展。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鼓励教师参加学术交流和研讨活动，了解最新的教育理念和教学方法。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建立完善的教师评价体系，对教师的教学成果进行科学评估和反馈。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建立有效的监督和评估机制</a:t>
            </a:r>
            <a:endParaRPr altLang="en-US" lang="zh-CN"/>
          </a:p>
        </p:txBody>
      </p:sp>
      <p:sp>
        <p:nvSpPr>
          <p:cNvPr id="10496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定期对双减自主拓展活动进行评估，确保活动质量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建立完善的监督机制，确保教师和学生的参与度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制定明确的评估标准，对活动效果进行量化评价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及时反馈评估结果，调整和完善双减自主拓展活动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8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学校双减自主拓展的实践案例与经验分享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成功实践案例介绍</a:t>
            </a:r>
            <a:endParaRPr altLang="en-US" lang="zh-CN"/>
          </a:p>
        </p:txBody>
      </p:sp>
      <p:sp>
        <p:nvSpPr>
          <p:cNvPr id="1049718" name="正文"/>
          <p:cNvSpPr txBox="1"/>
          <p:nvPr>
            <p:custDataLst>
              <p:tags r:id="rId1"/>
            </p:custDataLst>
          </p:nvPr>
        </p:nvSpPr>
        <p:spPr>
          <a:xfrm>
            <a:off x="2821134" y="2000074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案例名称：XX小学的“课后服务”模式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标题"/>
          <p:cNvSpPr txBox="1"/>
          <p:nvPr>
            <p:custDataLst>
              <p:tags r:id="rId2"/>
            </p:custDataLst>
          </p:nvPr>
        </p:nvSpPr>
        <p:spPr>
          <a:xfrm>
            <a:off x="2821807" y="149040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22" name="标题"/>
          <p:cNvSpPr txBox="1"/>
          <p:nvPr>
            <p:custDataLst>
              <p:tags r:id="rId3"/>
            </p:custDataLst>
          </p:nvPr>
        </p:nvSpPr>
        <p:spPr>
          <a:xfrm>
            <a:off x="2821807" y="514284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24" name="正文"/>
          <p:cNvSpPr txBox="1"/>
          <p:nvPr>
            <p:custDataLst>
              <p:tags r:id="rId4"/>
            </p:custDataLst>
          </p:nvPr>
        </p:nvSpPr>
        <p:spPr>
          <a:xfrm>
            <a:off x="2821807" y="5652515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案例启示：学校应该根据自身实际情况，创新教育模式和服务方式，为学生提供更加优质的教育资源和多样化的学习体验。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正文"/>
          <p:cNvSpPr txBox="1"/>
          <p:nvPr>
            <p:custDataLst>
              <p:tags r:id="rId5"/>
            </p:custDataLst>
          </p:nvPr>
        </p:nvSpPr>
        <p:spPr>
          <a:xfrm>
            <a:off x="2821807" y="3217106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案例简介：XX小学在双减政策下，积极开展课后服务，通过多样化的课程和活动，满足学生的个性化需求，有效促进学生的全面发展。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标题"/>
          <p:cNvSpPr txBox="1"/>
          <p:nvPr>
            <p:custDataLst>
              <p:tags r:id="rId6"/>
            </p:custDataLst>
          </p:nvPr>
        </p:nvSpPr>
        <p:spPr>
          <a:xfrm>
            <a:off x="2822479" y="2708104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30" name="标题"/>
          <p:cNvSpPr txBox="1"/>
          <p:nvPr>
            <p:custDataLst>
              <p:tags r:id="rId7"/>
            </p:custDataLst>
          </p:nvPr>
        </p:nvSpPr>
        <p:spPr>
          <a:xfrm>
            <a:off x="2822479" y="3925136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32" name="正文"/>
          <p:cNvSpPr txBox="1"/>
          <p:nvPr>
            <p:custDataLst>
              <p:tags r:id="rId8"/>
            </p:custDataLst>
          </p:nvPr>
        </p:nvSpPr>
        <p:spPr>
          <a:xfrm>
            <a:off x="2821807" y="4434810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案例效果：该模式得到了学生和家长的高度评价，学生的综合素质得到了明显提升，同时也减轻了家长的负担。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经验总结与分享</a:t>
            </a:r>
            <a:endParaRPr altLang="en-US" lang="zh-CN"/>
          </a:p>
        </p:txBody>
      </p:sp>
      <p:sp>
        <p:nvSpPr>
          <p:cNvPr id="10497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分享交流：与其他学校或教师分享交流经验，促进共同进步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案例选择：选择具有代表性的实践案例，如成功实施双减自主拓展的学校或课程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经验提炼：从案例中提炼出成功的关键要素和经验，如课程设计、教学方法、评价方式等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反思与改进：根据实践效果和反馈，不断反思和改进双减自主拓展的实践策略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4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未来学校双减自主拓展的发展趋势和展望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未来发展的机遇和挑战</a:t>
            </a:r>
            <a:endParaRPr altLang="en-US" lang="zh-CN"/>
          </a:p>
        </p:txBody>
      </p:sp>
      <p:sp>
        <p:nvSpPr>
          <p:cNvPr id="10498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机遇：随着科技的进步，未来学校双减自主拓展将有更多的可能性，例如利用AI技术进行个性化教学、利用虚拟现实技术进行沉浸式学习等。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挑战：未来学校双减自主拓展需要面对一些挑战，例如如何保证学生的学习效果、如何平衡学生的学习压力和自主性等。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机遇与挑战并存：未来学校双减自主拓展的发展趋势和展望是机遇与挑战并存的，需要我们积极应对和把握。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展望：未来学校双减自主拓展将会更加注重学生的个性化发展，同时也需要我们不断探索和创新，以更好地适应未来的发展趋势。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创新发展的方向和策略</a:t>
            </a:r>
            <a:endParaRPr altLang="en-US" lang="zh-CN"/>
          </a:p>
        </p:txBody>
      </p:sp>
      <p:sp>
        <p:nvSpPr>
          <p:cNvPr id="10499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创新教育理念：注重培养学生的创新思维和创造力，以适应未来社会的发展需求。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创新教学模式：采用线上线下相结合的教学模式，利用信息技术手段提高教学效果。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创新评价体系：建立多元化、综合性评价体系，关注学生的全面发展，激发学生的学习潜能。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创新教师培训：加强教师培训，提高教师的专业素养和创新能力，为学校双减自主拓展提供有力支持。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99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6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6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6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6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6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6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7_6*l_h_i*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6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SLIDE_ID" val="custom202302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28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81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2024-01-05T03:32:05Z</dcterms:created>
  <dcterms:modified xsi:type="dcterms:W3CDTF">2024-01-05T03:32:05Z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3ca89da705ec48538d1718f827e1ab25_21</vt:lpwstr>
  </property>
</Properties>
</file>