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47" r:id="rId1"/>
    <p:sldMasterId id="2147488484" r:id="rId2"/>
  </p:sldMasterIdLst>
  <p:notesMasterIdLst>
    <p:notesMasterId r:id="rId3"/>
  </p:notesMasterIdLst>
  <p:sldIdLst>
    <p:sldId id="2573" r:id="rId4"/>
    <p:sldId id="2577" r:id="rId5"/>
    <p:sldId id="2580" r:id="rId6"/>
    <p:sldId id="2583" r:id="rId7"/>
    <p:sldId id="2589" r:id="rId9"/>
    <p:sldId id="2592" r:id="rId10"/>
    <p:sldId id="2595" r:id="rId11"/>
    <p:sldId id="2598" r:id="rId12"/>
    <p:sldId id="2604" r:id="rId14"/>
    <p:sldId id="2607" r:id="rId15"/>
    <p:sldId id="2610" r:id="rId16"/>
    <p:sldId id="2613" r:id="rId17"/>
    <p:sldId id="2619" r:id="rId19"/>
    <p:sldId id="2622" r:id="rId20"/>
    <p:sldId id="2625" r:id="rId21"/>
    <p:sldId id="2628" r:id="rId22"/>
    <p:sldId id="2634" r:id="rId24"/>
    <p:sldId id="2637" r:id="rId25"/>
    <p:sldId id="2640" r:id="rId26"/>
    <p:sldId id="2643" r:id="rId27"/>
    <p:sldId id="2649" r:id="rId29"/>
    <p:sldId id="2652" r:id="rId30"/>
    <p:sldId id="2655" r:id="rId31"/>
    <p:sldId id="2658" r:id="rId32"/>
    <p:sldId id="2661" r:id="rId33"/>
    <p:sldId id="2667" r:id="rId35"/>
    <p:sldId id="2670" r:id="rId36"/>
    <p:sldId id="267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48" r:id="rId1"/>
    <p:sldLayoutId id="2147488449" r:id="rId2"/>
    <p:sldLayoutId id="2147488450" r:id="rId3"/>
    <p:sldLayoutId id="2147488451" r:id="rId4"/>
    <p:sldLayoutId id="2147488452" r:id="rId5"/>
    <p:sldLayoutId id="2147488453" r:id="rId6"/>
    <p:sldLayoutId id="2147488454" r:id="rId7"/>
    <p:sldLayoutId id="2147488455" r:id="rId8"/>
    <p:sldLayoutId id="2147488456" r:id="rId9"/>
    <p:sldLayoutId id="2147488457" r:id="rId10"/>
    <p:sldLayoutId id="21474884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85" r:id="rId1"/>
    <p:sldLayoutId id="2147488486" r:id="rId2"/>
    <p:sldLayoutId id="2147488487" r:id="rId3"/>
    <p:sldLayoutId id="2147488488" r:id="rId4"/>
    <p:sldLayoutId id="2147488489" r:id="rId5"/>
    <p:sldLayoutId id="2147488490" r:id="rId6"/>
    <p:sldLayoutId id="2147488491" r:id="rId7"/>
    <p:sldLayoutId id="2147488492" r:id="rId8"/>
    <p:sldLayoutId id="2147488493" r:id="rId9"/>
    <p:sldLayoutId id="2147488494" r:id="rId10"/>
    <p:sldLayoutId id="21474884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tags" Target="../tags/tag168.xml"/><Relationship Id="rId22" Type="http://schemas.openxmlformats.org/officeDocument/2006/relationships/tags" Target="../tags/tag169.xml"/><Relationship Id="rId23" Type="http://schemas.openxmlformats.org/officeDocument/2006/relationships/tags" Target="../tags/tag170.xml"/><Relationship Id="rId24" Type="http://schemas.openxmlformats.org/officeDocument/2006/relationships/tags" Target="../tags/tag171.xml"/><Relationship Id="rId25" Type="http://schemas.openxmlformats.org/officeDocument/2006/relationships/tags" Target="../tags/tag172.xml"/><Relationship Id="rId26" Type="http://schemas.openxmlformats.org/officeDocument/2006/relationships/tags" Target="../tags/tag173.xml"/><Relationship Id="rId27" Type="http://schemas.openxmlformats.org/officeDocument/2006/relationships/tags" Target="../tags/tag174.xml"/><Relationship Id="rId28" Type="http://schemas.openxmlformats.org/officeDocument/2006/relationships/tags" Target="../tags/tag175.xml"/><Relationship Id="rId29" Type="http://schemas.openxmlformats.org/officeDocument/2006/relationships/tags" Target="../tags/tag176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tags" Target="../tags/tag340.xml"/><Relationship Id="rId22" Type="http://schemas.openxmlformats.org/officeDocument/2006/relationships/tags" Target="../tags/tag341.xml"/><Relationship Id="rId23" Type="http://schemas.openxmlformats.org/officeDocument/2006/relationships/tags" Target="../tags/tag342.xml"/><Relationship Id="rId24" Type="http://schemas.openxmlformats.org/officeDocument/2006/relationships/tags" Target="../tags/tag343.xml"/><Relationship Id="rId25" Type="http://schemas.openxmlformats.org/officeDocument/2006/relationships/tags" Target="../tags/tag344.xml"/><Relationship Id="rId26" Type="http://schemas.openxmlformats.org/officeDocument/2006/relationships/tags" Target="../tags/tag345.xml"/><Relationship Id="rId27" Type="http://schemas.openxmlformats.org/officeDocument/2006/relationships/tags" Target="../tags/tag346.xml"/><Relationship Id="rId28" Type="http://schemas.openxmlformats.org/officeDocument/2006/relationships/tags" Target="../tags/tag347.xml"/><Relationship Id="rId29" Type="http://schemas.openxmlformats.org/officeDocument/2006/relationships/tags" Target="../tags/tag348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企业与社会责任的协调发展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企业社会责任的概念与重要性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企业社会责任的实践与案例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企业社会责任与可持续发展的关系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企业社会责任的未来趋势与展望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企业如何更好地履行社会责任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企业社会责任的概念与重要性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企业社会责任的定义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企业社会责任的核心是可持续发展，包括环境保护、社会公正和员工福利等方面。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企业社会责任是指企业在追求经济利益的同时，积极履行对股东、员工、消费者、社区等利益相关方的责任，实现企业与社会的和谐发展。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企业社会责任包括经济、法律、道德和公益四个方面的责任，是企业可持续发展的重要保障。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企业社会责任是企业形象的重要组成部分，可以提高企业的品牌价值和市场竞争力。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企业社会责任对企业发展的重要性</a:t>
            </a:r>
            <a:endParaRPr altLang="en-US" lang="zh-CN"/>
          </a:p>
        </p:txBody>
      </p:sp>
      <p:sp>
        <p:nvSpPr>
          <p:cNvPr id="104897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提升企业形象和品牌价值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符合社会期望和道德要求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企业社会责任对社会的贡献</a:t>
            </a:r>
            <a:endParaRPr altLang="en-US" lang="zh-CN"/>
          </a:p>
        </p:txBody>
      </p:sp>
      <p:sp>
        <p:nvSpPr>
          <p:cNvPr id="10490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提升社会形象：积极履行社会责任的企业，能够赢得社会的认可和信任，提升企业的社会形象和品牌价值。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促进可持续发展：企业通过履行社会责任，推动经济、环境、社会等方面的可持续发展，为社会的长期稳定和繁荣做出贡献。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推动社会公益事业：企业可以通过捐赠、支持志愿者活动等方式，推动社会公益事业的发展，为社会做出积极的贡献。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增强社会创新能力：企业履行社会责任，可以促进企业的创新和发展，推动社会的进步和发展。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企业社会责任的实践与案例</a:t>
            </a:r>
            <a:endParaRPr altLang="en-US" lang="zh-CN"/>
          </a:p>
        </p:txBody>
      </p:sp>
      <p:sp>
        <p:nvSpPr>
          <p:cNvPr id="10490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国内外企业社会责任实践的对比</a:t>
            </a:r>
            <a:endParaRPr altLang="en-US" lang="zh-CN"/>
          </a:p>
        </p:txBody>
      </p:sp>
      <p:sp>
        <p:nvSpPr>
          <p:cNvPr id="10491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国内企业社会责任实践： a. 阿里巴巴：通过公益事业和可持续发展项目，推动社会进步和环境保护。 b. 腾讯：通过技术创新和产品升级，为用户提供更好的服务和体验，同时关注员工福利和社区发展。 c. 华为：通过技术创新和产品研发，推动全球通信技术的发展，同时关注员工福利和环境保护。 </a:t>
            </a:r>
            <a:endParaRPr altLang="en-US" lang="zh-CN"/>
          </a:p>
          <a:p>
            <a:pPr lvl="1"/>
            <a:r>
              <a:rPr altLang="en-US" lang="zh-CN"/>
              <a:t>a. 阿里巴巴：通过公益事业和可持续发展项目，推动社会进步和环境保护。</a:t>
            </a:r>
            <a:endParaRPr altLang="en-US" lang="zh-CN"/>
          </a:p>
          <a:p>
            <a:pPr lvl="1"/>
            <a:r>
              <a:rPr altLang="en-US" lang="zh-CN"/>
              <a:t>b. 腾讯：通过技术创新和产品升级，为用户提供更好的服务和体验，同时关注员工福利和社区发展。</a:t>
            </a:r>
            <a:endParaRPr altLang="en-US" lang="zh-CN"/>
          </a:p>
          <a:p>
            <a:pPr lvl="1"/>
            <a:r>
              <a:rPr altLang="en-US" lang="zh-CN"/>
              <a:t>c. 华为：通过技术创新和产品研发，推动全球通信技术的发展，同时关注员工福利和环境保护。</a:t>
            </a:r>
            <a:endParaRPr altLang="en-US" lang="zh-CN"/>
          </a:p>
          <a:p>
            <a:r>
              <a:rPr altLang="en-US" lang="zh-CN"/>
              <a:t>国外企业社会责任实践： a. 苹果：通过环保设计和可再生能源使用，推动可持续发展和环境保护。 b. 谷歌：通过技术创新和数据隐私保护，为用户提供更好的服务和体验，同时关注员工福利和社区发展。 c. 亚马逊：通过技术创新和自动化技术应用，提高生产效率和降低成本，同时关注员工福利和社区发展。</a:t>
            </a:r>
            <a:endParaRPr altLang="en-US" lang="zh-CN"/>
          </a:p>
          <a:p>
            <a:pPr lvl="1"/>
            <a:r>
              <a:rPr altLang="en-US" lang="zh-CN"/>
              <a:t>a. 苹果：通过环保设计和可再生能源使用，推动可持续发展和环境保护。</a:t>
            </a:r>
            <a:endParaRPr altLang="en-US" lang="zh-CN"/>
          </a:p>
          <a:p>
            <a:pPr lvl="1"/>
            <a:r>
              <a:rPr altLang="en-US" lang="zh-CN"/>
              <a:t>b. 谷歌：通过技术创新和数据隐私保护，为用户提供更好的服务和体验，同时关注员工福利和社区发展。</a:t>
            </a:r>
            <a:endParaRPr altLang="en-US" lang="zh-CN"/>
          </a:p>
          <a:p>
            <a:pPr lvl="1"/>
            <a:r>
              <a:rPr altLang="en-US" lang="zh-CN"/>
              <a:t>c. 亚马逊：通过技术创新和自动化技术应用，提高生产效率和降低成本，同时关注员工福利和社区发展。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成功企业社会责任案例分析</a:t>
            </a:r>
            <a:endParaRPr altLang="en-US" lang="zh-CN"/>
          </a:p>
        </p:txBody>
      </p:sp>
      <p:sp>
        <p:nvSpPr>
          <p:cNvPr id="10491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阿里巴巴：通过公益事业推动社会进步，如“让天下没有难做的生意”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顺丰：通过员工关怀推动企业社会责任，如“员工关怀计划”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京东：通过绿色供应链推动可持续发展，如“绿色物流”计划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腾讯：通过技术创新推动社会公益事业，如“互联网+”行动计划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企业社会责任实践的挑战与机遇</a:t>
            </a:r>
            <a:endParaRPr altLang="en-US" lang="zh-CN"/>
          </a:p>
        </p:txBody>
      </p:sp>
      <p:sp>
        <p:nvSpPr>
          <p:cNvPr id="10492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挑战：企业社会责任实践面临诸多挑战，如经济压力、竞争压力等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机遇：企业社会责任实践为企业带来诸多机遇，如提升品牌形象、增强员工凝聚力等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案例：介绍一些成功的企业社会责任实践案例，如阿里巴巴的公益事业、腾讯的环保行动等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结论：企业社会责任实践是企业可持续发展的重要保障，需要企业不断探索和实践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企业社会责任与可持续发展的关系</a:t>
            </a:r>
            <a:endParaRPr altLang="en-US" lang="zh-CN"/>
          </a:p>
        </p:txBody>
      </p:sp>
      <p:sp>
        <p:nvSpPr>
          <p:cNvPr id="104930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企业社会责任与可持续发展的关联性</a:t>
            </a:r>
            <a:endParaRPr altLang="en-US" lang="zh-CN"/>
          </a:p>
        </p:txBody>
      </p:sp>
      <p:sp>
        <p:nvSpPr>
          <p:cNvPr id="10493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社会责任与可持续发展相互促进，共同发展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社会责任与可持续发展对于企业的长期发展具有重要意义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企业社会责任是企业可持续发展的基础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可持续发展是企业社会责任的体现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可持续发展目标下的企业社会责任</a:t>
            </a:r>
            <a:endParaRPr altLang="en-US" lang="zh-CN"/>
          </a:p>
        </p:txBody>
      </p:sp>
      <p:sp>
        <p:nvSpPr>
          <p:cNvPr id="10494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可持续发展目标与企业社会责任的关系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企业在可持续发展目标下的社会责任实践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可持续发展目标概述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企业社会责任的定义和重要性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企业社会责任在可持续发展中的作用</a:t>
            </a:r>
            <a:endParaRPr altLang="en-US" lang="zh-CN"/>
          </a:p>
        </p:txBody>
      </p:sp>
      <p:sp>
        <p:nvSpPr>
          <p:cNvPr id="10494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增强企业的竞争力和品牌形象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推动企业与社会的和谐发展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促进可持续发展目标的实现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推动经济、社会和环境的协调发展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企业社会责任的未来趋势与展望</a:t>
            </a:r>
            <a:endParaRPr altLang="en-US" lang="zh-CN"/>
          </a:p>
        </p:txBody>
      </p:sp>
      <p:sp>
        <p:nvSpPr>
          <p:cNvPr id="10495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企业社会责任的发展趋势</a:t>
            </a:r>
            <a:endParaRPr altLang="en-US" lang="zh-CN"/>
          </a:p>
        </p:txBody>
      </p:sp>
      <p:sp>
        <p:nvSpPr>
          <p:cNvPr id="10495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可持续发展成为核心目标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多元化、包容性成为重要特征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数字化、智能化成为发展新动力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跨界合作、共享发展成为新模式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企业社会责任的未来挑战与机遇</a:t>
            </a:r>
            <a:endParaRPr altLang="en-US" lang="zh-CN"/>
          </a:p>
        </p:txBody>
      </p:sp>
      <p:sp>
        <p:nvSpPr>
          <p:cNvPr id="1049638" name="矩形 5"/>
          <p:cNvSpPr/>
          <p:nvPr>
            <p:custDataLst>
              <p:tags r:id="rId1"/>
            </p:custDataLst>
          </p:nvPr>
        </p:nvSpPr>
        <p:spPr>
          <a:xfrm>
            <a:off x="859922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10"/>
          <p:cNvSpPr/>
          <p:nvPr>
            <p:custDataLst>
              <p:tags r:id="rId2"/>
            </p:custDataLst>
          </p:nvPr>
        </p:nvSpPr>
        <p:spPr>
          <a:xfrm>
            <a:off x="121096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3"/>
            </p:custDataLst>
          </p:nvPr>
        </p:nvSpPr>
        <p:spPr>
          <a:xfrm>
            <a:off x="1013341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未来挑战：经济全球化、环境问题、社会问题等对企业社会责任提出更高要求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4" name="矩形 6"/>
          <p:cNvSpPr/>
          <p:nvPr>
            <p:custDataLst>
              <p:tags r:id="rId4"/>
            </p:custDataLst>
          </p:nvPr>
        </p:nvSpPr>
        <p:spPr>
          <a:xfrm>
            <a:off x="44717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11"/>
          <p:cNvSpPr/>
          <p:nvPr>
            <p:custDataLst>
              <p:tags r:id="rId5"/>
            </p:custDataLst>
          </p:nvPr>
        </p:nvSpPr>
        <p:spPr>
          <a:xfrm>
            <a:off x="4842319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6"/>
            </p:custDataLst>
          </p:nvPr>
        </p:nvSpPr>
        <p:spPr>
          <a:xfrm>
            <a:off x="4625192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未来机遇：可持续发展、绿色发展、和谐社会等为企业社会责任提供了广阔的发展空间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0" name="矩形 7"/>
          <p:cNvSpPr/>
          <p:nvPr>
            <p:custDataLst>
              <p:tags r:id="rId7"/>
            </p:custDataLst>
          </p:nvPr>
        </p:nvSpPr>
        <p:spPr>
          <a:xfrm>
            <a:off x="80829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12"/>
          <p:cNvSpPr/>
          <p:nvPr>
            <p:custDataLst>
              <p:tags r:id="rId8"/>
            </p:custDataLst>
          </p:nvPr>
        </p:nvSpPr>
        <p:spPr>
          <a:xfrm>
            <a:off x="847302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9"/>
            </p:custDataLst>
          </p:nvPr>
        </p:nvSpPr>
        <p:spPr>
          <a:xfrm>
            <a:off x="8236392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企业社会责任与可持续发展：企业需要关注环境、社会和经济效益的平衡发展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6" name="矩形 33"/>
          <p:cNvSpPr/>
          <p:nvPr>
            <p:custDataLst>
              <p:tags r:id="rId10"/>
            </p:custDataLst>
          </p:nvPr>
        </p:nvSpPr>
        <p:spPr>
          <a:xfrm>
            <a:off x="267039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37"/>
          <p:cNvSpPr/>
          <p:nvPr>
            <p:custDataLst>
              <p:tags r:id="rId11"/>
            </p:custDataLst>
          </p:nvPr>
        </p:nvSpPr>
        <p:spPr>
          <a:xfrm>
            <a:off x="3021442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12"/>
            </p:custDataLst>
          </p:nvPr>
        </p:nvSpPr>
        <p:spPr>
          <a:xfrm>
            <a:off x="2823817" y="4709717"/>
            <a:ext cx="2915364" cy="1307548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企业社会责任与绿色发展：企业需要采取环保措施，推动绿色生产，促进可持续发展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2" name="矩形 34"/>
          <p:cNvSpPr/>
          <p:nvPr>
            <p:custDataLst>
              <p:tags r:id="rId13"/>
            </p:custDataLst>
          </p:nvPr>
        </p:nvSpPr>
        <p:spPr>
          <a:xfrm>
            <a:off x="62822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38"/>
          <p:cNvSpPr/>
          <p:nvPr>
            <p:custDataLst>
              <p:tags r:id="rId14"/>
            </p:custDataLst>
          </p:nvPr>
        </p:nvSpPr>
        <p:spPr>
          <a:xfrm>
            <a:off x="66527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15"/>
            </p:custDataLst>
          </p:nvPr>
        </p:nvSpPr>
        <p:spPr>
          <a:xfrm>
            <a:off x="6435667" y="4709717"/>
            <a:ext cx="2915364" cy="1307548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企业社会责任与和谐社会：企业需要关注员工福利、社区发展等问题，促进社会和谐发展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企业社会责任的未来发展方向</a:t>
            </a:r>
            <a:endParaRPr altLang="en-US" lang="zh-CN"/>
          </a:p>
        </p:txBody>
      </p:sp>
      <p:sp>
        <p:nvSpPr>
          <p:cNvPr id="10497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可持续发展成为核心目标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绿色低碳成为重要方向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数字化转型助力社会责任实践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跨界合作推动社会责任创新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企业如何更好地履行社会责任</a:t>
            </a:r>
            <a:endParaRPr altLang="en-US" lang="zh-CN"/>
          </a:p>
        </p:txBody>
      </p:sp>
      <p:sp>
        <p:nvSpPr>
          <p:cNvPr id="10497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提高企业社会责任意识</a:t>
            </a:r>
            <a:endParaRPr altLang="en-US" lang="zh-CN"/>
          </a:p>
        </p:txBody>
      </p:sp>
      <p:sp>
        <p:nvSpPr>
          <p:cNvPr id="10497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增强企业使命感：将社会责任纳入企业使命，明确企业的社会角色和责任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强化企业价值观：将社会责任融入企业价值观，树立正确的企业价值观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加强企业道德建设：注重企业道德建设，提高企业道德水平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建立企业社会责任管理体系：建立完善的企业社会责任管理体系，确保企业社会责任的履行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制定科学的企业社会责任战略</a:t>
            </a:r>
            <a:endParaRPr altLang="en-US" lang="zh-CN"/>
          </a:p>
        </p:txBody>
      </p:sp>
      <p:sp>
        <p:nvSpPr>
          <p:cNvPr id="10498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明确企业的使命和价值观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建立完善的社会责任管理体系和机制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制定符合企业实际情况的社会责任战略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了解利益相关者的期望和需求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加强企业社会责任的监督与评估</a:t>
            </a:r>
            <a:endParaRPr altLang="en-US" lang="zh-CN"/>
          </a:p>
        </p:txBody>
      </p:sp>
      <p:sp>
        <p:nvSpPr>
          <p:cNvPr id="10499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鼓励企业自主履行社会责任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加强与利益相关方的沟通与合作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定期进行社会责任评估与报告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建立完善的社会责任监督机制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推动企业社会责任的国际合作与交流</a:t>
            </a:r>
            <a:endParaRPr altLang="en-US" lang="zh-CN"/>
          </a:p>
        </p:txBody>
      </p:sp>
      <p:sp>
        <p:nvSpPr>
          <p:cNvPr id="10499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加强国际合作，共同推动企业社会责任发展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加强跨国企业之间的合作，共同推动全球企业社会责任发展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建立国际标准，规范企业社会责任行为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分享成功案例和经验，促进企业社会责任实践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500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对企业社会责任的认识与理解</a:t>
            </a:r>
            <a:endParaRPr altLang="en-US" lang="zh-CN"/>
          </a:p>
        </p:txBody>
      </p:sp>
      <p:sp>
        <p:nvSpPr>
          <p:cNvPr id="10501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企业社会责任的概念与内涵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企业社会责任的重要性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企业社会责任的实践与案例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对企业社会责任的认识与理解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对企业社会责任实践的建议与展望</a:t>
            </a:r>
            <a:endParaRPr altLang="en-US" lang="zh-CN"/>
          </a:p>
        </p:txBody>
      </p:sp>
      <p:sp>
        <p:nvSpPr>
          <p:cNvPr id="105018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4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创新社会责任实践方式：企业应积极探索新的社会责任实践方式，如开展公益活动、推广环保理念等，以实际行动履行社会责任。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0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持续改进与提升：企业应不断总结经验教训，持续改进和提升企业社会责任实践水平，为企业的可持续发展做出贡献。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6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强化企业社会责任意识：企业应充分认识到社会责任的重要性，将社会责任纳入企业战略规划中。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2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建立完善的社会责任管理体系：企业应建立完善的社会责任管理体系，明确各部门和员工的社会责任，确保企业社会责任的落实。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8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1111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加强与利益相关方的沟通与合作：企业应加强与利益相关方的沟通与合作，了解他们的需求和期望，共同推动企业社会责任的发展。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0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2023-12-19T20:04:22Z</dcterms:created>
  <dcterms:modified xsi:type="dcterms:W3CDTF">2023-12-19T20:04:22Z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991932ac6d27412db3cc4832f073b9ea_21</vt:lpwstr>
  </property>
</Properties>
</file>