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17" r:id="rId1"/>
    <p:sldMasterId id="2147488454" r:id="rId2"/>
  </p:sldMasterIdLst>
  <p:notesMasterIdLst>
    <p:notesMasterId r:id="rId3"/>
  </p:notesMasterIdLst>
  <p:sldIdLst>
    <p:sldId id="2405" r:id="rId4"/>
    <p:sldId id="2408" r:id="rId5"/>
    <p:sldId id="2411" r:id="rId6"/>
    <p:sldId id="2414" r:id="rId7"/>
    <p:sldId id="2417" r:id="rId8"/>
    <p:sldId id="2420" r:id="rId9"/>
    <p:sldId id="2423" r:id="rId10"/>
    <p:sldId id="2426" r:id="rId11"/>
    <p:sldId id="2429" r:id="rId12"/>
    <p:sldId id="2432" r:id="rId13"/>
    <p:sldId id="2435" r:id="rId14"/>
    <p:sldId id="2438" r:id="rId15"/>
    <p:sldId id="2441" r:id="rId16"/>
    <p:sldId id="2444" r:id="rId17"/>
    <p:sldId id="2447" r:id="rId18"/>
    <p:sldId id="2450" r:id="rId19"/>
    <p:sldId id="2453" r:id="rId20"/>
    <p:sldId id="2456" r:id="rId21"/>
    <p:sldId id="2459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18" r:id="rId1"/>
    <p:sldLayoutId id="2147488419" r:id="rId2"/>
    <p:sldLayoutId id="2147488420" r:id="rId3"/>
    <p:sldLayoutId id="2147488421" r:id="rId4"/>
    <p:sldLayoutId id="2147488422" r:id="rId5"/>
    <p:sldLayoutId id="2147488423" r:id="rId6"/>
    <p:sldLayoutId id="2147488424" r:id="rId7"/>
    <p:sldLayoutId id="2147488425" r:id="rId8"/>
    <p:sldLayoutId id="2147488426" r:id="rId9"/>
    <p:sldLayoutId id="2147488427" r:id="rId10"/>
    <p:sldLayoutId id="21474884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455" r:id="rId1"/>
    <p:sldLayoutId id="2147488456" r:id="rId2"/>
    <p:sldLayoutId id="2147488457" r:id="rId3"/>
    <p:sldLayoutId id="2147488458" r:id="rId4"/>
    <p:sldLayoutId id="2147488459" r:id="rId5"/>
    <p:sldLayoutId id="2147488460" r:id="rId6"/>
    <p:sldLayoutId id="2147488461" r:id="rId7"/>
    <p:sldLayoutId id="2147488462" r:id="rId8"/>
    <p:sldLayoutId id="2147488463" r:id="rId9"/>
    <p:sldLayoutId id="2147488464" r:id="rId10"/>
    <p:sldLayoutId id="214748846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2024年初中教育的新政策解读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69596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69596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新政策背景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336613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336613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新政策内容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6036310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6036310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新政策的实施与推进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8706485" y="2700000"/>
            <a:ext cx="2700020" cy="1449705"/>
          </a:xfrm>
          <a:prstGeom prst="rect"/>
          <a:noFill/>
        </p:spPr>
        <p:txBody>
          <a:bodyPr anchor="b" anchorCtr="0" bIns="0" lIns="0" rIns="0" rtlCol="0" tIns="0" wrap="square">
            <a:normAutofit fontScale="99057" lnSpcReduction="10000"/>
          </a:bodyPr>
          <a:p>
            <a:pPr algn="ctr">
              <a:lnSpc>
                <a:spcPct val="100000"/>
              </a:lnSpc>
            </a:pPr>
            <a:r>
              <a:rPr b="1" sz="106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106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8706485" y="3463270"/>
            <a:ext cx="2700020" cy="15335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32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新政策的效果评估与展望</a:t>
            </a:r>
            <a:endParaRPr altLang="en-US" b="1" dirty="0" sz="32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新政策背景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当前初中教育现状</a:t>
            </a:r>
            <a:endParaRPr altLang="en-US" lang="zh-CN"/>
          </a:p>
        </p:txBody>
      </p:sp>
      <p:sp>
        <p:nvSpPr>
          <p:cNvPr id="10489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初中教育普及率逐年提高，但城乡差距依然存在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初中生课业负担过重，影响身心健康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初中教师队伍素质参差不齐，影响教学质量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家庭教育缺失，导致学生出现不良行为习惯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新政策出台的背景和原因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社会对初中教育的关注：家长和学生对优质教育的需求增加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初中教育面临的问题：教育资源不均衡、教学质量参差不齐等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国家对初中教育的重视：提高教育质量、促进教育公平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新政策的出台：针对初中教育存在的问题，制定了一系列新政策来提高教育质量和促进教育公平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新政策的目标和意义</a:t>
            </a:r>
            <a:endParaRPr altLang="en-US" lang="zh-CN"/>
          </a:p>
        </p:txBody>
      </p:sp>
      <p:sp>
        <p:nvSpPr>
          <p:cNvPr id="1049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提高初中教育质量，培养更多高素质人才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加强素质教育，提高学生综合素质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新政策内容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新政策的具体内容</a:t>
            </a:r>
            <a:endParaRPr altLang="en-US" lang="zh-CN"/>
          </a:p>
        </p:txBody>
      </p:sp>
      <p:sp>
        <p:nvSpPr>
          <p:cNvPr id="10491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调整招生政策：扩大优质高中招生名额，促进教育公平。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加强教师培训：提高教师素质，提升教学质量。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增加中考科目：将艺术、体育纳入中考，促进学生全面发展。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改革考试方式：采用“素质评价+统一考试”的方式，减轻学生负担。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新政策与旧政策的差异和变化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课程设置：新政策更加注重学生的综合素质培养，增加了课外活动和社会实践的比重。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教师资格：新政策提高了教师资格的要求，加强了对教师专业素养的考核。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招生方式：新政策调整了招生方式，更加注重学生的实际能力和综合素质。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评价方式：新政策采用多元评价方式，不再单一地以考试成绩作为评价标准。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新政策对初中教育的影响和作用</a:t>
            </a:r>
            <a:endParaRPr altLang="en-US" lang="zh-CN"/>
          </a:p>
        </p:txBody>
      </p:sp>
      <p:sp>
        <p:nvSpPr>
          <p:cNvPr id="10492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提高教育质量：新政策注重提高初中教育的质量和水平，加强教师培训和课程建设，促进学生全面发展。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减轻学生负担：新政策通过减少考试次数、优化作业布置等方式，减轻学生的学业负担，让学生有更多时间进行兴趣爱好和课外活动。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促进教育公平：新政策注重教育公平，通过均衡资源配置、加强弱势群体关爱等方式，缩小城乡、区域和校际之间的教育差距。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推进素质教育：新政策强调素质教育，注重培养学生的创新精神和实践能力，促进学生个性化发展。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新政策的实施与推进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实施新政策的措施和方法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制定详细的实施计划和时间表，明确各项任务的责任主体和完成时限。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加强政策宣传和培训，提高各级教育行政部门和学校对新政策的理解和执行力。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建立监测与评估机制，对新政策的实施情况进行实时跟踪和反馈，及时调整和完善政策措施。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鼓励社会参与和监督，通过多种渠道收集意见和建议，不断优化新政策的实施方案。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新政策的推进计划和时间表</a:t>
            </a:r>
            <a:endParaRPr altLang="en-US" lang="zh-CN"/>
          </a:p>
        </p:txBody>
      </p:sp>
      <p:sp>
        <p:nvSpPr>
          <p:cNvPr id="10493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2023年底前：制定政策方案和实施细则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2024年底前：全面推开新政策，确保政策落地见效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2024年中：总结试点经验，完善政策措施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2024年初：启动试点工作，选取部分地区先行先试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新政策实施过程中的问题和挑战</a:t>
            </a:r>
            <a:endParaRPr altLang="en-US" lang="zh-CN"/>
          </a:p>
        </p:txBody>
      </p:sp>
      <p:sp>
        <p:nvSpPr>
          <p:cNvPr id="10494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实施难度：新政策需要适应不同地区和学校的情况，实施难度较大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资源配套：新政策需要相应的教育资源配套，如师资、教材等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监督机制：新政策需要建立有效的监督机制，确保政策的执行和落实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家长和社会的认知：新政策需要家长和社会的理解和支持，提高政策的社会认可度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新政策的效果评估与展望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新政策实施后的效果评估</a:t>
            </a:r>
            <a:endParaRPr altLang="en-US" lang="zh-CN"/>
          </a:p>
        </p:txBody>
      </p:sp>
      <p:sp>
        <p:nvSpPr>
          <p:cNvPr id="104954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提高了教育公平性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5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优化了教师资源配置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5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加强了素质教育实施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6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减轻了学生课业负担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新政策对初中教育发展的影响和展望</a:t>
            </a:r>
            <a:endParaRPr altLang="en-US" lang="zh-CN"/>
          </a:p>
        </p:txBody>
      </p:sp>
      <p:sp>
        <p:nvSpPr>
          <p:cNvPr id="10495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提升教育质量：新政策注重教育质量的提升，通过改进教学方法和教材，提高学生的学习效果。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促进教育公平：新政策旨在缩小城乡教育差距，让更多的孩子享受到优质的教育资源。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加强教师队伍建设：新政策重视教师队伍的建设，提高教师的专业素养和教学水平。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推进教育信息化：新政策鼓励教育信息化的发展，利用信息技术手段提高教学效果和学习体验。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新政策的改进和完善建议</a:t>
            </a:r>
            <a:endParaRPr altLang="en-US" lang="zh-CN"/>
          </a:p>
        </p:txBody>
      </p:sp>
      <p:sp>
        <p:nvSpPr>
          <p:cNvPr id="10496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针对新政策实施过程中出现的问题，提出具体的改进措施。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结合国内外教育改革经验，对新政策进行完善和优化。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提出具有可操作性的建议，以促进新政策的实施和推广。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针对可能出现的问题，提前制定应对策略和解决方案。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97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97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4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4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4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4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4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4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4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4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4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982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5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2024-01-01T06:41:17Z</dcterms:created>
  <dcterms:modified xsi:type="dcterms:W3CDTF">2024-01-01T06:41:17Z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1181694343cf474a82c26c978f2fe10d_21</vt:lpwstr>
  </property>
</Properties>
</file>