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Default Extension="gif" ContentType="image/gif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2.1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425" r:id="rId6"/>
    <p:sldId id="424" r:id="rId7"/>
    <p:sldId id="484" r:id="rId8"/>
    <p:sldId id="485" r:id="rId9"/>
    <p:sldId id="489" r:id="rId10"/>
    <p:sldId id="486" r:id="rId11"/>
    <p:sldId id="490" r:id="rId12"/>
    <p:sldId id="491" r:id="rId13"/>
    <p:sldId id="492" r:id="rId14"/>
    <p:sldId id="493" r:id="rId15"/>
    <p:sldId id="488" r:id="rId16"/>
    <p:sldId id="294" r:id="rId17"/>
    <p:sldId id="501" r:id="rId18"/>
    <p:sldId id="500" r:id="rId19"/>
    <p:sldId id="502" r:id="rId20"/>
    <p:sldId id="503" r:id="rId21"/>
    <p:sldId id="507" r:id="rId22"/>
    <p:sldId id="504" r:id="rId23"/>
    <p:sldId id="541" r:id="rId24"/>
    <p:sldId id="542" r:id="rId25"/>
    <p:sldId id="319" r:id="rId26"/>
    <p:sldId id="544" r:id="rId27"/>
    <p:sldId id="543" r:id="rId28"/>
    <p:sldId id="261" r:id="rId29"/>
    <p:sldId id="293" r:id="rId30"/>
    <p:sldId id="547" r:id="rId31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0" name="vvv" initials="" lastIdx="0" clrIdx="0"/>
  <p:cmAuthor id="1" name="Lenovo" initials="L" lastIdx="0" clrIdx="0"/>
</p:cmAuthorLst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-485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notesMaster" Target="notesMasters/notes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tags" Target="tags/tag63.xml" /><Relationship Id="rId33" Type="http://schemas.openxmlformats.org/officeDocument/2006/relationships/presProps" Target="presProps.xml" /><Relationship Id="rId34" Type="http://schemas.openxmlformats.org/officeDocument/2006/relationships/viewProps" Target="viewProps.xml" /><Relationship Id="rId35" Type="http://schemas.openxmlformats.org/officeDocument/2006/relationships/theme" Target="theme/theme1.xml" /><Relationship Id="rId36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tags" Target="../tags/tag1.xml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5.xml" /><Relationship Id="rId3" Type="http://schemas.openxmlformats.org/officeDocument/2006/relationships/image" Target="../media/image4.png" /><Relationship Id="rId4" Type="http://schemas.openxmlformats.org/officeDocument/2006/relationships/tags" Target="../tags/tag6.xml" /><Relationship Id="rId5" Type="http://schemas.openxmlformats.org/officeDocument/2006/relationships/tags" Target="../tags/tag7.xml" /><Relationship Id="rId6" Type="http://schemas.openxmlformats.org/officeDocument/2006/relationships/audio" Target="../media/audio11.wav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Relationship Id="rId3" Type="http://schemas.openxmlformats.org/officeDocument/2006/relationships/tags" Target="../tags/tag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Relationship Id="rId3" Type="http://schemas.openxmlformats.org/officeDocument/2006/relationships/tags" Target="../tags/tag9.xml" /><Relationship Id="rId4" Type="http://schemas.openxmlformats.org/officeDocument/2006/relationships/tags" Target="../tags/tag1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Relationship Id="rId3" Type="http://schemas.openxmlformats.org/officeDocument/2006/relationships/tags" Target="../tags/tag1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2.xml" /><Relationship Id="rId3" Type="http://schemas.openxmlformats.org/officeDocument/2006/relationships/image" Target="../media/image8.png" /><Relationship Id="rId4" Type="http://schemas.openxmlformats.org/officeDocument/2006/relationships/tags" Target="../tags/tag13.xml" /><Relationship Id="rId5" Type="http://schemas.openxmlformats.org/officeDocument/2006/relationships/image" Target="../media/image9.png" /><Relationship Id="rId6" Type="http://schemas.openxmlformats.org/officeDocument/2006/relationships/tags" Target="../tags/tag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Relationship Id="rId3" Type="http://schemas.openxmlformats.org/officeDocument/2006/relationships/tags" Target="../tags/tag15.xml" /><Relationship Id="rId4" Type="http://schemas.openxmlformats.org/officeDocument/2006/relationships/image" Target="../media/image11.png" /><Relationship Id="rId5" Type="http://schemas.openxmlformats.org/officeDocument/2006/relationships/tags" Target="../tags/tag1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Relationship Id="rId3" Type="http://schemas.openxmlformats.org/officeDocument/2006/relationships/tags" Target="../tags/tag17.xml" /><Relationship Id="rId4" Type="http://schemas.openxmlformats.org/officeDocument/2006/relationships/image" Target="../media/image11.png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tags" Target="../tags/tag2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28.xml" /><Relationship Id="rId11" Type="http://schemas.openxmlformats.org/officeDocument/2006/relationships/tags" Target="../tags/tag29.xml" /><Relationship Id="rId12" Type="http://schemas.openxmlformats.org/officeDocument/2006/relationships/tags" Target="../tags/tag30.xml" /><Relationship Id="rId2" Type="http://schemas.openxmlformats.org/officeDocument/2006/relationships/image" Target="../media/image10.png" /><Relationship Id="rId3" Type="http://schemas.openxmlformats.org/officeDocument/2006/relationships/tags" Target="../tags/tag22.xml" /><Relationship Id="rId4" Type="http://schemas.openxmlformats.org/officeDocument/2006/relationships/image" Target="../media/image11.png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tags" Target="../tags/tag26.xml" /><Relationship Id="rId9" Type="http://schemas.openxmlformats.org/officeDocument/2006/relationships/tags" Target="../tags/tag2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Relationship Id="rId3" Type="http://schemas.openxmlformats.org/officeDocument/2006/relationships/tags" Target="../tags/tag36.xml" /><Relationship Id="rId4" Type="http://schemas.openxmlformats.org/officeDocument/2006/relationships/image" Target="../media/image10.png" /><Relationship Id="rId5" Type="http://schemas.openxmlformats.org/officeDocument/2006/relationships/tags" Target="../tags/tag3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image" Target="../media/image5.png" /><Relationship Id="rId6" Type="http://schemas.openxmlformats.org/officeDocument/2006/relationships/tags" Target="../tags/tag41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Relationship Id="rId3" Type="http://schemas.openxmlformats.org/officeDocument/2006/relationships/tags" Target="../tags/tag42.xml" /><Relationship Id="rId4" Type="http://schemas.openxmlformats.org/officeDocument/2006/relationships/image" Target="../media/image1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3.xml" /><Relationship Id="rId3" Type="http://schemas.openxmlformats.org/officeDocument/2006/relationships/image" Target="../media/image10.png" /><Relationship Id="rId4" Type="http://schemas.openxmlformats.org/officeDocument/2006/relationships/tags" Target="../tags/tag4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5.xml" /><Relationship Id="rId3" Type="http://schemas.openxmlformats.org/officeDocument/2006/relationships/image" Target="../media/image14.gif" /><Relationship Id="rId4" Type="http://schemas.openxmlformats.org/officeDocument/2006/relationships/tags" Target="../tags/tag46.xml" /><Relationship Id="rId5" Type="http://schemas.openxmlformats.org/officeDocument/2006/relationships/image" Target="../media/image15.png" /><Relationship Id="rId6" Type="http://schemas.openxmlformats.org/officeDocument/2006/relationships/tags" Target="../tags/tag47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image" Target="../media/image17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image" Target="../media/image18.png" /><Relationship Id="rId6" Type="http://schemas.openxmlformats.org/officeDocument/2006/relationships/tags" Target="../tags/tag53.xml" /><Relationship Id="rId7" Type="http://schemas.openxmlformats.org/officeDocument/2006/relationships/image" Target="../media/image19.png" /><Relationship Id="rId8" Type="http://schemas.openxmlformats.org/officeDocument/2006/relationships/tags" Target="../tags/tag54.xml" /><Relationship Id="rId9" Type="http://schemas.openxmlformats.org/officeDocument/2006/relationships/tags" Target="../tags/tag55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56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audio" Target="../media/audio11.wav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png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audio" Target="../media/audio11.wav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1.xml" /><Relationship Id="rId3" Type="http://schemas.openxmlformats.org/officeDocument/2006/relationships/tags" Target="../tags/tag62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3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03906" y="1803102"/>
            <a:ext cx="806423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smtClean="0">
                <a:solidFill>
                  <a:srgbClr val="000000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第九单元</a:t>
            </a:r>
            <a:endParaRPr lang="zh-CN" altLang="en-US" sz="8800">
              <a:solidFill>
                <a:srgbClr val="000000"/>
              </a:solidFill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03730" y="3333115"/>
            <a:ext cx="827468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6600" b="1" smtClean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课题</a:t>
            </a:r>
            <a:r>
              <a:rPr lang="en-US" sz="6600" b="1" smtClean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  </a:t>
            </a:r>
            <a:r>
              <a:rPr lang="zh-CN" altLang="en-US" sz="6600" b="1" smtClean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溶解度</a:t>
            </a:r>
            <a:endParaRPr lang="zh-CN" altLang="en-US" sz="6600" b="1" smtClean="0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ctr"/>
            <a:r>
              <a:rPr lang="zh-CN" altLang="en-US" sz="6600" baseline="-25000" smtClean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课时</a:t>
            </a:r>
            <a:r>
              <a:rPr lang="en-US" altLang="zh-CN" sz="6600" baseline="-25000" smtClean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endParaRPr lang="en-US" altLang="zh-CN" sz="6600" baseline="-25000" smtClean="0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2"/>
          <a:srcRect l="3384" t="30779" r="53514" b="37534"/>
          <a:stretch>
            <a:fillRect/>
          </a:stretch>
        </p:blipFill>
        <p:spPr>
          <a:xfrm>
            <a:off x="3459050" y="696677"/>
            <a:ext cx="4840509" cy="135959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339850" y="1904365"/>
            <a:ext cx="9356725" cy="3604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AEF3A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25200" rIns="36000" bIns="36000" anchor="ctr">
            <a:spAutoFit/>
          </a:bodyPr>
          <a:lstStyle/>
          <a:p>
            <a:pPr eaLnBrk="0" fontAlgn="base" hangingPunct="0">
              <a:lnSpc>
                <a:spcPct val="180000"/>
              </a:lnSpc>
              <a:spcBef>
                <a:spcPct val="0"/>
              </a:spcBef>
              <a:spcAft>
                <a:spcPct val="0"/>
              </a:spcAft>
            </a:pPr>
            <a:r>
              <a:rPr sz="3200" b="1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1．知道固体物质溶解度的涵义;</a:t>
            </a:r>
            <a:endParaRPr sz="3200" b="1">
              <a:solidFill>
                <a:srgbClr val="0000F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eaLnBrk="0" fontAlgn="base" hangingPunct="0">
              <a:lnSpc>
                <a:spcPct val="180000"/>
              </a:lnSpc>
              <a:spcBef>
                <a:spcPct val="0"/>
              </a:spcBef>
              <a:spcAft>
                <a:spcPct val="0"/>
              </a:spcAft>
            </a:pPr>
            <a:r>
              <a:rPr sz="3200" b="1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2．初步学会绘制和分析溶解度曲线;</a:t>
            </a:r>
            <a:endParaRPr sz="3200" b="1">
              <a:solidFill>
                <a:srgbClr val="0000F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eaLnBrk="0" fontAlgn="base" hangingPunct="0">
              <a:lnSpc>
                <a:spcPct val="180000"/>
              </a:lnSpc>
              <a:spcBef>
                <a:spcPct val="0"/>
              </a:spcBef>
              <a:spcAft>
                <a:spcPct val="0"/>
              </a:spcAft>
            </a:pPr>
            <a:r>
              <a:rPr sz="3200" b="1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3．知道影响气体溶解度的一些因素，会利用有关气     </a:t>
            </a:r>
            <a:endParaRPr sz="3200" b="1">
              <a:solidFill>
                <a:srgbClr val="0000F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eaLnBrk="0" fontAlgn="base" hangingPunct="0">
              <a:lnSpc>
                <a:spcPct val="180000"/>
              </a:lnSpc>
              <a:spcBef>
                <a:spcPct val="0"/>
              </a:spcBef>
              <a:spcAft>
                <a:spcPct val="0"/>
              </a:spcAft>
            </a:pPr>
            <a:r>
              <a:rPr sz="3200" b="1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体溶解度的知识解释身边的一些现象。</a:t>
            </a:r>
            <a:endParaRPr sz="3200" b="1">
              <a:solidFill>
                <a:srgbClr val="0000F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7047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t="5448"/>
          <a:stretch>
            <a:fillRect/>
          </a:stretch>
        </p:blipFill>
        <p:spPr>
          <a:xfrm>
            <a:off x="998855" y="1322070"/>
            <a:ext cx="2850515" cy="30086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1474470" y="583565"/>
            <a:ext cx="36029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/>
              <a:t>二、溶解度</a:t>
            </a:r>
            <a:endParaRPr lang="zh-CN" altLang="en-US" sz="3600" b="1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769360" y="1335405"/>
            <a:ext cx="2734310" cy="29952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254125" y="4587240"/>
            <a:ext cx="1024064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/>
              <a:t>        </a:t>
            </a:r>
            <a:r>
              <a:rPr lang="zh-CN" altLang="en-US" sz="3200"/>
              <a:t>这说明，在一定温度下，在一定量溶剂里溶质的溶解量是有一定限度的。化学上用</a:t>
            </a:r>
            <a:r>
              <a:rPr lang="zh-CN" altLang="en-US" sz="3200">
                <a:solidFill>
                  <a:srgbClr val="FF0000"/>
                </a:solidFill>
              </a:rPr>
              <a:t>溶解度</a:t>
            </a:r>
            <a:r>
              <a:rPr lang="zh-CN" altLang="en-US" sz="3200"/>
              <a:t>表示这种</a:t>
            </a:r>
            <a:r>
              <a:rPr lang="zh-CN" altLang="en-US" sz="3200">
                <a:solidFill>
                  <a:srgbClr val="FF0000"/>
                </a:solidFill>
              </a:rPr>
              <a:t>溶解的限度</a:t>
            </a:r>
            <a:r>
              <a:rPr lang="zh-CN" altLang="en-US" sz="3200"/>
              <a:t>。</a:t>
            </a:r>
            <a:endParaRPr lang="zh-CN" altLang="en-US" sz="3200"/>
          </a:p>
        </p:txBody>
      </p:sp>
      <p:sp>
        <p:nvSpPr>
          <p:cNvPr id="6" name="文本框 5"/>
          <p:cNvSpPr txBox="1"/>
          <p:nvPr/>
        </p:nvSpPr>
        <p:spPr>
          <a:xfrm>
            <a:off x="6347460" y="956310"/>
            <a:ext cx="522224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sym typeface="+mn-ea"/>
              </a:rPr>
              <a:t>       </a:t>
            </a:r>
            <a:r>
              <a:rPr lang="zh-CN" altLang="en-US" sz="3200">
                <a:sym typeface="+mn-ea"/>
              </a:rPr>
              <a:t>通过上述实验，我们大致可以得出以下结论:在室温下，20 mL水中所能溶解的氯化钠或硝酸钾的质量都有一个最大值，这个最大质量就是形成它的饱和溶液时所能溶解的质量。</a:t>
            </a:r>
            <a:endParaRPr lang="zh-CN" altLang="en-US" sz="3200"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7047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05865" y="1348740"/>
            <a:ext cx="992124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l" fontAlgn="base">
              <a:spcBef>
                <a:spcPct val="20000"/>
              </a:spcBef>
              <a:buClr>
                <a:srgbClr val="000000"/>
              </a:buClr>
              <a:buNone/>
            </a:pPr>
            <a:r>
              <a:rPr lang="en-US" altLang="zh-CN" sz="320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     </a:t>
            </a:r>
            <a:r>
              <a:rPr lang="zh-CN" altLang="en-US" sz="320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在一定温度下</a:t>
            </a:r>
            <a:r>
              <a:rPr lang="zh-CN" altLang="en-US" sz="320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，某固态物质在</a:t>
            </a:r>
            <a:r>
              <a:rPr lang="en-US" altLang="zh-CN" sz="320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100</a:t>
            </a:r>
            <a:r>
              <a:rPr lang="zh-CN" altLang="en-US" sz="320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克溶剂</a:t>
            </a:r>
            <a:r>
              <a:rPr lang="zh-CN" altLang="en-US" sz="320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里达到</a:t>
            </a:r>
            <a:r>
              <a:rPr lang="zh-CN" altLang="en-US" sz="320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饱和状态</a:t>
            </a:r>
            <a:r>
              <a:rPr lang="zh-CN" altLang="en-US" sz="320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时所溶解的</a:t>
            </a:r>
            <a:r>
              <a:rPr lang="zh-CN" altLang="en-US" sz="320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质量</a:t>
            </a:r>
            <a:r>
              <a:rPr lang="zh-CN" altLang="en-US" sz="320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。</a:t>
            </a:r>
            <a:endParaRPr lang="zh-CN" altLang="en-US" sz="3200">
              <a:effectLst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79500" y="583565"/>
            <a:ext cx="6096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b="1">
                <a:sym typeface="+mn-ea"/>
              </a:rPr>
              <a:t>1</a:t>
            </a:r>
            <a:r>
              <a:rPr lang="zh-CN" altLang="en-US" sz="3600" b="1">
                <a:sym typeface="+mn-ea"/>
              </a:rPr>
              <a:t>、固体溶解度</a:t>
            </a:r>
            <a:endParaRPr lang="zh-CN" altLang="en-US" sz="3600" b="1"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05230" y="2425065"/>
            <a:ext cx="977900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solidFill>
                  <a:schemeClr val="accent1">
                    <a:lumMod val="75000"/>
                  </a:schemeClr>
                </a:solidFill>
                <a:sym typeface="+mn-ea"/>
              </a:rPr>
              <a:t>        </a:t>
            </a:r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sym typeface="+mn-ea"/>
              </a:rPr>
              <a:t>如果</a:t>
            </a:r>
            <a:r>
              <a:rPr lang="zh-CN" altLang="en-US" sz="3200">
                <a:solidFill>
                  <a:srgbClr val="FF0000"/>
                </a:solidFill>
                <a:sym typeface="+mn-ea"/>
              </a:rPr>
              <a:t>不指名溶剂</a:t>
            </a:r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sym typeface="+mn-ea"/>
              </a:rPr>
              <a:t>，通常所说的溶解度指的是物质在</a:t>
            </a:r>
            <a:r>
              <a:rPr lang="zh-CN" altLang="en-US" sz="3200">
                <a:solidFill>
                  <a:srgbClr val="FF0000"/>
                </a:solidFill>
                <a:sym typeface="+mn-ea"/>
              </a:rPr>
              <a:t>水</a:t>
            </a:r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sym typeface="+mn-ea"/>
              </a:rPr>
              <a:t>里的溶解度</a:t>
            </a:r>
            <a:endParaRPr lang="zh-CN" altLang="en-US" sz="320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1308735" y="3648710"/>
            <a:ext cx="945959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 fontAlgn="base">
              <a:spcBef>
                <a:spcPct val="50000"/>
              </a:spcBef>
              <a:buFont typeface="Arial" panose="020b0604020202020204" pitchFamily="34" charset="0"/>
            </a:pPr>
            <a:r>
              <a:rPr lang="zh-CN" altLang="en-US" sz="3200" b="1">
                <a:solidFill>
                  <a:schemeClr val="tx2"/>
                </a:solidFill>
                <a:latin typeface="+mn-ea"/>
                <a:cs typeface="+mn-ea"/>
                <a:sym typeface="+mn-ea"/>
              </a:rPr>
              <a:t>例：</a:t>
            </a:r>
            <a:r>
              <a:rPr lang="en-US" altLang="zh-CN" sz="3200" b="1">
                <a:solidFill>
                  <a:schemeClr val="tx2"/>
                </a:solidFill>
                <a:latin typeface="+mn-ea"/>
                <a:cs typeface="+mn-ea"/>
                <a:sym typeface="+mn-ea"/>
              </a:rPr>
              <a:t>20℃</a:t>
            </a:r>
            <a:r>
              <a:rPr lang="zh-CN" altLang="en-US" sz="3200" b="1">
                <a:solidFill>
                  <a:schemeClr val="tx2"/>
                </a:solidFill>
                <a:latin typeface="+mn-ea"/>
                <a:cs typeface="+mn-ea"/>
                <a:sym typeface="+mn-ea"/>
              </a:rPr>
              <a:t>时</a:t>
            </a:r>
            <a:r>
              <a:rPr lang="en-US" altLang="zh-CN" sz="3200" b="1">
                <a:solidFill>
                  <a:schemeClr val="tx2"/>
                </a:solidFill>
                <a:latin typeface="+mn-ea"/>
                <a:cs typeface="+mn-ea"/>
                <a:sym typeface="+mn-ea"/>
              </a:rPr>
              <a:t>NaCl</a:t>
            </a:r>
            <a:r>
              <a:rPr lang="zh-CN" altLang="en-US" sz="3200" b="1">
                <a:solidFill>
                  <a:schemeClr val="tx2"/>
                </a:solidFill>
                <a:latin typeface="+mn-ea"/>
                <a:cs typeface="+mn-ea"/>
                <a:sym typeface="+mn-ea"/>
              </a:rPr>
              <a:t>的溶解度为</a:t>
            </a:r>
            <a:r>
              <a:rPr lang="en-US" altLang="zh-CN" sz="3200" b="1">
                <a:solidFill>
                  <a:schemeClr val="tx2"/>
                </a:solidFill>
                <a:latin typeface="+mn-ea"/>
                <a:cs typeface="+mn-ea"/>
                <a:sym typeface="+mn-ea"/>
              </a:rPr>
              <a:t>36 g</a:t>
            </a:r>
            <a:r>
              <a:rPr lang="zh-CN" altLang="en-US" sz="3200" b="1">
                <a:solidFill>
                  <a:schemeClr val="tx2"/>
                </a:solidFill>
                <a:latin typeface="+mn-ea"/>
                <a:cs typeface="+mn-ea"/>
                <a:sym typeface="+mn-ea"/>
              </a:rPr>
              <a:t>，其含义是什么？</a:t>
            </a:r>
            <a:endParaRPr lang="zh-CN" altLang="en-US" sz="3200" b="1">
              <a:solidFill>
                <a:schemeClr val="tx2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96720" y="4298315"/>
            <a:ext cx="921829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</a:rPr>
              <a:t>①在20℃时，NaCl在100 g水中达到饱和状态时，溶解溶质的质量是36 g。</a:t>
            </a:r>
            <a:endParaRPr lang="zh-CN" altLang="en-US" sz="3200">
              <a:solidFill>
                <a:schemeClr val="accent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75765" y="5455920"/>
            <a:ext cx="92392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</a:rPr>
              <a:t>②在20℃时，NaCl在100 g溶剂中最多能溶解36 g。</a:t>
            </a:r>
            <a:endParaRPr lang="zh-CN" altLang="en-US" sz="320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7047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1581150" y="810260"/>
            <a:ext cx="59880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/>
              <a:t>溶解度的相对大小（</a:t>
            </a:r>
            <a:r>
              <a:rPr lang="en-US" altLang="zh-CN" sz="2800" b="1">
                <a:solidFill>
                  <a:srgbClr val="FF33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20℃</a:t>
            </a:r>
            <a:r>
              <a:rPr lang="zh-CN" altLang="en-US" sz="2800" b="1">
                <a:solidFill>
                  <a:srgbClr val="FF33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时</a:t>
            </a:r>
            <a:r>
              <a:rPr lang="zh-CN" altLang="en-US" sz="2800" b="1">
                <a:solidFill>
                  <a:schemeClr val="tx1"/>
                </a:solidFill>
                <a:latin typeface="+mn-ea"/>
                <a:sym typeface="+mn-ea"/>
              </a:rPr>
              <a:t>）</a:t>
            </a:r>
            <a:endParaRPr lang="zh-CN" altLang="en-US" sz="2800" b="1">
              <a:solidFill>
                <a:schemeClr val="tx1"/>
              </a:solidFill>
              <a:latin typeface="+mn-ea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11022" t="1324" r="12178" b="1857"/>
          <a:stretch>
            <a:fillRect/>
          </a:stretch>
        </p:blipFill>
        <p:spPr>
          <a:xfrm>
            <a:off x="1581150" y="1647825"/>
            <a:ext cx="4849495" cy="3343275"/>
          </a:xfrm>
          <a:prstGeom prst="rect">
            <a:avLst/>
          </a:prstGeom>
        </p:spPr>
      </p:pic>
      <p:sp>
        <p:nvSpPr>
          <p:cNvPr id="71727" name="Text Box 27"/>
          <p:cNvSpPr txBox="1"/>
          <p:nvPr/>
        </p:nvSpPr>
        <p:spPr>
          <a:xfrm>
            <a:off x="6430645" y="1647825"/>
            <a:ext cx="5104765" cy="33096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1、不溶物就是绝对不溶于水的物质。此话是否正确？                                                                        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457200" indent="-457200">
              <a:spcBef>
                <a:spcPct val="50000"/>
              </a:spcBef>
            </a:pP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2、20℃时碳酸钙的溶解度是0.0013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g，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所以碳酸钙是</a:t>
            </a:r>
            <a:r>
              <a:rPr lang="en-US" altLang="zh-CN" sz="3200" u="sng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  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溶物质。    </a:t>
            </a:r>
            <a:r>
              <a:rPr lang="zh-CN" altLang="en-US" sz="3200" u="sng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   </a:t>
            </a:r>
            <a:endParaRPr lang="zh-CN" altLang="en-US" sz="2800" u="sng">
              <a:latin typeface="Arial" panose="020b0604020202020204" pitchFamily="34" charset="0"/>
            </a:endParaRPr>
          </a:p>
        </p:txBody>
      </p:sp>
      <p:sp>
        <p:nvSpPr>
          <p:cNvPr id="71728" name="Text Box 28"/>
          <p:cNvSpPr txBox="1"/>
          <p:nvPr>
            <p:custDataLst>
              <p:tags r:id="rId5"/>
            </p:custDataLst>
          </p:nvPr>
        </p:nvSpPr>
        <p:spPr>
          <a:xfrm>
            <a:off x="7691120" y="4298950"/>
            <a:ext cx="74676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难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11705" y="5107940"/>
            <a:ext cx="849566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3、20℃时氯化钠的溶解度是36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g，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则氯化钠是</a:t>
            </a:r>
            <a:r>
              <a:rPr lang="zh-CN" altLang="en-US" sz="3200" u="sng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3200" u="sng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   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溶物质</a:t>
            </a:r>
            <a:r>
              <a:rPr lang="zh-CN" altLang="en-US" sz="3200" u="sng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           </a:t>
            </a:r>
            <a:endParaRPr lang="zh-CN" altLang="en-US" sz="3200" u="sng"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18435" y="5526405"/>
            <a:ext cx="7854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sym typeface="+mn-ea"/>
              </a:rPr>
              <a:t>易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8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7047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68755" y="671195"/>
            <a:ext cx="925449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/>
              <a:t>       </a:t>
            </a:r>
            <a:r>
              <a:rPr lang="zh-CN" altLang="en-US" sz="3200"/>
              <a:t>用</a:t>
            </a:r>
            <a:r>
              <a:rPr lang="zh-CN" altLang="en-US" sz="3200">
                <a:solidFill>
                  <a:srgbClr val="FF0000"/>
                </a:solidFill>
              </a:rPr>
              <a:t>实验</a:t>
            </a:r>
            <a:r>
              <a:rPr lang="zh-CN" altLang="en-US" sz="3200"/>
              <a:t>的方法可以测出物质在不同温度时的溶解度，如表2-1。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t="797" r="490"/>
          <a:stretch>
            <a:fillRect/>
          </a:stretch>
        </p:blipFill>
        <p:spPr>
          <a:xfrm>
            <a:off x="1026795" y="1747520"/>
            <a:ext cx="10280650" cy="376555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7047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63345" y="664845"/>
            <a:ext cx="23056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ym typeface="+mn-ea"/>
              </a:rPr>
              <a:t>溶解度曲线</a:t>
            </a:r>
            <a:endParaRPr lang="zh-CN" altLang="en-US" sz="3200" b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t="73" r="3312"/>
          <a:stretch>
            <a:fillRect/>
          </a:stretch>
        </p:blipFill>
        <p:spPr>
          <a:xfrm>
            <a:off x="6527165" y="821055"/>
            <a:ext cx="4690110" cy="521589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61720" y="1248410"/>
            <a:ext cx="5465445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ym typeface="+mn-ea"/>
              </a:rPr>
              <a:t>1．用纵坐标表示溶解度，横坐标表示温度，根据表2-1所提供的数据，在图2-11的坐标纸上绘制几种物质的溶解度随温度变化的曲线——溶解度曲线。</a:t>
            </a:r>
            <a:endParaRPr lang="zh-CN" altLang="en-US" sz="3200">
              <a:sym typeface="+mn-ea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969645" y="4504690"/>
          <a:ext cx="5444490" cy="1097280"/>
        </p:xfrm>
        <a:graphic>
          <a:graphicData uri="http://schemas.openxmlformats.org/drawingml/2006/table">
            <a:tbl>
              <a:tblPr/>
              <a:tblGrid>
                <a:gridCol w="1220470"/>
                <a:gridCol w="687070"/>
                <a:gridCol w="677545"/>
                <a:gridCol w="723265"/>
                <a:gridCol w="698500"/>
                <a:gridCol w="726440"/>
                <a:gridCol w="711200"/>
              </a:tblGrid>
              <a:tr h="396240">
                <a:tc>
                  <a:txBody>
                    <a:bodyPr vert="horz" wrap="square"/>
                    <a:lstStyle/>
                    <a:p>
                      <a:pPr marL="0" algn="l" defTabSz="914400" rtl="0" eaLnBrk="1" latinLnBrk="0" hangingPunct="1"/>
                      <a:r>
                        <a:rPr lang="zh-CN" altLang="en-US" sz="2000" b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温度</a:t>
                      </a:r>
                      <a:r>
                        <a:rPr lang="en-US" altLang="zh-CN" sz="2000" b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lang="en-US" altLang="zh-CN" sz="2000" b="1" kern="1200" baseline="300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ea"/>
                        </a:rPr>
                        <a:t>o</a:t>
                      </a:r>
                      <a:r>
                        <a:rPr lang="en-US" altLang="zh-CN" sz="2000" b="1" kern="12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ea"/>
                        </a:rPr>
                        <a:t>c</a:t>
                      </a:r>
                      <a:endParaRPr lang="en-US" altLang="zh-CN" sz="2000" b="1" kern="120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ea"/>
                      </a:endParaRPr>
                    </a:p>
                  </a:txBody>
                  <a:tcPr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r>
                        <a:rPr lang="en-US" altLang="zh-CN" sz="2000" b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2000" b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r>
                        <a:rPr lang="en-US" altLang="zh-CN" sz="2000" b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</a:t>
                      </a:r>
                      <a:endParaRPr lang="en-US" altLang="zh-CN" sz="2000" b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r>
                        <a:rPr lang="en-US" altLang="zh-CN" sz="2000" b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20</a:t>
                      </a:r>
                      <a:endParaRPr lang="en-US" altLang="zh-CN" sz="2000" b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r>
                        <a:rPr lang="en-US" altLang="zh-CN" sz="2000" b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30</a:t>
                      </a:r>
                      <a:endParaRPr lang="en-US" altLang="zh-CN" sz="2000" b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r>
                        <a:rPr lang="en-US" altLang="zh-CN" sz="2000" b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40</a:t>
                      </a:r>
                      <a:endParaRPr lang="en-US" altLang="zh-CN" sz="2000" b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r>
                        <a:rPr lang="en-US" altLang="zh-CN" sz="2000" b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50</a:t>
                      </a:r>
                      <a:endParaRPr lang="en-US" altLang="zh-CN" sz="2000" b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1040">
                <a:tc>
                  <a:txBody>
                    <a:bodyPr vert="horz" wrap="square"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KNO</a:t>
                      </a:r>
                      <a:r>
                        <a:rPr lang="en-US" altLang="zh-CN" sz="2000" b="1" baseline="-250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</a:t>
                      </a:r>
                      <a:endParaRPr lang="zh-CN" altLang="en-US" sz="2000" b="1" baseline="-2500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zh-CN" altLang="en-US" sz="2000" b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溶解度</a:t>
                      </a:r>
                      <a:r>
                        <a:rPr lang="en-US" altLang="zh-CN" sz="2000" b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/g</a:t>
                      </a:r>
                      <a:endParaRPr lang="en-US" altLang="zh-CN" sz="2000" b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r>
                        <a:rPr lang="en-US" altLang="zh-CN" sz="2000" b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13.3</a:t>
                      </a:r>
                      <a:endParaRPr lang="en-US" altLang="zh-CN" sz="2000" b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r>
                        <a:rPr lang="en-US" altLang="zh-CN" sz="2000" b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20.9</a:t>
                      </a:r>
                      <a:endParaRPr lang="en-US" altLang="zh-CN" sz="2000" b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r>
                        <a:rPr lang="en-US" altLang="zh-CN" sz="2000" b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31.6</a:t>
                      </a:r>
                      <a:endParaRPr lang="en-US" altLang="zh-CN" sz="2000" b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r>
                        <a:rPr lang="en-US" altLang="zh-CN" sz="2000" b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45.8</a:t>
                      </a:r>
                      <a:endParaRPr lang="en-US" altLang="zh-CN" sz="2000" b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r>
                        <a:rPr lang="en-US" altLang="zh-CN" sz="2000" b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63.9</a:t>
                      </a:r>
                      <a:endParaRPr lang="en-US" altLang="zh-CN" sz="2000" b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r>
                        <a:rPr lang="en-US" altLang="zh-CN" sz="2000" b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85.5</a:t>
                      </a:r>
                      <a:endParaRPr lang="en-US" altLang="zh-CN" sz="2000" b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7047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293495" y="794385"/>
            <a:ext cx="8097520" cy="505841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866380" y="1317625"/>
            <a:ext cx="172275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微软雅黑" panose="020b0503020204020204" charset="-122"/>
                <a:ea typeface="微软雅黑"/>
              </a:rPr>
              <a:t>①描点</a:t>
            </a:r>
            <a:endParaRPr lang="zh-CN" altLang="en-US" sz="3200" b="1">
              <a:latin typeface="微软雅黑" panose="020b0503020204020204" charset="-122"/>
              <a:ea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3200" b="1">
                <a:latin typeface="微软雅黑" panose="020b0503020204020204" charset="-122"/>
                <a:ea typeface="微软雅黑"/>
              </a:rPr>
              <a:t>②连线</a:t>
            </a:r>
            <a:endParaRPr lang="zh-CN" altLang="en-US" sz="3200" b="1"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011035" y="3228975"/>
            <a:ext cx="44399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latin typeface="微软雅黑" panose="020b0503020204020204" charset="-122"/>
                <a:ea typeface="微软雅黑"/>
                <a:sym typeface="+mn-ea"/>
              </a:rPr>
              <a:t>注：曲线要尽可能光滑</a:t>
            </a:r>
            <a:endParaRPr lang="zh-CN" altLang="en-US" sz="3200">
              <a:latin typeface="微软雅黑" panose="020b0503020204020204" charset="-122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7047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5070475" y="794385"/>
            <a:ext cx="638111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/>
              <a:t>2．从绘制的溶解度曲线上，查出上述几种物质在25℃和85℃时的溶解度。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369695" y="723265"/>
            <a:ext cx="3581400" cy="54590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139690" y="2491105"/>
            <a:ext cx="6048375" cy="313055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8825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343025" y="675005"/>
            <a:ext cx="3380740" cy="54057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604385" y="3404235"/>
            <a:ext cx="3952240" cy="2676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723765" y="583565"/>
            <a:ext cx="6490970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/>
              <a:t>3.图2-12和图2-13给出了几种固体物质的溶解度曲线。请与你所绘制的溶解度曲线进行比较，并讨论:</a:t>
            </a:r>
            <a:endParaRPr lang="zh-CN" altLang="en-US" sz="3200"/>
          </a:p>
          <a:p>
            <a:endParaRPr lang="zh-CN" altLang="en-US" sz="3200"/>
          </a:p>
        </p:txBody>
      </p:sp>
      <p:sp>
        <p:nvSpPr>
          <p:cNvPr id="7" name="文本框 6"/>
          <p:cNvSpPr txBox="1"/>
          <p:nvPr/>
        </p:nvSpPr>
        <p:spPr>
          <a:xfrm>
            <a:off x="5577205" y="2333625"/>
            <a:ext cx="584327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ym typeface="+mn-ea"/>
              </a:rPr>
              <a:t>(1）根据图2-12和图2-13分析，这些固体物质的溶解度随温度</a:t>
            </a:r>
            <a:r>
              <a:rPr lang="en-US" altLang="zh-CN" sz="3200">
                <a:sym typeface="+mn-ea"/>
              </a:rPr>
              <a:t>  </a:t>
            </a:r>
            <a:endParaRPr lang="zh-CN" altLang="en-US" sz="3200"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492490" y="3409950"/>
            <a:ext cx="272161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ym typeface="+mn-ea"/>
              </a:rPr>
              <a:t>的变化有什么规律?举例说明。</a:t>
            </a:r>
            <a:endParaRPr lang="zh-CN" altLang="en-US" sz="3200"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7047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343025" y="675005"/>
            <a:ext cx="3380740" cy="54057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604385" y="3404235"/>
            <a:ext cx="3952240" cy="2676525"/>
          </a:xfrm>
          <a:prstGeom prst="rect">
            <a:avLst/>
          </a:prstGeom>
        </p:spPr>
      </p:pic>
      <p:sp>
        <p:nvSpPr>
          <p:cNvPr id="12" name="Rectangle 964"/>
          <p:cNvSpPr/>
          <p:nvPr>
            <p:custDataLst>
              <p:tags r:id="rId6"/>
            </p:custDataLst>
          </p:nvPr>
        </p:nvSpPr>
        <p:spPr>
          <a:xfrm>
            <a:off x="4789805" y="758190"/>
            <a:ext cx="6450965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0" hangingPunct="0"/>
            <a:r>
              <a:rPr lang="zh-CN" altLang="en-US" sz="32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en-US" sz="3200">
                <a:solidFill>
                  <a:schemeClr val="tx1"/>
                </a:solidFill>
                <a:latin typeface="Times New Roman" panose="02020603050405020304" charset="0"/>
              </a:rPr>
              <a:t>大多数固体物质溶解度随温度升高而快速增大，例如 </a:t>
            </a:r>
            <a:r>
              <a:rPr lang="zh-CN" altLang="en-US" sz="3200">
                <a:solidFill>
                  <a:srgbClr val="FF0000"/>
                </a:solidFill>
                <a:latin typeface="Times New Roman" panose="02020603050405020304" charset="0"/>
              </a:rPr>
              <a:t>硝酸钾</a:t>
            </a:r>
            <a:r>
              <a:rPr lang="zh-CN" altLang="en-US" sz="3200">
                <a:solidFill>
                  <a:schemeClr val="tx1"/>
                </a:solidFill>
                <a:latin typeface="Times New Roman" panose="02020603050405020304" charset="0"/>
              </a:rPr>
              <a:t>等。 </a:t>
            </a:r>
            <a:endParaRPr lang="zh-CN" altLang="en-US" sz="3200">
              <a:solidFill>
                <a:schemeClr val="tx1"/>
              </a:solidFill>
              <a:latin typeface="Times New Roman" panose="02020603050405020304" charset="0"/>
            </a:endParaRPr>
          </a:p>
        </p:txBody>
      </p:sp>
      <p:sp>
        <p:nvSpPr>
          <p:cNvPr id="13" name="Rectangle 965"/>
          <p:cNvSpPr/>
          <p:nvPr>
            <p:custDataLst>
              <p:tags r:id="rId7"/>
            </p:custDataLst>
          </p:nvPr>
        </p:nvSpPr>
        <p:spPr>
          <a:xfrm>
            <a:off x="4789805" y="2178050"/>
            <a:ext cx="6451600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0" hangingPunct="0"/>
            <a:r>
              <a:rPr lang="zh-CN" altLang="en-US" sz="32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en-US" sz="3200">
                <a:solidFill>
                  <a:schemeClr val="tx1"/>
                </a:solidFill>
                <a:latin typeface="Times New Roman" panose="02020603050405020304" charset="0"/>
              </a:rPr>
              <a:t>少数固体物质溶解度随温度升高</a:t>
            </a:r>
            <a:r>
              <a:rPr lang="zh-CN" altLang="en-US" sz="3200">
                <a:latin typeface="Times New Roman" panose="02020603050405020304" charset="0"/>
                <a:sym typeface="+mn-ea"/>
              </a:rPr>
              <a:t>而缓慢增大</a:t>
            </a:r>
            <a:r>
              <a:rPr lang="zh-CN" altLang="en-US" sz="3200">
                <a:solidFill>
                  <a:schemeClr val="tx1"/>
                </a:solidFill>
                <a:latin typeface="Times New Roman" panose="02020603050405020304" charset="0"/>
              </a:rPr>
              <a:t>，例如</a:t>
            </a:r>
            <a:r>
              <a:rPr lang="zh-CN" altLang="en-US" sz="3200">
                <a:solidFill>
                  <a:srgbClr val="FF0000"/>
                </a:solidFill>
                <a:latin typeface="Times New Roman" panose="02020603050405020304" charset="0"/>
              </a:rPr>
              <a:t>氯化钠</a:t>
            </a:r>
            <a:r>
              <a:rPr lang="zh-CN" altLang="en-US" sz="3200">
                <a:solidFill>
                  <a:schemeClr val="tx1"/>
                </a:solidFill>
                <a:latin typeface="Times New Roman" panose="02020603050405020304" charset="0"/>
              </a:rPr>
              <a:t>。</a:t>
            </a:r>
            <a:endParaRPr lang="zh-CN" altLang="en-US" sz="3200">
              <a:solidFill>
                <a:schemeClr val="tx1"/>
              </a:solidFill>
              <a:latin typeface="Times New Roman" panose="02020603050405020304" charset="0"/>
            </a:endParaRPr>
          </a:p>
        </p:txBody>
      </p:sp>
      <p:sp>
        <p:nvSpPr>
          <p:cNvPr id="14" name="Rectangle 966"/>
          <p:cNvSpPr/>
          <p:nvPr>
            <p:custDataLst>
              <p:tags r:id="rId8"/>
            </p:custDataLst>
          </p:nvPr>
        </p:nvSpPr>
        <p:spPr>
          <a:xfrm>
            <a:off x="8615680" y="3597910"/>
            <a:ext cx="3046730" cy="20612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0" hangingPunct="0"/>
            <a:r>
              <a:rPr lang="zh-CN" altLang="en-US" sz="32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zh-CN" altLang="en-US" sz="3200">
                <a:solidFill>
                  <a:schemeClr val="tx1"/>
                </a:solidFill>
                <a:latin typeface="Times New Roman" panose="02020603050405020304" charset="0"/>
              </a:rPr>
              <a:t>极少数固体物质溶解度随温度升高反而减小，例如</a:t>
            </a:r>
            <a:r>
              <a:rPr lang="zh-CN" altLang="en-US" sz="3200">
                <a:solidFill>
                  <a:srgbClr val="FF0000"/>
                </a:solidFill>
                <a:latin typeface="Times New Roman" panose="02020603050405020304" charset="0"/>
              </a:rPr>
              <a:t>熟石灰</a:t>
            </a:r>
            <a:r>
              <a:rPr lang="zh-CN" altLang="en-US" sz="3200">
                <a:solidFill>
                  <a:schemeClr val="tx1"/>
                </a:solidFill>
                <a:latin typeface="Times New Roman" panose="02020603050405020304" charset="0"/>
              </a:rPr>
              <a:t>。</a:t>
            </a:r>
            <a:endParaRPr lang="zh-CN" altLang="en-US" sz="3200">
              <a:solidFill>
                <a:schemeClr val="tx1"/>
              </a:solidFill>
              <a:latin typeface="Times New Roman" panose="0202060305040502030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104505" y="1189355"/>
            <a:ext cx="2280285" cy="768985"/>
          </a:xfrm>
          <a:prstGeom prst="rect">
            <a:avLst/>
          </a:prstGeom>
          <a:solidFill>
            <a:schemeClr val="accent6">
              <a:lumMod val="60000"/>
              <a:lumOff val="4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降温结晶</a:t>
            </a:r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7757160" y="2566035"/>
            <a:ext cx="2280285" cy="768985"/>
          </a:xfrm>
          <a:prstGeom prst="rect">
            <a:avLst/>
          </a:prstGeom>
          <a:solidFill>
            <a:schemeClr val="accent6">
              <a:lumMod val="60000"/>
              <a:lumOff val="4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蒸发结晶</a:t>
            </a:r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8799195" y="4994275"/>
            <a:ext cx="2280285" cy="768985"/>
          </a:xfrm>
          <a:prstGeom prst="rect">
            <a:avLst/>
          </a:prstGeom>
          <a:solidFill>
            <a:schemeClr val="accent6">
              <a:lumMod val="60000"/>
              <a:lumOff val="4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升温结晶</a:t>
            </a:r>
            <a:endParaRPr lang="zh-CN" altLang="en-US" sz="32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8825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343025" y="675005"/>
            <a:ext cx="3380740" cy="54057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796790" y="4041140"/>
            <a:ext cx="3011170" cy="20396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723130" y="675005"/>
            <a:ext cx="656272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/>
              <a:t>(2）从溶解度曲线中，你还能获得哪些信息?</a:t>
            </a:r>
            <a:endParaRPr lang="zh-CN" altLang="en-US" sz="3200"/>
          </a:p>
        </p:txBody>
      </p:sp>
      <p:sp>
        <p:nvSpPr>
          <p:cNvPr id="6" name="椭圆 5"/>
          <p:cNvSpPr/>
          <p:nvPr/>
        </p:nvSpPr>
        <p:spPr>
          <a:xfrm>
            <a:off x="2766695" y="4342130"/>
            <a:ext cx="115570" cy="12763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2882265" y="2141855"/>
            <a:ext cx="649605" cy="560070"/>
          </a:xfrm>
          <a:prstGeom prst="rect">
            <a:avLst/>
          </a:prstGeom>
          <a:solidFill>
            <a:schemeClr val="accent6">
              <a:lumMod val="60000"/>
              <a:lumOff val="4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>
                <a:solidFill>
                  <a:schemeClr val="tx1"/>
                </a:solidFill>
              </a:rPr>
              <a:t>B</a:t>
            </a:r>
            <a:endParaRPr lang="en-US" altLang="zh-CN" sz="3200" b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2499995" y="4545330"/>
            <a:ext cx="649605" cy="560070"/>
          </a:xfrm>
          <a:prstGeom prst="rect">
            <a:avLst/>
          </a:prstGeom>
          <a:solidFill>
            <a:schemeClr val="accent6">
              <a:lumMod val="60000"/>
              <a:lumOff val="4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>
                <a:solidFill>
                  <a:schemeClr val="tx1"/>
                </a:solidFill>
              </a:rPr>
              <a:t>A</a:t>
            </a:r>
            <a:endParaRPr lang="en-US" altLang="zh-CN" sz="3200" b="1">
              <a:solidFill>
                <a:schemeClr val="tx1"/>
              </a:solidFill>
            </a:endParaRPr>
          </a:p>
        </p:txBody>
      </p:sp>
      <p:sp>
        <p:nvSpPr>
          <p:cNvPr id="9" name="椭圆 8"/>
          <p:cNvSpPr/>
          <p:nvPr>
            <p:custDataLst>
              <p:tags r:id="rId8"/>
            </p:custDataLst>
          </p:nvPr>
        </p:nvSpPr>
        <p:spPr>
          <a:xfrm>
            <a:off x="3531870" y="2268855"/>
            <a:ext cx="115570" cy="12763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9"/>
            </p:custDataLst>
          </p:nvPr>
        </p:nvSpPr>
        <p:spPr>
          <a:xfrm>
            <a:off x="3545840" y="3276600"/>
            <a:ext cx="115570" cy="12763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3808095" y="2956560"/>
            <a:ext cx="649605" cy="560070"/>
          </a:xfrm>
          <a:prstGeom prst="rect">
            <a:avLst/>
          </a:prstGeom>
          <a:solidFill>
            <a:schemeClr val="accent6">
              <a:lumMod val="60000"/>
              <a:lumOff val="4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>
                <a:solidFill>
                  <a:schemeClr val="tx1"/>
                </a:solidFill>
              </a:rPr>
              <a:t>C</a:t>
            </a:r>
            <a:endParaRPr lang="en-US" altLang="zh-CN" sz="3200" b="1">
              <a:solidFill>
                <a:schemeClr val="tx1"/>
              </a:solidFill>
            </a:endParaRPr>
          </a:p>
        </p:txBody>
      </p:sp>
      <p:sp>
        <p:nvSpPr>
          <p:cNvPr id="12" name="椭圆 11"/>
          <p:cNvSpPr/>
          <p:nvPr>
            <p:custDataLst>
              <p:tags r:id="rId11"/>
            </p:custDataLst>
          </p:nvPr>
        </p:nvSpPr>
        <p:spPr>
          <a:xfrm>
            <a:off x="3545840" y="1586230"/>
            <a:ext cx="115570" cy="12763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12"/>
            </p:custDataLst>
          </p:nvPr>
        </p:nvSpPr>
        <p:spPr>
          <a:xfrm>
            <a:off x="2766695" y="1277620"/>
            <a:ext cx="649605" cy="560070"/>
          </a:xfrm>
          <a:prstGeom prst="rect">
            <a:avLst/>
          </a:prstGeom>
          <a:solidFill>
            <a:schemeClr val="accent6">
              <a:lumMod val="60000"/>
              <a:lumOff val="4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>
                <a:solidFill>
                  <a:schemeClr val="tx1"/>
                </a:solidFill>
              </a:rPr>
              <a:t>D</a:t>
            </a:r>
            <a:endParaRPr lang="en-US" altLang="zh-CN" sz="3200" b="1">
              <a:solidFill>
                <a:schemeClr val="tx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796790" y="1865630"/>
            <a:ext cx="6814820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①从曲线</a:t>
            </a:r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上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的</a:t>
            </a:r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点</a:t>
            </a: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能获得哪些信息？</a:t>
            </a:r>
            <a:endParaRPr lang="zh-CN" altLang="en-US" sz="32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  <a:p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②从曲线上的</a:t>
            </a:r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交点</a:t>
            </a: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B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能获得哪些信息？</a:t>
            </a:r>
            <a:endParaRPr lang="zh-CN" altLang="en-US" sz="32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  <a:p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③从曲线</a:t>
            </a:r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下方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的点</a:t>
            </a: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C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能获得哪些信息？</a:t>
            </a:r>
            <a:endParaRPr lang="zh-CN" altLang="en-US" sz="32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  <a:p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④从曲线</a:t>
            </a:r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上方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的点</a:t>
            </a: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D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能获得哪些信息？</a:t>
            </a:r>
            <a:endParaRPr lang="zh-CN" altLang="en-US" sz="32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7047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369695" y="779145"/>
            <a:ext cx="3282315" cy="533781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4827270" y="1048385"/>
            <a:ext cx="1129665" cy="560070"/>
          </a:xfrm>
          <a:prstGeom prst="rect">
            <a:avLst/>
          </a:prstGeom>
          <a:solidFill>
            <a:schemeClr val="accent6">
              <a:lumMod val="60000"/>
              <a:lumOff val="4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>
                <a:solidFill>
                  <a:schemeClr val="tx1"/>
                </a:solidFill>
              </a:rPr>
              <a:t>A</a:t>
            </a:r>
            <a:r>
              <a:rPr lang="zh-CN" altLang="en-US" sz="3200" b="1">
                <a:solidFill>
                  <a:schemeClr val="tx1"/>
                </a:solidFill>
              </a:rPr>
              <a:t>点：</a:t>
            </a:r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05195" y="779145"/>
            <a:ext cx="463105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在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40℃时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氯化钾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的溶解度是40g</a:t>
            </a:r>
            <a:endParaRPr lang="en-US" altLang="zh-CN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4827270" y="2410460"/>
            <a:ext cx="1129665" cy="560070"/>
          </a:xfrm>
          <a:prstGeom prst="rect">
            <a:avLst/>
          </a:prstGeom>
          <a:solidFill>
            <a:schemeClr val="accent6">
              <a:lumMod val="60000"/>
              <a:lumOff val="4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>
                <a:solidFill>
                  <a:schemeClr val="tx1"/>
                </a:solidFill>
              </a:rPr>
              <a:t>B</a:t>
            </a:r>
            <a:r>
              <a:rPr lang="zh-CN" altLang="en-US" sz="3200" b="1">
                <a:solidFill>
                  <a:schemeClr val="tx1"/>
                </a:solidFill>
              </a:rPr>
              <a:t>点：</a:t>
            </a:r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005195" y="2152015"/>
            <a:ext cx="502412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在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69℃时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硝酸钠和硝酸钾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的溶解度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相等，为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137g</a:t>
            </a:r>
            <a:endParaRPr lang="en-US" altLang="zh-CN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4763770" y="3707130"/>
            <a:ext cx="1129665" cy="560070"/>
          </a:xfrm>
          <a:prstGeom prst="rect">
            <a:avLst/>
          </a:prstGeom>
          <a:solidFill>
            <a:schemeClr val="accent6">
              <a:lumMod val="60000"/>
              <a:lumOff val="4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>
                <a:solidFill>
                  <a:schemeClr val="tx1"/>
                </a:solidFill>
              </a:rPr>
              <a:t>C</a:t>
            </a:r>
            <a:r>
              <a:rPr lang="zh-CN" altLang="en-US" sz="3200" b="1">
                <a:solidFill>
                  <a:schemeClr val="tx1"/>
                </a:solidFill>
              </a:rPr>
              <a:t>点：</a:t>
            </a:r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005195" y="3425825"/>
            <a:ext cx="502412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点所得到的的溶液为不饱和溶液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1" name="矩形 10"/>
          <p:cNvSpPr/>
          <p:nvPr>
            <p:custDataLst>
              <p:tags r:id="rId7"/>
            </p:custDataLst>
          </p:nvPr>
        </p:nvSpPr>
        <p:spPr>
          <a:xfrm>
            <a:off x="4763770" y="5003800"/>
            <a:ext cx="1129665" cy="560070"/>
          </a:xfrm>
          <a:prstGeom prst="rect">
            <a:avLst/>
          </a:prstGeom>
          <a:solidFill>
            <a:schemeClr val="accent6">
              <a:lumMod val="60000"/>
              <a:lumOff val="4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>
                <a:solidFill>
                  <a:schemeClr val="tx1"/>
                </a:solidFill>
              </a:rPr>
              <a:t>D</a:t>
            </a:r>
            <a:r>
              <a:rPr lang="zh-CN" altLang="en-US" sz="3200" b="1">
                <a:solidFill>
                  <a:schemeClr val="tx1"/>
                </a:solidFill>
              </a:rPr>
              <a:t>点：</a:t>
            </a:r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005195" y="4699635"/>
            <a:ext cx="502412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D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点所得到的的溶液为饱和溶液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,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且有晶体析出。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0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t="797" r="490"/>
          <a:stretch>
            <a:fillRect/>
          </a:stretch>
        </p:blipFill>
        <p:spPr>
          <a:xfrm>
            <a:off x="4488180" y="3773805"/>
            <a:ext cx="6518275" cy="2387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07440" y="755650"/>
            <a:ext cx="3380740" cy="540575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272280" y="836295"/>
            <a:ext cx="7183755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/>
              <a:t>(3 ）溶解度数据表（如表2-1）和溶解度曲线都可以表示物质在不同温度时的溶解度，二者有什么区别?通过溶解度数据表和溶解度曲线所提供的不同信息，你能否由此体会到:不同的数据处理方法，作用不同。与同学交流。</a:t>
            </a:r>
            <a:endParaRPr lang="zh-CN" altLang="en-US" sz="32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7047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056323" y="4804410"/>
            <a:ext cx="1357312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/>
              </a:rPr>
              <a:t>缺点：</a:t>
            </a:r>
            <a:endParaRPr lang="zh-CN" altLang="en-US" sz="3200" b="1">
              <a:solidFill>
                <a:schemeClr val="tx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435735" y="5387975"/>
            <a:ext cx="9841230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</a:rPr>
              <a:t>不能直观地反映溶解度受温度影响的大小、变化情况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056323" y="3167380"/>
            <a:ext cx="1652587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/>
              </a:rPr>
              <a:t>优点：</a:t>
            </a:r>
            <a:endParaRPr lang="zh-CN" altLang="en-US" sz="3200" b="1">
              <a:solidFill>
                <a:schemeClr val="tx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69720" y="3682365"/>
            <a:ext cx="5127625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</a:rPr>
              <a:t>数据准确、来源可靠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569720" y="4220528"/>
            <a:ext cx="9572625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</a:rPr>
              <a:t>数据不够齐全，不能获知任意温度条件下的溶解度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rcRect t="797" r="490"/>
          <a:stretch>
            <a:fillRect/>
          </a:stretch>
        </p:blipFill>
        <p:spPr>
          <a:xfrm>
            <a:off x="2612390" y="756920"/>
            <a:ext cx="6518275" cy="2387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7047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107440" y="755650"/>
            <a:ext cx="3380740" cy="5405755"/>
          </a:xfrm>
          <a:prstGeom prst="rect">
            <a:avLst/>
          </a:prstGeom>
        </p:spPr>
      </p:pic>
      <p:sp>
        <p:nvSpPr>
          <p:cNvPr id="132" name="文本框 131"/>
          <p:cNvSpPr txBox="1">
            <a:spLocks noChangeArrowheads="1"/>
          </p:cNvSpPr>
          <p:nvPr/>
        </p:nvSpPr>
        <p:spPr bwMode="auto">
          <a:xfrm>
            <a:off x="4314825" y="3577590"/>
            <a:ext cx="3468688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/>
              </a:rPr>
              <a:t>缺点：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3" name="文本框 132"/>
          <p:cNvSpPr txBox="1">
            <a:spLocks noChangeArrowheads="1"/>
          </p:cNvSpPr>
          <p:nvPr/>
        </p:nvSpPr>
        <p:spPr bwMode="auto">
          <a:xfrm>
            <a:off x="4658995" y="2501265"/>
            <a:ext cx="6723380" cy="1076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b.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能直观地反应溶解度受温度影响的大小、变化情况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34" name="文本框 133"/>
          <p:cNvSpPr txBox="1">
            <a:spLocks noChangeArrowheads="1"/>
          </p:cNvSpPr>
          <p:nvPr/>
        </p:nvSpPr>
        <p:spPr bwMode="auto">
          <a:xfrm>
            <a:off x="4658995" y="1424940"/>
            <a:ext cx="6723380" cy="1076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a.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所呈现的温度范围较宽，数据齐全，能获知连续温度条件下的溶解度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38" name="文本框 137"/>
          <p:cNvSpPr txBox="1">
            <a:spLocks noChangeArrowheads="1"/>
          </p:cNvSpPr>
          <p:nvPr/>
        </p:nvSpPr>
        <p:spPr bwMode="auto">
          <a:xfrm>
            <a:off x="4314825" y="841375"/>
            <a:ext cx="1204913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/>
              </a:rPr>
              <a:t>优点：</a:t>
            </a:r>
            <a:endParaRPr lang="zh-CN" altLang="en-US" sz="3200" b="1">
              <a:solidFill>
                <a:schemeClr val="tx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2150" y="3721735"/>
            <a:ext cx="4231005" cy="23672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768850" y="4161155"/>
            <a:ext cx="6096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latin typeface="微软雅黑" panose="020b0503020204020204" charset="-122"/>
                <a:ea typeface="微软雅黑"/>
                <a:sym typeface="+mn-ea"/>
              </a:rPr>
              <a:t>数据有误差</a:t>
            </a:r>
            <a:endParaRPr lang="zh-CN" altLang="en-US" sz="3200">
              <a:latin typeface="微软雅黑" panose="020b0503020204020204" charset="-122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/>
      <p:bldP spid="134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7047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圆角矩形 8"/>
          <p:cNvSpPr/>
          <p:nvPr>
            <p:custDataLst>
              <p:tags r:id="rId2"/>
            </p:custDataLst>
          </p:nvPr>
        </p:nvSpPr>
        <p:spPr>
          <a:xfrm>
            <a:off x="1379220" y="583565"/>
            <a:ext cx="2051685" cy="9601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600">
                <a:solidFill>
                  <a:srgbClr val="FF0000"/>
                </a:solidFill>
              </a:rPr>
              <a:t>小结</a:t>
            </a:r>
            <a:endParaRPr lang="zh-CN" altLang="en-US" sz="3600">
              <a:solidFill>
                <a:srgbClr val="FF00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622425" y="1728470"/>
            <a:ext cx="2750820" cy="439864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373880" y="1167130"/>
            <a:ext cx="6888480" cy="4523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/>
              <a:t>       </a:t>
            </a:r>
            <a:r>
              <a:rPr lang="zh-CN" altLang="en-US" sz="3200"/>
              <a:t>利用溶解度曲线，我们可以查出某物质在不同温度时的溶解度;可以比较不同物质在同一温度时溶解度的大小;可以比较不同物质的溶解度受温度变化影响的大小;可以看出物质的溶解度随温度变化的规律;等等。</a:t>
            </a:r>
            <a:endParaRPr lang="zh-CN" altLang="en-US" sz="3200"/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7047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1079500" y="583565"/>
            <a:ext cx="6096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b="1">
                <a:sym typeface="+mn-ea"/>
              </a:rPr>
              <a:t>2</a:t>
            </a:r>
            <a:r>
              <a:rPr lang="zh-CN" altLang="en-US" sz="3600" b="1">
                <a:sym typeface="+mn-ea"/>
              </a:rPr>
              <a:t>、气体溶解度</a:t>
            </a:r>
            <a:endParaRPr lang="zh-CN" altLang="en-US" sz="3600" b="1"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46555" y="1228725"/>
            <a:ext cx="948817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fontAlgn="base">
              <a:spcBef>
                <a:spcPct val="20000"/>
              </a:spcBef>
              <a:buClr>
                <a:srgbClr val="000000"/>
              </a:buClr>
            </a:pPr>
            <a:r>
              <a:rPr lang="en-US" altLang="zh-CN" sz="320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     </a:t>
            </a:r>
            <a:r>
              <a:rPr lang="zh-CN" altLang="en-US" sz="320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在</a:t>
            </a:r>
            <a:r>
              <a:rPr lang="zh-CN" altLang="en-US" sz="320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压强</a:t>
            </a:r>
            <a:r>
              <a:rPr lang="zh-CN" altLang="en-US" sz="320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为</a:t>
            </a:r>
            <a:r>
              <a:rPr lang="en-US" altLang="zh-CN" sz="320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101kPa</a:t>
            </a:r>
            <a:r>
              <a:rPr lang="zh-CN" altLang="en-US" sz="320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和一定</a:t>
            </a:r>
            <a:r>
              <a:rPr lang="zh-CN" altLang="en-US" sz="320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温度</a:t>
            </a:r>
            <a:r>
              <a:rPr lang="zh-CN" altLang="en-US" sz="320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下，</a:t>
            </a:r>
            <a:r>
              <a:rPr lang="zh-CN" sz="320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在</a:t>
            </a:r>
            <a:r>
              <a:rPr lang="en-US" altLang="zh-CN" sz="320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320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体积水里溶解达到饱和状态时的气体体积。</a:t>
            </a:r>
            <a:endParaRPr lang="zh-CN" altLang="en-US" sz="3200">
              <a:solidFill>
                <a:srgbClr val="000000"/>
              </a:solidFill>
              <a:effectLst/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212340" y="2643505"/>
            <a:ext cx="2703830" cy="2226945"/>
          </a:xfrm>
          <a:prstGeom prst="rect">
            <a:avLst/>
          </a:prstGeom>
        </p:spPr>
      </p:pic>
      <p:pic>
        <p:nvPicPr>
          <p:cNvPr id="67590" name="图片 2447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947218" y="2705100"/>
            <a:ext cx="2886075" cy="2165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2255" name="Text Box 31"/>
          <p:cNvSpPr txBox="1"/>
          <p:nvPr/>
        </p:nvSpPr>
        <p:spPr>
          <a:xfrm>
            <a:off x="6652260" y="4946650"/>
            <a:ext cx="3475990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buFontTx/>
            </a:pPr>
            <a:r>
              <a:rPr lang="zh-CN" altLang="en-US" sz="3200">
                <a:solidFill>
                  <a:srgbClr val="FF0000"/>
                </a:solidFill>
                <a:latin typeface="Arial" panose="020b0604020202020204" pitchFamily="34" charset="0"/>
              </a:rPr>
              <a:t>压强</a:t>
            </a:r>
            <a:r>
              <a:rPr lang="zh-CN" altLang="en-US" sz="3200">
                <a:solidFill>
                  <a:srgbClr val="000000"/>
                </a:solidFill>
                <a:latin typeface="Arial" panose="020b0604020202020204" pitchFamily="34" charset="0"/>
              </a:rPr>
              <a:t>减</a:t>
            </a:r>
            <a:r>
              <a:rPr lang="zh-CN" altLang="en-US" sz="3200">
                <a:solidFill>
                  <a:srgbClr val="FF0000"/>
                </a:solidFill>
                <a:latin typeface="Arial" panose="020b0604020202020204" pitchFamily="34" charset="0"/>
              </a:rPr>
              <a:t>小</a:t>
            </a:r>
            <a:r>
              <a:rPr lang="zh-CN" altLang="en-US" sz="3200">
                <a:solidFill>
                  <a:srgbClr val="000000"/>
                </a:solidFill>
                <a:latin typeface="Arial" panose="020b0604020202020204" pitchFamily="34" charset="0"/>
              </a:rPr>
              <a:t>，气体的溶解度</a:t>
            </a:r>
            <a:r>
              <a:rPr lang="zh-CN" altLang="en-US" sz="3200">
                <a:solidFill>
                  <a:srgbClr val="FF0000"/>
                </a:solidFill>
                <a:latin typeface="Arial" panose="020b0604020202020204" pitchFamily="34" charset="0"/>
              </a:rPr>
              <a:t>减</a:t>
            </a:r>
            <a:r>
              <a:rPr lang="zh-CN" altLang="en-US" sz="3200">
                <a:solidFill>
                  <a:srgbClr val="000000"/>
                </a:solidFill>
                <a:latin typeface="Arial" panose="020b0604020202020204" pitchFamily="34" charset="0"/>
              </a:rPr>
              <a:t>小；</a:t>
            </a:r>
            <a:endParaRPr lang="zh-CN" altLang="en-US" sz="3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92630" y="5024120"/>
            <a:ext cx="314388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buFontTx/>
            </a:pPr>
            <a:r>
              <a:rPr lang="zh-CN" altLang="en-US" sz="3200">
                <a:solidFill>
                  <a:srgbClr val="FF0000"/>
                </a:solidFill>
                <a:latin typeface="Arial" panose="020b0604020202020204" pitchFamily="34" charset="0"/>
                <a:sym typeface="+mn-ea"/>
              </a:rPr>
              <a:t>温度</a:t>
            </a:r>
            <a:r>
              <a:rPr lang="zh-CN" altLang="en-US" sz="3200">
                <a:solidFill>
                  <a:srgbClr val="000000"/>
                </a:solidFill>
                <a:latin typeface="Arial" panose="020b0604020202020204" pitchFamily="34" charset="0"/>
                <a:sym typeface="+mn-ea"/>
              </a:rPr>
              <a:t>升</a:t>
            </a:r>
            <a:r>
              <a:rPr lang="zh-CN" altLang="en-US" sz="3200">
                <a:solidFill>
                  <a:srgbClr val="FF0000"/>
                </a:solidFill>
                <a:latin typeface="Arial" panose="020b0604020202020204" pitchFamily="34" charset="0"/>
                <a:sym typeface="+mn-ea"/>
              </a:rPr>
              <a:t>高</a:t>
            </a:r>
            <a:r>
              <a:rPr lang="zh-CN" altLang="en-US" sz="3200">
                <a:solidFill>
                  <a:srgbClr val="000000"/>
                </a:solidFill>
                <a:latin typeface="Arial" panose="020b0604020202020204" pitchFamily="34" charset="0"/>
                <a:sym typeface="+mn-ea"/>
              </a:rPr>
              <a:t>，气体的溶解度减</a:t>
            </a:r>
            <a:r>
              <a:rPr lang="zh-CN" altLang="en-US" sz="3200">
                <a:solidFill>
                  <a:srgbClr val="FF0000"/>
                </a:solidFill>
                <a:latin typeface="Arial" panose="020b0604020202020204" pitchFamily="34" charset="0"/>
                <a:sym typeface="+mn-ea"/>
              </a:rPr>
              <a:t>小</a:t>
            </a:r>
            <a:r>
              <a:rPr lang="zh-CN" altLang="en-US" sz="3200">
                <a:solidFill>
                  <a:srgbClr val="000000"/>
                </a:solidFill>
                <a:latin typeface="Arial" panose="020b0604020202020204" pitchFamily="34" charset="0"/>
                <a:sym typeface="+mn-ea"/>
              </a:rPr>
              <a:t>。</a:t>
            </a:r>
            <a:endParaRPr lang="zh-CN" altLang="en-US" sz="3200">
              <a:solidFill>
                <a:srgbClr val="000000"/>
              </a:solidFill>
              <a:latin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55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584268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61390" y="1758950"/>
            <a:ext cx="6934200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（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）打开汽水盖时，汽水会自动喷出来。这说明气体在水中的溶解度与什么有关？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09295" y="4043045"/>
            <a:ext cx="10167620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（2）喝了汽水以后，常常会打嗝。这说明气体的溶解度还与什么有关？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60880" y="3554095"/>
            <a:ext cx="84683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</a:rPr>
              <a:t>和压强有关，压强减小，气体的溶解度减小</a:t>
            </a:r>
            <a:endParaRPr lang="zh-CN" altLang="en-US" sz="3200">
              <a:solidFill>
                <a:schemeClr val="accen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960880" y="5370195"/>
            <a:ext cx="84683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</a:rPr>
              <a:t>和温度有关，温度升高，气体的溶解度减小</a:t>
            </a:r>
            <a:endParaRPr lang="zh-CN" altLang="en-US" sz="3200">
              <a:solidFill>
                <a:schemeClr val="accent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309610" y="850265"/>
            <a:ext cx="2466975" cy="2477135"/>
          </a:xfrm>
          <a:prstGeom prst="rect">
            <a:avLst/>
          </a:prstGeom>
        </p:spPr>
      </p:pic>
      <p:sp>
        <p:nvSpPr>
          <p:cNvPr id="9" name="圆角矩形 8"/>
          <p:cNvSpPr/>
          <p:nvPr>
            <p:custDataLst>
              <p:tags r:id="rId4"/>
            </p:custDataLst>
          </p:nvPr>
        </p:nvSpPr>
        <p:spPr>
          <a:xfrm>
            <a:off x="1379220" y="583565"/>
            <a:ext cx="2051685" cy="9601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600">
                <a:solidFill>
                  <a:srgbClr val="FF0000"/>
                </a:solidFill>
              </a:rPr>
              <a:t>想一想</a:t>
            </a:r>
            <a:endParaRPr lang="zh-CN" altLang="en-US" sz="3600">
              <a:solidFill>
                <a:srgbClr val="FF0000"/>
              </a:solidFill>
            </a:endParaRPr>
          </a:p>
        </p:txBody>
      </p:sp>
      <p:pic>
        <p:nvPicPr>
          <p:cNvPr id="10" name="New picture"/>
          <p:cNvPicPr/>
          <p:nvPr/>
        </p:nvPicPr>
        <p:blipFill>
          <a:blip r:embed="rId5"/>
          <a:stretch>
            <a:fillRect/>
          </a:stretch>
        </p:blipFill>
        <p:spPr>
          <a:xfrm>
            <a:off x="10274300" y="11417300"/>
            <a:ext cx="330200" cy="241300"/>
          </a:xfrm>
          <a:prstGeom prst="cub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7047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圆角矩形 8"/>
          <p:cNvSpPr/>
          <p:nvPr>
            <p:custDataLst>
              <p:tags r:id="rId2"/>
            </p:custDataLst>
          </p:nvPr>
        </p:nvSpPr>
        <p:spPr>
          <a:xfrm>
            <a:off x="1379220" y="583565"/>
            <a:ext cx="2665095" cy="9601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600">
                <a:solidFill>
                  <a:srgbClr val="FF0000"/>
                </a:solidFill>
              </a:rPr>
              <a:t>联系生活</a:t>
            </a:r>
            <a:endParaRPr lang="zh-CN" altLang="en-US" sz="3600">
              <a:solidFill>
                <a:srgbClr val="FF0000"/>
              </a:solidFill>
            </a:endParaRPr>
          </a:p>
        </p:txBody>
      </p:sp>
      <p:sp>
        <p:nvSpPr>
          <p:cNvPr id="68610" name="矩形 135171"/>
          <p:cNvSpPr/>
          <p:nvPr>
            <p:custDataLst>
              <p:tags r:id="rId3"/>
            </p:custDataLst>
          </p:nvPr>
        </p:nvSpPr>
        <p:spPr>
          <a:xfrm>
            <a:off x="1598295" y="1627505"/>
            <a:ext cx="9136380" cy="7308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charset="0"/>
              </a:rPr>
              <a:t>1.</a:t>
            </a:r>
            <a:r>
              <a:rPr lang="zh-CN" altLang="en-US" sz="3200" b="1">
                <a:latin typeface="Times New Roman" panose="02020603050405020304" charset="0"/>
              </a:rPr>
              <a:t>天气闷热时，鱼儿为什么总爱在水面上进行呼吸？</a:t>
            </a:r>
            <a:endParaRPr lang="zh-CN" altLang="en-US" sz="3200" b="1">
              <a:latin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3362960" y="2543175"/>
            <a:ext cx="54660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sym typeface="+mn-ea"/>
              </a:rPr>
              <a:t>温度升高，气体的溶解度减小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761615" y="3802380"/>
            <a:ext cx="2476500" cy="21018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784215" y="3745230"/>
            <a:ext cx="2209165" cy="2103755"/>
          </a:xfrm>
          <a:prstGeom prst="rect">
            <a:avLst/>
          </a:prstGeom>
        </p:spPr>
      </p:pic>
      <p:sp>
        <p:nvSpPr>
          <p:cNvPr id="6" name="矩形 135171"/>
          <p:cNvSpPr/>
          <p:nvPr>
            <p:custDataLst>
              <p:tags r:id="rId9"/>
            </p:custDataLst>
          </p:nvPr>
        </p:nvSpPr>
        <p:spPr>
          <a:xfrm>
            <a:off x="1598295" y="3014345"/>
            <a:ext cx="9136380" cy="7308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charset="0"/>
              </a:rPr>
              <a:t>2.</a:t>
            </a:r>
            <a:r>
              <a:rPr lang="zh-CN" altLang="en-US" sz="3200" b="1">
                <a:latin typeface="Times New Roman" panose="02020603050405020304" charset="0"/>
              </a:rPr>
              <a:t>做蒸蛋时用凉白开和自来水和蛋液的成品不同。</a:t>
            </a:r>
            <a:endParaRPr lang="zh-CN" altLang="en-US" sz="3200" b="1">
              <a:latin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602" name="文本框 25601"/>
          <p:cNvSpPr txBox="1"/>
          <p:nvPr/>
        </p:nvSpPr>
        <p:spPr>
          <a:xfrm>
            <a:off x="1080770" y="675005"/>
            <a:ext cx="9679305" cy="55079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1.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下列关于硝酸钾的溶解度的说法，正确的是（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just">
              <a:spcBef>
                <a:spcPct val="50000"/>
              </a:spcBef>
            </a:pP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 20</a:t>
            </a:r>
            <a:r>
              <a:rPr lang="en-US" altLang="zh-CN" sz="3200" baseline="300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0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</a:t>
            </a: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时，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20g</a:t>
            </a: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硝酸钾溶解在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100g</a:t>
            </a: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水里，所以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</a:t>
            </a:r>
            <a:r>
              <a:rPr lang="en-US" altLang="zh-CN" sz="3200" baseline="300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0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</a:t>
            </a: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时硝酸钾的溶解度是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20g</a:t>
            </a: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</a:t>
            </a:r>
            <a:endParaRPr lang="zh-CN" altLang="en-US" sz="3200">
              <a:solidFill>
                <a:srgbClr val="13110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just">
              <a:spcBef>
                <a:spcPct val="50000"/>
              </a:spcBef>
            </a:pP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B 20</a:t>
            </a:r>
            <a:r>
              <a:rPr lang="en-US" altLang="zh-CN" sz="3200" baseline="300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0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</a:t>
            </a: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时，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20g</a:t>
            </a: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硝酸钾溶解在水里制成饱和溶液，所以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</a:t>
            </a:r>
            <a:r>
              <a:rPr lang="en-US" altLang="zh-CN" sz="3200" baseline="300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0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</a:t>
            </a: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时硝酸钾的溶解度是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20g</a:t>
            </a: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</a:t>
            </a:r>
            <a:endParaRPr lang="zh-CN" altLang="en-US" sz="3200">
              <a:solidFill>
                <a:srgbClr val="13110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just">
              <a:spcBef>
                <a:spcPct val="50000"/>
              </a:spcBef>
            </a:pP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 </a:t>
            </a: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把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31.6g</a:t>
            </a: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硝酸钾溶解在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100g</a:t>
            </a: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水里，形成饱和溶液，所以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</a:t>
            </a:r>
            <a:r>
              <a:rPr lang="en-US" altLang="zh-CN" sz="3200" baseline="300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0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</a:t>
            </a: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时硝酸钾的溶解度是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31.6g</a:t>
            </a: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</a:t>
            </a:r>
            <a:endParaRPr lang="zh-CN" altLang="en-US" sz="3200">
              <a:solidFill>
                <a:srgbClr val="13110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just">
              <a:spcBef>
                <a:spcPct val="50000"/>
              </a:spcBef>
            </a:pP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D 20</a:t>
            </a:r>
            <a:r>
              <a:rPr lang="en-US" altLang="zh-CN" sz="3200" baseline="300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0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</a:t>
            </a: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时，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31.6g</a:t>
            </a: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硝酸钾溶解在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100g</a:t>
            </a: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水里，形成饱和溶液，所以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</a:t>
            </a:r>
            <a:r>
              <a:rPr lang="en-US" altLang="zh-CN" sz="3200" baseline="300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0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</a:t>
            </a: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时硝酸钾的溶解度是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31.6g</a:t>
            </a: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 </a:t>
            </a:r>
            <a:endParaRPr lang="zh-CN" altLang="en-US" sz="3200">
              <a:solidFill>
                <a:srgbClr val="13110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03" name="文本框 25602"/>
          <p:cNvSpPr txBox="1"/>
          <p:nvPr/>
        </p:nvSpPr>
        <p:spPr>
          <a:xfrm>
            <a:off x="9518968" y="675005"/>
            <a:ext cx="12954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>
                <a:solidFill>
                  <a:srgbClr val="FF0000"/>
                </a:solidFill>
                <a:latin typeface="Times New Roman" panose="02020603050405020304" charset="0"/>
              </a:rPr>
              <a:t>D</a:t>
            </a:r>
            <a:endParaRPr lang="en-US" altLang="zh-CN" sz="3200">
              <a:solidFill>
                <a:srgbClr val="FF0000"/>
              </a:solidFill>
              <a:latin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1040130" y="0"/>
            <a:ext cx="6096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>
                <a:solidFill>
                  <a:srgbClr val="FF0000"/>
                </a:solidFill>
                <a:sym typeface="+mn-ea"/>
              </a:rPr>
              <a:t>练一练</a:t>
            </a:r>
            <a:endParaRPr lang="zh-CN" altLang="en-US" sz="3600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72845" y="1310640"/>
            <a:ext cx="10120630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fontAlgn="base">
              <a:lnSpc>
                <a:spcPct val="100000"/>
              </a:lnSpc>
            </a:pP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</a:t>
            </a: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A.7.4g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氯酸钾可以溶在</a:t>
            </a: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100g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水里　　  </a:t>
            </a:r>
            <a:endParaRPr lang="zh-CN" altLang="en-US" sz="32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 fontAlgn="base">
              <a:lnSpc>
                <a:spcPct val="100000"/>
              </a:lnSpc>
            </a:pP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</a:t>
            </a: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B.20℃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时，</a:t>
            </a: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100g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氯酸钾饱和溶液中含有氯酸</a:t>
            </a: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7.4g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  </a:t>
            </a:r>
            <a:endParaRPr lang="zh-CN" altLang="en-US" sz="32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 fontAlgn="base">
              <a:lnSpc>
                <a:spcPct val="100000"/>
              </a:lnSpc>
            </a:pP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</a:t>
            </a: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C.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把</a:t>
            </a: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7.4g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氯酸钾溶解在</a:t>
            </a: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100g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水里，恰好制成饱和</a:t>
            </a:r>
            <a:r>
              <a:rPr lang="zh-CN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溶液</a:t>
            </a:r>
            <a:endParaRPr lang="zh-CN" altLang="zh-CN" sz="32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 fontAlgn="base">
              <a:lnSpc>
                <a:spcPct val="100000"/>
              </a:lnSpc>
            </a:pP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D.</a:t>
            </a: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宋体" panose="02010600030101010101" pitchFamily="2" charset="-122"/>
              </a:rPr>
              <a:t>20℃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宋体" panose="02010600030101010101" pitchFamily="2" charset="-122"/>
              </a:rPr>
              <a:t>时，</a:t>
            </a: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宋体" panose="02010600030101010101" pitchFamily="2" charset="-122"/>
              </a:rPr>
              <a:t>100g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宋体" panose="02010600030101010101" pitchFamily="2" charset="-122"/>
              </a:rPr>
              <a:t>水中最多溶解</a:t>
            </a:r>
            <a:r>
              <a:rPr lang="zh-CN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宋体" panose="02010600030101010101" pitchFamily="2" charset="-122"/>
              </a:rPr>
              <a:t>氯酸钾</a:t>
            </a: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宋体" panose="02010600030101010101" pitchFamily="2" charset="-122"/>
              </a:rPr>
              <a:t>7.4g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43305" y="612775"/>
            <a:ext cx="961009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fontAlgn="base">
              <a:lnSpc>
                <a:spcPct val="150000"/>
              </a:lnSpc>
            </a:pP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2.</a:t>
            </a: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宋体" panose="02010600030101010101" pitchFamily="2" charset="-122"/>
              </a:rPr>
              <a:t>20℃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宋体" panose="02010600030101010101" pitchFamily="2" charset="-122"/>
              </a:rPr>
              <a:t>时，氯酸钾的溶解度为</a:t>
            </a: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宋体" panose="02010600030101010101" pitchFamily="2" charset="-122"/>
              </a:rPr>
              <a:t>7.4g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宋体" panose="02010600030101010101" pitchFamily="2" charset="-122"/>
              </a:rPr>
              <a:t>，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其含义是（　　）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9843135" y="800100"/>
            <a:ext cx="8102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+mn-ea"/>
                <a:sym typeface="宋体" panose="02010600030101010101" pitchFamily="2" charset="-122"/>
              </a:rPr>
              <a:t>D</a:t>
            </a:r>
            <a:endParaRPr lang="en-US" altLang="zh-CN" sz="3200" b="1">
              <a:solidFill>
                <a:srgbClr val="FF0000"/>
              </a:solidFill>
              <a:latin typeface="微软雅黑" panose="020b0503020204020204" charset="-122"/>
              <a:ea typeface="微软雅黑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59396" name="Text Box 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81710" y="3844290"/>
            <a:ext cx="9865360" cy="20110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kumimoji="1"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3.</a:t>
            </a:r>
            <a:r>
              <a:rPr kumimoji="1"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下列几种物质①硝酸钾②熟石灰③氧气④二氧化碳，  溶解度随温度的升高而增大的是（      ）                                                </a:t>
            </a:r>
            <a:r>
              <a:rPr kumimoji="1"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A.①②       B.③④      C.①③④       D.</a:t>
            </a:r>
            <a:r>
              <a:rPr kumimoji="1"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只有①</a:t>
            </a:r>
            <a:endParaRPr kumimoji="1" lang="zh-CN" altLang="en-US" sz="32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2470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120255" y="4558030"/>
            <a:ext cx="788035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D</a:t>
            </a:r>
            <a:endParaRPr kumimoji="1" lang="en-US" altLang="zh-CN" sz="3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247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86790" y="612775"/>
            <a:ext cx="821753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4.NaCl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和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KNO</a:t>
            </a:r>
            <a:r>
              <a:rPr lang="en-US" altLang="zh-CN" sz="3200" baseline="-300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在不同温度时的溶解度如下：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pic>
        <p:nvPicPr>
          <p:cNvPr id="32770" name="图片 11264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381"/>
          <a:stretch>
            <a:fillRect/>
          </a:stretch>
        </p:blipFill>
        <p:spPr>
          <a:xfrm>
            <a:off x="986790" y="1114425"/>
            <a:ext cx="9775825" cy="1962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矩形 112643"/>
          <p:cNvSpPr/>
          <p:nvPr/>
        </p:nvSpPr>
        <p:spPr>
          <a:xfrm>
            <a:off x="544830" y="3076258"/>
            <a:ext cx="11186160" cy="304609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下列说法正确的是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(      )</a:t>
            </a:r>
            <a:endParaRPr lang="en-US" altLang="zh-CN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eaLnBrk="0" hangingPunct="0">
              <a:lnSpc>
                <a:spcPct val="100000"/>
              </a:lnSpc>
            </a:pP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A.10℃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时，将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40g NaCl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固体加入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l00g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水中，可得到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l40g</a:t>
            </a:r>
            <a:endParaRPr lang="en-US" altLang="zh-CN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eaLnBrk="0" hangingPunct="0">
              <a:lnSpc>
                <a:spcPct val="100000"/>
              </a:lnSpc>
            </a:pPr>
            <a:r>
              <a:rPr lang="en-US" altLang="zh-CN" sz="3200" err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NaCl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溶液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eaLnBrk="0" hangingPunct="0">
              <a:lnSpc>
                <a:spcPct val="100000"/>
              </a:lnSpc>
            </a:pP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B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．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KNO</a:t>
            </a:r>
            <a:r>
              <a:rPr lang="en-US" altLang="zh-CN" sz="3200" baseline="-300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和</a:t>
            </a:r>
            <a:r>
              <a:rPr lang="en-US" altLang="zh-CN" sz="3200" err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NaCl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的溶解度受温度的影响都很大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eaLnBrk="0" hangingPunct="0">
              <a:lnSpc>
                <a:spcPct val="100000"/>
              </a:lnSpc>
            </a:pP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．将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30℃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KNO</a:t>
            </a:r>
            <a:r>
              <a:rPr lang="en-US" altLang="zh-CN" sz="3200" baseline="-300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饱和溶液升温至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60℃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，会变成不饱和溶液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eaLnBrk="0" hangingPunct="0">
              <a:lnSpc>
                <a:spcPct val="100000"/>
              </a:lnSpc>
            </a:pP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D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．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20℃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时，</a:t>
            </a:r>
            <a:r>
              <a:rPr lang="en-US" altLang="zh-CN" sz="3200" err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NaCl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饱和溶液的溶质质量一定为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36.0g </a:t>
            </a:r>
            <a:endParaRPr lang="en-US" altLang="zh-CN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12645" name="文本框 112644"/>
          <p:cNvSpPr txBox="1"/>
          <p:nvPr/>
        </p:nvSpPr>
        <p:spPr>
          <a:xfrm>
            <a:off x="4134485" y="3076258"/>
            <a:ext cx="503238" cy="58356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C</a:t>
            </a:r>
            <a:endParaRPr lang="en-US" altLang="zh-CN" sz="3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56920" y="676910"/>
            <a:ext cx="1032129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266700" algn="l" fontAlgn="base">
              <a:lnSpc>
                <a:spcPct val="100000"/>
              </a:lnSpc>
            </a:pP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5. 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右图是甲、乙两种物质的溶解度曲线，下列说法正确的是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(      ) </a:t>
            </a:r>
            <a:endParaRPr lang="en-US" altLang="zh-CN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indent="266700" algn="l" eaLnBrk="0" fontAlgn="base" hangingPunct="0">
              <a:lnSpc>
                <a:spcPct val="100000"/>
              </a:lnSpc>
            </a:pP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．甲的溶解度受温度影响比乙小   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indent="266700" algn="l" eaLnBrk="0" fontAlgn="base" hangingPunct="0">
              <a:lnSpc>
                <a:spcPct val="100000"/>
              </a:lnSpc>
            </a:pP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B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．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15℃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时甲、乙的溶解度相等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indent="266700" algn="l" eaLnBrk="0" fontAlgn="base" hangingPunct="0">
              <a:lnSpc>
                <a:spcPct val="100000"/>
              </a:lnSpc>
            </a:pP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C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．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30℃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时乙的溶解度为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30g       </a:t>
            </a:r>
            <a:endParaRPr lang="en-US" altLang="zh-CN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indent="266700" algn="l" eaLnBrk="0" fontAlgn="base" hangingPunct="0">
              <a:lnSpc>
                <a:spcPct val="100000"/>
              </a:lnSpc>
            </a:pP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D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．升高温度可使接近饱和的甲溶液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indent="266700" algn="l" eaLnBrk="0" fontAlgn="base" hangingPunct="0">
              <a:lnSpc>
                <a:spcPct val="100000"/>
              </a:lnSpc>
            </a:pP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变为饱和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pic>
        <p:nvPicPr>
          <p:cNvPr id="33793" name="图片 1157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8285" y="1445260"/>
            <a:ext cx="3209925" cy="29292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5716" name="文本框 115715"/>
          <p:cNvSpPr txBox="1"/>
          <p:nvPr/>
        </p:nvSpPr>
        <p:spPr>
          <a:xfrm>
            <a:off x="1973580" y="1168400"/>
            <a:ext cx="503238" cy="58356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B</a:t>
            </a:r>
            <a:endParaRPr lang="en-US" altLang="zh-CN" sz="3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394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49325" y="4292600"/>
            <a:ext cx="10459085" cy="20110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6. </a:t>
            </a:r>
            <a:r>
              <a:rPr kumimoji="1"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增大二氧化碳在水中的溶解度的方法（     ）</a:t>
            </a:r>
            <a:endParaRPr kumimoji="1" lang="zh-CN" altLang="en-US" sz="32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eaLnBrk="0" hangingPunct="0">
              <a:lnSpc>
                <a:spcPct val="130000"/>
              </a:lnSpc>
            </a:pPr>
            <a:r>
              <a:rPr kumimoji="1"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</a:t>
            </a:r>
            <a:r>
              <a:rPr kumimoji="1"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A. </a:t>
            </a:r>
            <a:r>
              <a:rPr kumimoji="1"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升温增压</a:t>
            </a:r>
            <a:r>
              <a:rPr kumimoji="1"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       </a:t>
            </a:r>
            <a:r>
              <a:rPr kumimoji="1"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kumimoji="1"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B. </a:t>
            </a:r>
            <a:r>
              <a:rPr kumimoji="1"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升温减压</a:t>
            </a:r>
            <a:endParaRPr kumimoji="1" lang="zh-CN" altLang="en-US" sz="32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eaLnBrk="0" hangingPunct="0">
              <a:lnSpc>
                <a:spcPct val="130000"/>
              </a:lnSpc>
            </a:pPr>
            <a:r>
              <a:rPr kumimoji="1"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kumimoji="1"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C. </a:t>
            </a:r>
            <a:r>
              <a:rPr kumimoji="1"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降温增压</a:t>
            </a:r>
            <a:r>
              <a:rPr kumimoji="1"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       </a:t>
            </a:r>
            <a:r>
              <a:rPr kumimoji="1"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kumimoji="1"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D. </a:t>
            </a:r>
            <a:r>
              <a:rPr kumimoji="1"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降温减压。</a:t>
            </a:r>
            <a:endParaRPr kumimoji="1" lang="zh-CN" altLang="en-US" sz="32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2467" name="Text 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418195" y="4349750"/>
            <a:ext cx="720090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C</a:t>
            </a:r>
            <a:endParaRPr kumimoji="1" lang="en-US" altLang="zh-CN" sz="3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6" grpId="0"/>
      <p:bldP spid="6246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747" name="矩形 111619"/>
          <p:cNvSpPr/>
          <p:nvPr/>
        </p:nvSpPr>
        <p:spPr>
          <a:xfrm>
            <a:off x="893445" y="680085"/>
            <a:ext cx="10040620" cy="555561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7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、如图是甲、乙、丙三种物质的溶解度曲线．下列说法正确的是 （    ）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．在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t</a:t>
            </a:r>
            <a:r>
              <a:rPr lang="en-US" altLang="zh-CN" sz="3200" baseline="-250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℃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时，三种物质的溶解度由大到小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的顺序是甲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&gt;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乙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&gt;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丙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B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．在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t</a:t>
            </a:r>
            <a:r>
              <a:rPr lang="en-US" altLang="zh-CN" sz="3200" baseline="-250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℃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时，甲、乙两物质的溶解度相等 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．甲、乙、丙三种物质的饱和溶液升温都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会转化为不饱和溶液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D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．当乙的饱和溶液中混有少量丙时，可采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用降温结晶的方法析出丙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pic>
        <p:nvPicPr>
          <p:cNvPr id="31748" name="图片 1116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9965" y="2397760"/>
            <a:ext cx="2927350" cy="249301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1619" name="文本框 111618"/>
          <p:cNvSpPr txBox="1"/>
          <p:nvPr/>
        </p:nvSpPr>
        <p:spPr>
          <a:xfrm>
            <a:off x="3519170" y="1196340"/>
            <a:ext cx="735330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B</a:t>
            </a:r>
            <a:endParaRPr lang="en-US" altLang="zh-CN" sz="3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875665" y="612775"/>
            <a:ext cx="10221595" cy="4523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smtClean="0">
                <a:solidFill>
                  <a:prstClr val="black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8.</a:t>
            </a:r>
            <a:r>
              <a:rPr lang="en-US" altLang="zh-CN" sz="3200" smtClean="0">
                <a:solidFill>
                  <a:prstClr val="black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生活中的下列现象，不能说明气体的溶解度随温度的升高而减小的是</a:t>
            </a:r>
            <a:r>
              <a:rPr lang="zh-CN" altLang="en-US" sz="3200">
                <a:solidFill>
                  <a:prstClr val="black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（          ）</a:t>
            </a:r>
            <a:endParaRPr lang="zh-CN" altLang="en-US" sz="3200">
              <a:solidFill>
                <a:prstClr val="black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>
                <a:solidFill>
                  <a:prstClr val="black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A．烧开水时，水沸腾前有气泡冒出	</a:t>
            </a:r>
            <a:endParaRPr lang="zh-CN" altLang="en-US" sz="3200">
              <a:solidFill>
                <a:prstClr val="black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>
                <a:solidFill>
                  <a:prstClr val="black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B．喝下冰镇汽水后，感觉到有气体冲到鼻腔	</a:t>
            </a:r>
            <a:endParaRPr lang="en-US" altLang="zh-CN" sz="3200">
              <a:solidFill>
                <a:prstClr val="black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>
                <a:solidFill>
                  <a:prstClr val="black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C．打开啤酒瓶盖时，有大量的泡沫溢出	</a:t>
            </a:r>
            <a:endParaRPr lang="en-US" altLang="zh-CN" sz="3200">
              <a:solidFill>
                <a:prstClr val="black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>
                <a:solidFill>
                  <a:prstClr val="black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D．夏季午后池塘里的鱼常跃出水面 </a:t>
            </a:r>
            <a:endParaRPr lang="en-US" altLang="zh-CN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3" name="TextBox 4"/>
          <p:cNvSpPr txBox="1"/>
          <p:nvPr>
            <p:custDataLst>
              <p:tags r:id="rId3"/>
            </p:custDataLst>
          </p:nvPr>
        </p:nvSpPr>
        <p:spPr>
          <a:xfrm>
            <a:off x="4497070" y="1505585"/>
            <a:ext cx="6934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Times New Roman" panose="02020603050405020304" charset="0"/>
              </a:rPr>
              <a:t>C</a:t>
            </a:r>
            <a:endParaRPr lang="en-US" altLang="zh-CN" sz="3200" smtClean="0">
              <a:solidFill>
                <a:srgbClr val="FF0000"/>
              </a:solidFill>
              <a:latin typeface="微软雅黑" panose="020b0503020204020204" charset="-122"/>
              <a:ea typeface="微软雅黑"/>
              <a:cs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33953" y="3804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effectLst/>
              <a:latin typeface="微软雅黑" panose="020b0503020204020204" charset="-122"/>
              <a:ea typeface="微软雅黑"/>
            </a:endParaRPr>
          </a:p>
        </p:txBody>
      </p:sp>
      <p:sp>
        <p:nvSpPr>
          <p:cNvPr id="109572" name="矩形 109571"/>
          <p:cNvSpPr/>
          <p:nvPr/>
        </p:nvSpPr>
        <p:spPr>
          <a:xfrm>
            <a:off x="835025" y="380365"/>
            <a:ext cx="10071735" cy="255333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spAutoFit/>
          </a:bodyPr>
          <a:lstStyle/>
          <a:p>
            <a:r>
              <a:rPr lang="en-US" altLang="zh-CN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9.</a:t>
            </a:r>
            <a:endParaRPr lang="en-US" altLang="zh-CN" sz="3200">
              <a:effectLst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r>
              <a:rPr lang="zh-CN" altLang="en-US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（</a:t>
            </a:r>
            <a:r>
              <a:rPr lang="en-US" altLang="zh-CN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</a:t>
            </a:r>
            <a:r>
              <a:rPr lang="zh-CN" altLang="en-US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）如图，</a:t>
            </a:r>
            <a:r>
              <a:rPr lang="en-US" altLang="zh-CN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</a:t>
            </a:r>
            <a:r>
              <a:rPr lang="zh-CN" altLang="en-US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点表示</a:t>
            </a:r>
            <a:r>
              <a:rPr lang="en-US" altLang="zh-CN" sz="3200" u="sng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                                       </a:t>
            </a:r>
            <a:r>
              <a:rPr lang="zh-CN" altLang="en-US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</a:t>
            </a:r>
            <a:endParaRPr lang="zh-CN" altLang="en-US" sz="3200">
              <a:effectLst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r>
              <a:rPr lang="zh-CN" altLang="en-US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（</a:t>
            </a:r>
            <a:r>
              <a:rPr lang="en-US" altLang="zh-CN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</a:t>
            </a:r>
            <a:r>
              <a:rPr lang="zh-CN" altLang="en-US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</a:t>
            </a:r>
            <a:r>
              <a:rPr lang="en-US" altLang="zh-CN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B</a:t>
            </a:r>
            <a:r>
              <a:rPr lang="zh-CN" altLang="en-US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点表示</a:t>
            </a:r>
            <a:r>
              <a:rPr lang="en-US" altLang="zh-CN" sz="3200" u="sng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                                                 </a:t>
            </a:r>
            <a:r>
              <a:rPr lang="zh-CN" altLang="en-US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；</a:t>
            </a:r>
            <a:endParaRPr lang="zh-CN" altLang="en-US" sz="3200">
              <a:effectLst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r>
              <a:rPr lang="zh-CN" altLang="en-US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（</a:t>
            </a:r>
            <a:r>
              <a:rPr lang="en-US" altLang="zh-CN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</a:t>
            </a:r>
            <a:r>
              <a:rPr lang="zh-CN" altLang="en-US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</a:t>
            </a:r>
            <a:r>
              <a:rPr lang="en-US" altLang="zh-CN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80℃</a:t>
            </a:r>
            <a:r>
              <a:rPr lang="zh-CN" altLang="en-US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时，</a:t>
            </a:r>
            <a:r>
              <a:rPr lang="en-US" altLang="zh-CN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</a:t>
            </a:r>
            <a:r>
              <a:rPr lang="zh-CN" altLang="en-US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的溶解度</a:t>
            </a:r>
            <a:r>
              <a:rPr lang="en-US" altLang="zh-CN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___ b</a:t>
            </a:r>
            <a:r>
              <a:rPr lang="zh-CN" altLang="en-US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的溶解度（填“＞”“＜”或“＝”）</a:t>
            </a:r>
            <a:endParaRPr lang="zh-CN" altLang="en-US" sz="3200">
              <a:effectLst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09573" name="文本框 109572"/>
          <p:cNvSpPr txBox="1"/>
          <p:nvPr/>
        </p:nvSpPr>
        <p:spPr>
          <a:xfrm>
            <a:off x="4786948" y="790893"/>
            <a:ext cx="48244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80℃</a:t>
            </a:r>
            <a:r>
              <a:rPr lang="zh-CN" altLang="en-US" sz="280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时，</a:t>
            </a:r>
            <a:r>
              <a:rPr lang="en-US" altLang="zh-CN" sz="280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</a:t>
            </a:r>
            <a:r>
              <a:rPr lang="zh-CN" altLang="en-US" sz="280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的溶解度为</a:t>
            </a:r>
            <a:r>
              <a:rPr lang="en-US" altLang="zh-CN" sz="280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85g</a:t>
            </a:r>
            <a:endParaRPr lang="en-US" altLang="zh-CN" sz="2800">
              <a:solidFill>
                <a:srgbClr val="FF0000"/>
              </a:solidFill>
              <a:effectLst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09574" name="文本框 109573"/>
          <p:cNvSpPr txBox="1"/>
          <p:nvPr/>
        </p:nvSpPr>
        <p:spPr>
          <a:xfrm>
            <a:off x="3425508" y="1313180"/>
            <a:ext cx="734536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</a:t>
            </a:r>
            <a:r>
              <a:rPr lang="zh-CN" altLang="en-US" sz="280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</a:t>
            </a:r>
            <a:r>
              <a:rPr lang="en-US" altLang="zh-CN" sz="280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b</a:t>
            </a:r>
            <a:r>
              <a:rPr lang="zh-CN" altLang="en-US" sz="280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两物质在</a:t>
            </a:r>
            <a:r>
              <a:rPr lang="en-US" altLang="zh-CN" sz="280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60 ℃</a:t>
            </a:r>
            <a:r>
              <a:rPr lang="zh-CN" altLang="en-US" sz="280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时，溶解度相等为</a:t>
            </a:r>
            <a:r>
              <a:rPr lang="en-US" altLang="zh-CN" sz="280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52g</a:t>
            </a:r>
            <a:endParaRPr lang="en-US" altLang="zh-CN" sz="2800">
              <a:solidFill>
                <a:srgbClr val="FF0000"/>
              </a:solidFill>
              <a:effectLst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09575" name="矩形 109574"/>
          <p:cNvSpPr/>
          <p:nvPr/>
        </p:nvSpPr>
        <p:spPr>
          <a:xfrm>
            <a:off x="5405755" y="1835150"/>
            <a:ext cx="930910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/>
              </a:rPr>
              <a:t>＞</a:t>
            </a:r>
            <a:endParaRPr lang="zh-CN" altLang="en-US" sz="3200">
              <a:solidFill>
                <a:srgbClr val="FF0000"/>
              </a:solidFill>
              <a:effectLst/>
              <a:latin typeface="微软雅黑" panose="020b0503020204020204" charset="-122"/>
              <a:ea typeface="微软雅黑"/>
            </a:endParaRPr>
          </a:p>
        </p:txBody>
      </p:sp>
      <p:sp>
        <p:nvSpPr>
          <p:cNvPr id="109576" name="文本框 109575"/>
          <p:cNvSpPr txBox="1"/>
          <p:nvPr/>
        </p:nvSpPr>
        <p:spPr>
          <a:xfrm>
            <a:off x="5046663" y="2940685"/>
            <a:ext cx="2592387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不饱和 </a:t>
            </a:r>
            <a:endParaRPr lang="zh-CN" altLang="en-US" sz="2800">
              <a:solidFill>
                <a:srgbClr val="FF0000"/>
              </a:solidFill>
              <a:effectLst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09577" name="文本框 109576"/>
          <p:cNvSpPr txBox="1"/>
          <p:nvPr/>
        </p:nvSpPr>
        <p:spPr>
          <a:xfrm>
            <a:off x="3653790" y="3469323"/>
            <a:ext cx="252095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饱和</a:t>
            </a:r>
            <a:r>
              <a:rPr lang="zh-CN" altLang="en-US" sz="2800" b="1">
                <a:solidFill>
                  <a:srgbClr val="CC3300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endParaRPr lang="zh-CN" altLang="en-US" sz="2800" b="1">
              <a:solidFill>
                <a:srgbClr val="CC3300"/>
              </a:solidFill>
              <a:effectLst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pic>
        <p:nvPicPr>
          <p:cNvPr id="109578" name="图片 1095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8005" y="2766060"/>
            <a:ext cx="3076575" cy="3305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9579" name="文本框 109578"/>
          <p:cNvSpPr txBox="1"/>
          <p:nvPr/>
        </p:nvSpPr>
        <p:spPr>
          <a:xfrm>
            <a:off x="9611360" y="3566160"/>
            <a:ext cx="49085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/>
              </a:rPr>
              <a:t>A</a:t>
            </a:r>
            <a:endParaRPr lang="en-US" altLang="zh-CN" sz="2800">
              <a:solidFill>
                <a:srgbClr val="FF0000"/>
              </a:solidFill>
              <a:effectLst/>
              <a:latin typeface="微软雅黑" panose="020b0503020204020204" charset="-122"/>
              <a:ea typeface="微软雅黑"/>
            </a:endParaRPr>
          </a:p>
        </p:txBody>
      </p:sp>
      <p:sp>
        <p:nvSpPr>
          <p:cNvPr id="109580" name="文本框 109579"/>
          <p:cNvSpPr txBox="1"/>
          <p:nvPr/>
        </p:nvSpPr>
        <p:spPr>
          <a:xfrm>
            <a:off x="10193338" y="3371533"/>
            <a:ext cx="80168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200" b="1">
                <a:effectLst/>
                <a:latin typeface="微软雅黑" panose="020b0503020204020204" charset="-122"/>
                <a:ea typeface="微软雅黑"/>
              </a:rPr>
              <a:t>.</a:t>
            </a:r>
            <a:r>
              <a:rPr lang="en-US" altLang="zh-CN" sz="320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/>
              </a:rPr>
              <a:t>C</a:t>
            </a:r>
            <a:endParaRPr lang="en-US" altLang="zh-CN" sz="3200">
              <a:solidFill>
                <a:srgbClr val="FF0000"/>
              </a:solidFill>
              <a:effectLst/>
              <a:latin typeface="微软雅黑" panose="020b0503020204020204" charset="-122"/>
              <a:ea typeface="微软雅黑"/>
            </a:endParaRPr>
          </a:p>
        </p:txBody>
      </p:sp>
      <p:sp>
        <p:nvSpPr>
          <p:cNvPr id="109581" name="文本框 109580"/>
          <p:cNvSpPr txBox="1"/>
          <p:nvPr/>
        </p:nvSpPr>
        <p:spPr>
          <a:xfrm>
            <a:off x="9199880" y="4280853"/>
            <a:ext cx="792163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/>
              </a:rPr>
              <a:t>B</a:t>
            </a:r>
            <a:endParaRPr lang="en-US" altLang="zh-CN" sz="2800">
              <a:solidFill>
                <a:srgbClr val="FF0000"/>
              </a:solidFill>
              <a:effectLst/>
              <a:latin typeface="微软雅黑" panose="020b0503020204020204" charset="-122"/>
              <a:ea typeface="微软雅黑"/>
            </a:endParaRPr>
          </a:p>
        </p:txBody>
      </p:sp>
      <p:sp>
        <p:nvSpPr>
          <p:cNvPr id="109582" name="文本框 109581"/>
          <p:cNvSpPr txBox="1"/>
          <p:nvPr/>
        </p:nvSpPr>
        <p:spPr>
          <a:xfrm>
            <a:off x="835025" y="2940685"/>
            <a:ext cx="7614920" cy="11468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r>
              <a:rPr lang="zh-CN" altLang="en-US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（</a:t>
            </a:r>
            <a:r>
              <a:rPr lang="en-US" altLang="zh-CN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4</a:t>
            </a:r>
            <a:r>
              <a:rPr lang="zh-CN" altLang="en-US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</a:t>
            </a:r>
            <a:r>
              <a:rPr lang="en-US" altLang="zh-CN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</a:t>
            </a:r>
            <a:r>
              <a:rPr lang="zh-CN" altLang="en-US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点对于</a:t>
            </a:r>
            <a:r>
              <a:rPr lang="en-US" altLang="zh-CN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</a:t>
            </a:r>
            <a:r>
              <a:rPr lang="zh-CN" altLang="en-US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物质是</a:t>
            </a:r>
            <a:r>
              <a:rPr lang="en-US" altLang="zh-CN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_________</a:t>
            </a:r>
            <a:r>
              <a:rPr lang="zh-CN" altLang="en-US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溶液，</a:t>
            </a:r>
            <a:endParaRPr lang="zh-CN" altLang="en-US" sz="3200">
              <a:effectLst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r>
              <a:rPr lang="zh-CN" altLang="en-US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对于</a:t>
            </a:r>
            <a:r>
              <a:rPr lang="en-US" altLang="zh-CN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b</a:t>
            </a:r>
            <a:r>
              <a:rPr lang="zh-CN" altLang="en-US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物质是</a:t>
            </a:r>
            <a:r>
              <a:rPr lang="en-US" altLang="zh-CN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_________</a:t>
            </a:r>
            <a:r>
              <a:rPr lang="zh-CN" altLang="en-US" sz="32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溶液。 </a:t>
            </a:r>
            <a:endParaRPr lang="zh-CN" altLang="en-US" sz="3200">
              <a:effectLst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/>
      <p:bldP spid="109574" grpId="0"/>
      <p:bldP spid="109575" grpId="0"/>
      <p:bldP spid="109576" grpId="0"/>
      <p:bldP spid="10957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49013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5842" name="矩形 118786"/>
          <p:cNvSpPr/>
          <p:nvPr/>
        </p:nvSpPr>
        <p:spPr>
          <a:xfrm>
            <a:off x="748665" y="777240"/>
            <a:ext cx="10474960" cy="255333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10.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运用溶解度表与溶解度曲线回答下列问题：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⑴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B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是</a:t>
            </a:r>
            <a:r>
              <a:rPr lang="en-US" altLang="zh-CN" sz="3200" u="sng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        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的溶解度曲线。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⑵在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60℃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时，向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100g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水中加入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100g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硝酸钾，所得到溶液是</a:t>
            </a:r>
            <a:r>
              <a:rPr lang="en-US" altLang="zh-CN" sz="3200" u="sng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     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（填“饱和”或“不饱和”）溶液，当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60℃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的该溶液降温到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30℃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时，析出晶体的质量为</a:t>
            </a:r>
            <a:r>
              <a:rPr lang="zh-CN" altLang="en-US" sz="3200" u="sng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  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g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18788" name="文本框 118787"/>
          <p:cNvSpPr txBox="1"/>
          <p:nvPr/>
        </p:nvSpPr>
        <p:spPr>
          <a:xfrm>
            <a:off x="2114550" y="1249045"/>
            <a:ext cx="147383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>
                <a:solidFill>
                  <a:srgbClr val="FF3300"/>
                </a:solidFill>
                <a:latin typeface="微软雅黑" panose="020b0503020204020204" charset="-122"/>
                <a:ea typeface="微软雅黑"/>
              </a:rPr>
              <a:t>氯化钠</a:t>
            </a:r>
            <a:endParaRPr lang="zh-CN" altLang="en-US" sz="3200">
              <a:solidFill>
                <a:srgbClr val="FF33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8789" name="文本框 118788"/>
          <p:cNvSpPr txBox="1"/>
          <p:nvPr/>
        </p:nvSpPr>
        <p:spPr>
          <a:xfrm>
            <a:off x="1353820" y="2148840"/>
            <a:ext cx="180530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>
                <a:solidFill>
                  <a:srgbClr val="FF3300"/>
                </a:solidFill>
                <a:latin typeface="微软雅黑" panose="020b0503020204020204" charset="-122"/>
                <a:ea typeface="微软雅黑"/>
              </a:rPr>
              <a:t>不饱和</a:t>
            </a:r>
            <a:endParaRPr lang="zh-CN" altLang="en-US" sz="3200">
              <a:solidFill>
                <a:srgbClr val="FF33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8790" name="文本框 118789"/>
          <p:cNvSpPr txBox="1"/>
          <p:nvPr/>
        </p:nvSpPr>
        <p:spPr>
          <a:xfrm>
            <a:off x="8272780" y="2653665"/>
            <a:ext cx="133667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>
                <a:solidFill>
                  <a:srgbClr val="FF3300"/>
                </a:solidFill>
                <a:latin typeface="微软雅黑" panose="020b0503020204020204" charset="-122"/>
                <a:ea typeface="微软雅黑"/>
              </a:rPr>
              <a:t>54.2</a:t>
            </a:r>
            <a:endParaRPr lang="en-US" altLang="zh-CN" sz="3200">
              <a:solidFill>
                <a:srgbClr val="FF3300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35841" name="图片 11878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32" t="20068" r="29673" b="12570"/>
          <a:stretch>
            <a:fillRect/>
          </a:stretch>
        </p:blipFill>
        <p:spPr>
          <a:xfrm>
            <a:off x="847725" y="3330575"/>
            <a:ext cx="5952490" cy="28771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1878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1957" t="561"/>
          <a:stretch>
            <a:fillRect/>
          </a:stretch>
        </p:blipFill>
        <p:spPr>
          <a:xfrm>
            <a:off x="6800215" y="3237230"/>
            <a:ext cx="3619500" cy="3149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8" grpId="0"/>
      <p:bldP spid="118789" grpId="0"/>
      <p:bldP spid="118790" grpId="0"/>
    </p:bldLst>
  </p:timing>
</p:sld>
</file>

<file path=ppt/tags/tag1.xml><?xml version="1.0" encoding="utf-8"?>
<p:tagLst xmlns:p="http://schemas.openxmlformats.org/presentationml/2006/main">
  <p:tag name="KSO_WM_BEAUTIFY_FLAG" val=""/>
  <p:tag name="KSO_WM_UNIT_PLACING_PICTURE_USER_VIEWPORT" val="{&quot;height&quot;:2590,&quot;width&quot;:2320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UNIT_TABLE_BEAUTIFY" val="smartTable{1aab56ee-1913-49fd-b38e-5d9c1777b2e6}"/>
  <p:tag name="TABLE_ENDDRAG_ORIGIN_RECT" val="428*86"/>
  <p:tag name="TABLE_ENDDRAG_RECT" val="76*354*428*86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  <p:tag name="KSO_WM_UNIT_PLACING_PICTURE_USER_VIEWPORT" val="{&quot;height&quot;:3390,&quot;width&quot;:6000}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MjMzMzc4Y2I3ZmJiODdmMDAzZTNlNGE0ZWMyZjI2YzUifQ=="/>
  <p:tag name="KSO_WPP_MARK_KEY" val="45b5b0fc-5d18-4e72-825c-9c97bf6d822e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150</Paragraphs>
  <Slides>28</Slides>
  <Notes>0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baseType="lpstr" size="37">
      <vt:lpstr>Arial</vt:lpstr>
      <vt:lpstr>Calibri</vt:lpstr>
      <vt:lpstr>微软雅黑</vt:lpstr>
      <vt:lpstr>Calibri Light</vt:lpstr>
      <vt:lpstr>华文彩云</vt:lpstr>
      <vt:lpstr>黑体</vt:lpstr>
      <vt:lpstr>宋体</vt:lpstr>
      <vt:lpstr>Times New Roman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22.1000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2023-03-21T19:15:16.781</cp:lastPrinted>
  <dcterms:created xsi:type="dcterms:W3CDTF">2023-03-21T19:15:16Z</dcterms:created>
  <dcterms:modified xsi:type="dcterms:W3CDTF">2023-03-21T11:15:16Z</dcterms:modified>
</cp:coreProperties>
</file>