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77" r:id="rId1"/>
    <p:sldMasterId id="2147494614" r:id="rId2"/>
  </p:sldMasterIdLst>
  <p:notesMasterIdLst>
    <p:notesMasterId r:id="rId3"/>
  </p:notesMasterIdLst>
  <p:sldIdLst>
    <p:sldId id="5001" r:id="rId4"/>
    <p:sldId id="5004" r:id="rId5"/>
    <p:sldId id="5007" r:id="rId6"/>
    <p:sldId id="5010" r:id="rId7"/>
    <p:sldId id="5013" r:id="rId8"/>
    <p:sldId id="5016" r:id="rId9"/>
    <p:sldId id="5019" r:id="rId10"/>
    <p:sldId id="5022" r:id="rId11"/>
    <p:sldId id="5025" r:id="rId12"/>
    <p:sldId id="5028" r:id="rId13"/>
    <p:sldId id="5031" r:id="rId14"/>
    <p:sldId id="5034" r:id="rId15"/>
    <p:sldId id="5037" r:id="rId16"/>
    <p:sldId id="5040" r:id="rId17"/>
    <p:sldId id="5043" r:id="rId18"/>
    <p:sldId id="5046" r:id="rId19"/>
    <p:sldId id="5049" r:id="rId20"/>
    <p:sldId id="5052" r:id="rId21"/>
    <p:sldId id="5055" r:id="rId22"/>
    <p:sldId id="5058" r:id="rId23"/>
    <p:sldId id="5061" r:id="rId24"/>
    <p:sldId id="5064" r:id="rId25"/>
    <p:sldId id="5067" r:id="rId26"/>
    <p:sldId id="5070" r:id="rId27"/>
    <p:sldId id="5073" r:id="rId28"/>
    <p:sldId id="5076" r:id="rId29"/>
    <p:sldId id="507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78" r:id="rId1"/>
    <p:sldLayoutId id="2147494579" r:id="rId2"/>
    <p:sldLayoutId id="2147494580" r:id="rId3"/>
    <p:sldLayoutId id="2147494581" r:id="rId4"/>
    <p:sldLayoutId id="2147494582" r:id="rId5"/>
    <p:sldLayoutId id="2147494583" r:id="rId6"/>
    <p:sldLayoutId id="2147494584" r:id="rId7"/>
    <p:sldLayoutId id="2147494585" r:id="rId8"/>
    <p:sldLayoutId id="2147494586" r:id="rId9"/>
    <p:sldLayoutId id="2147494587" r:id="rId10"/>
    <p:sldLayoutId id="21474945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15" r:id="rId1"/>
    <p:sldLayoutId id="2147494616" r:id="rId2"/>
    <p:sldLayoutId id="2147494617" r:id="rId3"/>
    <p:sldLayoutId id="2147494618" r:id="rId4"/>
    <p:sldLayoutId id="2147494619" r:id="rId5"/>
    <p:sldLayoutId id="2147494620" r:id="rId6"/>
    <p:sldLayoutId id="2147494621" r:id="rId7"/>
    <p:sldLayoutId id="2147494622" r:id="rId8"/>
    <p:sldLayoutId id="2147494623" r:id="rId9"/>
    <p:sldLayoutId id="2147494624" r:id="rId10"/>
    <p:sldLayoutId id="214749462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小学教育中的全球视野与国际教育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全球视野在教育中的重要性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国际教育的多元文化价值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小学教育中全球视野与国际教育的实践途径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全球视野与国际教育的挑战与应对策略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未来小学教育中全球视野与国际教育的展望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全球视野在教育中的重要性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培养跨文化理解能力</a:t>
            </a:r>
            <a:endParaRPr altLang="en-US" lang="zh-CN"/>
          </a:p>
        </p:txBody>
      </p:sp>
      <p:sp>
        <p:nvSpPr>
          <p:cNvPr id="104884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小学教育是培养跨文化理解能力的关键时期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5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跨文化理解能力有助于促进国际交流与合作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培养跨文化理解能力有助于提高个人竞争力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6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跨文化理解能力是全球化时代必备的素养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增强国际竞争力</a:t>
            </a:r>
            <a:endParaRPr altLang="en-US" lang="zh-CN"/>
          </a:p>
        </p:txBody>
      </p:sp>
      <p:sp>
        <p:nvSpPr>
          <p:cNvPr id="104890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培养具有全球视野的人才，提高国家在国际舞台上的竞争力。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了解不同文化背景，促进跨文化交流与合作，提升国际形象。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借鉴国际先进教育理念和教学方法，提高教育质量和水平。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培养具有国际视野的人才，为国家发展提供有力的人才支持。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促进和平与友谊</a:t>
            </a:r>
            <a:endParaRPr altLang="en-US" lang="zh-CN"/>
          </a:p>
        </p:txBody>
      </p:sp>
      <p:sp>
        <p:nvSpPr>
          <p:cNvPr id="104896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全球视野能够帮助学生理解和尊重不同文化，从而促进国际间的友好交往。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通过了解不同国家的文化和教育体系，学生可以学会在多元环境中共处，有助于减少偏见和冲突。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培养具有全球视野的学生有助于增进国家间的友谊，为国际合作与发展奠定基础。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在小学阶段注重全球视野的教育，能够为学生未来的国际交流与合作做好准备，促进世界和平与共同发展。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国际教育的多元文化价值</a:t>
            </a:r>
            <a:endParaRPr altLang="en-US" dirty="0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尊重文化多样性</a:t>
            </a:r>
            <a:endParaRPr altLang="en-US" lang="zh-CN"/>
          </a:p>
        </p:txBody>
      </p:sp>
      <p:sp>
        <p:nvSpPr>
          <p:cNvPr id="1049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提倡跨文化交流，增进不同国家、民族之间的了解与友谊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通过国际教育，培养学生的跨文化意识和国际视野，提高综合素质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促进世界和平与发展，推动构建人类命运共同体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尊重各国、各民族的文化传统和风俗习惯，促进文化交流与融合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拓宽学术视野</a:t>
            </a:r>
            <a:endParaRPr altLang="en-US" lang="zh-CN"/>
          </a:p>
        </p:txBody>
      </p:sp>
      <p:sp>
        <p:nvSpPr>
          <p:cNvPr id="104912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拓展知识面，开拓思维视野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了解不同文化背景下的学术观点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培养跨文化交流与合作的能力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提高对全球问题的关注度和思考深度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提升语言沟通能力</a:t>
            </a:r>
            <a:endParaRPr altLang="en-US" lang="zh-CN"/>
          </a:p>
        </p:txBody>
      </p:sp>
      <p:sp>
        <p:nvSpPr>
          <p:cNvPr id="1049176" name="矩形: 圆角 44"/>
          <p:cNvSpPr/>
          <p:nvPr>
            <p:custDataLst>
              <p:tags r:id="rId1"/>
            </p:custDataLst>
          </p:nvPr>
        </p:nvSpPr>
        <p:spPr>
          <a:xfrm>
            <a:off x="1524000" y="2382526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610062" y="2658740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78" name="标题"/>
          <p:cNvSpPr txBox="1"/>
          <p:nvPr>
            <p:custDataLst>
              <p:tags r:id="rId3"/>
            </p:custDataLst>
          </p:nvPr>
        </p:nvSpPr>
        <p:spPr>
          <a:xfrm>
            <a:off x="1640750" y="2491304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4"/>
            </p:custDataLst>
          </p:nvPr>
        </p:nvSpPr>
        <p:spPr>
          <a:xfrm>
            <a:off x="2682390" y="2480483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学习国际教育可以帮助学生掌握多种语言，提高跨文化交流能力。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2" name="矩形: 圆角 48"/>
          <p:cNvSpPr/>
          <p:nvPr>
            <p:custDataLst>
              <p:tags r:id="rId5"/>
            </p:custDataLst>
          </p:nvPr>
        </p:nvSpPr>
        <p:spPr>
          <a:xfrm>
            <a:off x="6568749" y="2382526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54811" y="2658740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4" name="标题"/>
          <p:cNvSpPr txBox="1"/>
          <p:nvPr>
            <p:custDataLst>
              <p:tags r:id="rId7"/>
            </p:custDataLst>
          </p:nvPr>
        </p:nvSpPr>
        <p:spPr>
          <a:xfrm>
            <a:off x="6685499" y="2491304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86" name="正文"/>
          <p:cNvSpPr txBox="1"/>
          <p:nvPr>
            <p:custDataLst>
              <p:tags r:id="rId8"/>
            </p:custDataLst>
          </p:nvPr>
        </p:nvSpPr>
        <p:spPr>
          <a:xfrm>
            <a:off x="7726570" y="2480483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通过国际教育，学生可以了解不同国家的文化背景和价值观，增强文化敏感性和包容性。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8" name="矩形: 圆角 53"/>
          <p:cNvSpPr/>
          <p:nvPr>
            <p:custDataLst>
              <p:tags r:id="rId9"/>
            </p:custDataLst>
          </p:nvPr>
        </p:nvSpPr>
        <p:spPr>
          <a:xfrm>
            <a:off x="1524000" y="3864400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610062" y="4140614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90" name="标题"/>
          <p:cNvSpPr txBox="1"/>
          <p:nvPr>
            <p:custDataLst>
              <p:tags r:id="rId11"/>
            </p:custDataLst>
          </p:nvPr>
        </p:nvSpPr>
        <p:spPr>
          <a:xfrm>
            <a:off x="1640750" y="3972608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92" name="正文"/>
          <p:cNvSpPr txBox="1"/>
          <p:nvPr>
            <p:custDataLst>
              <p:tags r:id="rId12"/>
            </p:custDataLst>
          </p:nvPr>
        </p:nvSpPr>
        <p:spPr>
          <a:xfrm>
            <a:off x="2682390" y="3962356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学习国际教育可以提高学生的语言应用能力和口头表达能力，有助于更好地与不同国家的人交流。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4" name="矩形: 圆角 57"/>
          <p:cNvSpPr/>
          <p:nvPr>
            <p:custDataLst>
              <p:tags r:id="rId13"/>
            </p:custDataLst>
          </p:nvPr>
        </p:nvSpPr>
        <p:spPr>
          <a:xfrm>
            <a:off x="6568749" y="3864400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654811" y="4140614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96" name="标题"/>
          <p:cNvSpPr txBox="1"/>
          <p:nvPr>
            <p:custDataLst>
              <p:tags r:id="rId15"/>
            </p:custDataLst>
          </p:nvPr>
        </p:nvSpPr>
        <p:spPr>
          <a:xfrm>
            <a:off x="6685499" y="3972608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98" name="正文"/>
          <p:cNvSpPr txBox="1"/>
          <p:nvPr>
            <p:custDataLst>
              <p:tags r:id="rId16"/>
            </p:custDataLst>
          </p:nvPr>
        </p:nvSpPr>
        <p:spPr>
          <a:xfrm>
            <a:off x="7726570" y="3962356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在国际教育环境中，学生需要与来自不同文化背景的人合作完成任务或解决问题，这有助于培养学生的团队合作和沟通能力。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培养国际交流与合作能力</a:t>
            </a:r>
            <a:endParaRPr altLang="en-US" lang="zh-CN"/>
          </a:p>
        </p:txBody>
      </p:sp>
      <p:sp>
        <p:nvSpPr>
          <p:cNvPr id="104923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培养跨文化沟通能力：国际教育注重培养学生在不同文化环境中的交流与沟通能力，包括语言技能和文化敏感度。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增强国际视野：通过参与国际交流与合作，学生可以了解不同国家的文化、历史和价值观，拓展国际视野。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培养合作精神：国际教育鼓励学生参与跨国团队项目，培养合作精神和团队协调能力。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提高解决问题能力：在多元文化环境中，学生需要学会解决各种复杂问题，提高应对挑战的能力。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小学教育中全球视野与国际教育的实践途径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课程设置多元化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开设国际课程，引入全球优质教育资源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开展跨文化交流活动，拓宽学生国际视野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引入多元评价体系，鼓励学生全面发展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强化外语教学，提高学生跨文化沟通能力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开展国际交流活动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组织学生参与国际交流项目，如交换生、海外研学等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邀请国外教育专家、教师来校交流，分享教育理念和教学方法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与国外学校建立合作关系，共同开展课程、教材等方面的合作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鼓励学生参与国际竞赛和活动，提高跨文化交流能力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引入外语教学</a:t>
            </a:r>
            <a:endParaRPr altLang="en-US" lang="zh-CN"/>
          </a:p>
        </p:txBody>
      </p:sp>
      <p:sp>
        <p:nvSpPr>
          <p:cNvPr id="104940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目的：培养学生国际视野和跨文化沟通能力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实践途径：在小学阶段开设外语课程，如英语、法语、西班牙语等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教学方法：采用沉浸式教学法，让学生充分接触外语，提高语言应用能力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教学效果：增强学生跨文化交流能力，拓宽国际视野，提高综合素质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培养教师的全球意识与国际教育能力</a:t>
            </a:r>
            <a:endParaRPr altLang="en-US" lang="zh-CN"/>
          </a:p>
        </p:txBody>
      </p:sp>
      <p:sp>
        <p:nvSpPr>
          <p:cNvPr id="10494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鼓励教师参与国际教育交流与合作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培养教师的跨文化沟通能力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提升教师的国际教育素养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加强对教师的全球视野与国际教育的培训与支持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全球视野与国际教育的挑战与应对策略</a:t>
            </a:r>
            <a:endParaRPr altLang="en-US" dirty="0" lang="zh-CN"/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文化冲突与适应问题</a:t>
            </a:r>
            <a:endParaRPr altLang="en-US" lang="zh-CN"/>
          </a:p>
        </p:txBody>
      </p:sp>
      <p:sp>
        <p:nvSpPr>
          <p:cNvPr id="10495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不同文化背景下的教育观念和教学方法的冲突与融合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跨文化沟通与交流中的障碍与解决策略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如何培养学生的跨文化意识和跨文化能力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应对文化冲突与适应问题的案例分析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教育资源不均衡问题</a:t>
            </a:r>
            <a:endParaRPr altLang="en-US" lang="zh-CN"/>
          </a:p>
        </p:txBody>
      </p:sp>
      <p:sp>
        <p:nvSpPr>
          <p:cNvPr id="104961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不同学校间教育资源竞争激烈，优质教育资源供不应求。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教育资源配置不合理，难以满足社会对教育的多元化需求。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地区间教育资源差异大，导致教育质量参差不齐。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城乡教育资源分配不均，农村地区教育资源匮乏。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教师专业发展需求问题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教师需要关注全球教育发展趋势和国际教育政策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教师需要具备跨文化沟通能力和国际视野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教师需要掌握多元化的教学方法和评估手段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教师需要具备创新意识和合作精神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72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提升教师素质：加强教师培训，提高教师的全球视野和跨文化交流能力。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创新教学方式：采用多元化的教学方法，注重培养学生的跨文化交流能力和批判性思维。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完善课程设置：增加国际教育相关课程，拓宽学生的国际视野，提高学生对不同文化的理解和尊重。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加强国际合作：开展校际合作，共享教育资源，促进教育公平和共同发展。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未来小学教育中全球视野与国际教育的展望</a:t>
            </a:r>
            <a:endParaRPr altLang="en-US" dirty="0" lang="zh-CN"/>
          </a:p>
        </p:txBody>
      </p:sp>
      <p:sp>
        <p:nvSpPr>
          <p:cNvPr id="10497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教育信息化发展</a:t>
            </a:r>
            <a:endParaRPr altLang="en-US" lang="zh-CN"/>
          </a:p>
        </p:txBody>
      </p:sp>
      <p:sp>
        <p:nvSpPr>
          <p:cNvPr id="104979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教育信息化将推动教学方式和方法的创新，更加注重学生的个性化和全面发展。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教育信息化将加强教师培训和进修，提高教师的专业素养和教学能力。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未来小学教育将更加注重信息化技术的应用，提高教育质量和效率。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教育信息化将促进全球范围内的教育资源共享，打破地域限制。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教育国际化趋势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全球视野与国际教育的融合成为小学教育的发展方向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数字技术与在线教育为小学教育国际化提供更多可能性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英语作为国际通用语言在教育中的地位日益重要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跨国合作办学成为新的教育模式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教师专业发展新要求</a:t>
            </a:r>
            <a:endParaRPr altLang="en-US" lang="zh-CN"/>
          </a:p>
        </p:txBody>
      </p:sp>
      <p:sp>
        <p:nvSpPr>
          <p:cNvPr id="104992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持续更新教育理念和方法，以适应教育发展的新趋势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掌握跨文化沟通技巧，以应对多元文化环境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具备全球视野和国际教育知识，以引导学生拓展视野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积极参与国际教育交流与合作，以提高自身教育水平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学生综合素质的提升</a:t>
            </a:r>
            <a:endParaRPr altLang="en-US" lang="zh-CN"/>
          </a:p>
        </p:txBody>
      </p:sp>
      <p:sp>
        <p:nvSpPr>
          <p:cNvPr id="104999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通过国际课程和全球项目，学生将更好地了解世界问题和挑战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全球视野与国际教育将促进学生的跨文化交流能力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未来小学教育将注重培养学生的创新思维和批判性思维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小学教育将更加注重学生的个人发展和兴趣爱好的培养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2024-01-03T12:33:00Z</dcterms:created>
  <dcterms:modified xsi:type="dcterms:W3CDTF">2024-01-03T12:33:00Z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e0b18b0d49304626a1f68cf306091415_21</vt:lpwstr>
  </property>
</Properties>
</file>