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813" r:id="rId1"/>
    <p:sldMasterId id="2147500850" r:id="rId2"/>
  </p:sldMasterIdLst>
  <p:notesMasterIdLst>
    <p:notesMasterId r:id="rId3"/>
  </p:notesMasterIdLst>
  <p:sldIdLst>
    <p:sldId id="8444" r:id="rId4"/>
    <p:sldId id="8448" r:id="rId5"/>
    <p:sldId id="8453" r:id="rId6"/>
    <p:sldId id="8458" r:id="rId7"/>
    <p:sldId id="8465" r:id="rId9"/>
    <p:sldId id="8468" r:id="rId10"/>
    <p:sldId id="8471" r:id="rId11"/>
    <p:sldId id="8475" r:id="rId12"/>
    <p:sldId id="8482" r:id="rId14"/>
    <p:sldId id="8485" r:id="rId15"/>
    <p:sldId id="8488" r:id="rId16"/>
    <p:sldId id="8492" r:id="rId17"/>
    <p:sldId id="8499" r:id="rId19"/>
    <p:sldId id="8502" r:id="rId20"/>
    <p:sldId id="8505" r:id="rId21"/>
    <p:sldId id="8509" r:id="rId22"/>
    <p:sldId id="8516" r:id="rId24"/>
    <p:sldId id="8519" r:id="rId25"/>
    <p:sldId id="8522" r:id="rId26"/>
    <p:sldId id="8525" r:id="rId27"/>
    <p:sldId id="8529" r:id="rId28"/>
    <p:sldId id="8536" r:id="rId30"/>
    <p:sldId id="8539" r:id="rId31"/>
    <p:sldId id="8542" r:id="rId32"/>
    <p:sldId id="8545" r:id="rId33"/>
    <p:sldId id="8549" r:id="rId34"/>
    <p:sldId id="8556" r:id="rId36"/>
    <p:sldId id="8559" r:id="rId37"/>
    <p:sldId id="8562" r:id="rId38"/>
    <p:sldId id="8565" r:id="rId39"/>
    <p:sldId id="8568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814" r:id="rId1"/>
    <p:sldLayoutId id="2147500815" r:id="rId2"/>
    <p:sldLayoutId id="2147500816" r:id="rId3"/>
    <p:sldLayoutId id="2147500817" r:id="rId4"/>
    <p:sldLayoutId id="2147500818" r:id="rId5"/>
    <p:sldLayoutId id="2147500819" r:id="rId6"/>
    <p:sldLayoutId id="2147500820" r:id="rId7"/>
    <p:sldLayoutId id="2147500821" r:id="rId8"/>
    <p:sldLayoutId id="2147500822" r:id="rId9"/>
    <p:sldLayoutId id="2147500823" r:id="rId10"/>
    <p:sldLayoutId id="21475008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851" r:id="rId1"/>
    <p:sldLayoutId id="2147500852" r:id="rId2"/>
    <p:sldLayoutId id="2147500853" r:id="rId3"/>
    <p:sldLayoutId id="2147500854" r:id="rId4"/>
    <p:sldLayoutId id="2147500855" r:id="rId5"/>
    <p:sldLayoutId id="2147500856" r:id="rId6"/>
    <p:sldLayoutId id="2147500857" r:id="rId7"/>
    <p:sldLayoutId id="2147500858" r:id="rId8"/>
    <p:sldLayoutId id="2147500859" r:id="rId9"/>
    <p:sldLayoutId id="2147500860" r:id="rId10"/>
    <p:sldLayoutId id="21475008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tags" Target="../tags/tag374.xml"/><Relationship Id="rId18" Type="http://schemas.openxmlformats.org/officeDocument/2006/relationships/tags" Target="../tags/tag375.xml"/><Relationship Id="rId19" Type="http://schemas.openxmlformats.org/officeDocument/2006/relationships/tags" Target="../tags/tag376.xml"/><Relationship Id="rId20" Type="http://schemas.openxmlformats.org/officeDocument/2006/relationships/tags" Target="../tags/tag377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企业管理与高绩效创新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高绩效创新的内涵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企业管理与高绩效创新的融合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高绩效创新在企业管理中的应用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高绩效创新对企业发展的影响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9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0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优化资源配置：合理分配人力、物力、财力等资源，提高资源利用效率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提升员工素质：加强员工培训，提高员工的专业技能和综合素质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创新管理理念：引入先进的管理理念和方法，提高企业管理水平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增强企业凝聚力：建立良好的企业文化和团队氛围，增强员工的归属感和凝聚力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0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提升企业竞争力：通过有效的企业管理，企业能够更好地适应市场变化，提高产品质量和服务水平，从而增强竞争力。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降低经营风险：企业管理有助于规范企业运营，降低经营风险，确保企业稳健发展。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激发创新活力：企业管理鼓励员工提出创新意见和建议，激发企业创新活力，推动企业不断进步。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增强企业凝聚力：通过企业管理，企业能够营造良好的工作氛围，增强员工之间的合作与交流，提高企业凝聚力。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激发员工潜力</a:t>
            </a:r>
            <a:endParaRPr altLang="en-US" lang="zh-CN"/>
          </a:p>
        </p:txBody>
      </p:sp>
      <p:sp>
        <p:nvSpPr>
          <p:cNvPr id="10491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营造良好的工作环境：创造积极、开放、包容的工作氛围，鼓励员工提出创新想法和建议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建立激励机制：通过奖励、晋升等方式激发员工的工作积极性和创造力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培训与发展：提供培训和发展机会，帮助员工提升技能和知识水平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建立良好的沟通渠道：加强与员工的沟通和交流，了解员工的需求和想法，提高员工的归属感和忠诚度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高绩效创新的内涵</a:t>
            </a:r>
            <a:endParaRPr altLang="en-US" dirty="0" lang="zh-CN"/>
          </a:p>
        </p:txBody>
      </p:sp>
      <p:sp>
        <p:nvSpPr>
          <p:cNvPr id="10491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创新思维</a:t>
            </a:r>
            <a:endParaRPr altLang="en-US" lang="zh-CN"/>
          </a:p>
        </p:txBody>
      </p:sp>
      <p:sp>
        <p:nvSpPr>
          <p:cNvPr id="10492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突破传统思维模式，敢于挑战现状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鼓励员工提出新想法和解决方案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注重实践和实验，不断尝试新的方法和策略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保持开放和包容，接受不同观点和想法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创新方法</a:t>
            </a:r>
            <a:endParaRPr altLang="en-US" lang="zh-CN"/>
          </a:p>
        </p:txBody>
      </p:sp>
      <p:sp>
        <p:nvSpPr>
          <p:cNvPr id="10493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创新管理：优化管理流程，提高组织效率和员工绩效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创新市场：深入了解市场需求，开发符合消费者需求的新产品或服务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创新思维：打破传统思维模式，寻求新的解决方案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创新技术：运用先进的技术手段，提高生产效率和质量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创新实践</a:t>
            </a:r>
            <a:endParaRPr altLang="en-US" lang="zh-CN"/>
          </a:p>
        </p:txBody>
      </p:sp>
      <p:sp>
        <p:nvSpPr>
          <p:cNvPr id="10493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创新实践的内涵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创新实践的案例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创新实践的挑战与机遇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创新实践的未来发展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企业管理与高绩效创新的融合</a:t>
            </a:r>
            <a:endParaRPr altLang="en-US" dirty="0" lang="zh-CN"/>
          </a:p>
        </p:txBody>
      </p:sp>
      <p:sp>
        <p:nvSpPr>
          <p:cNvPr id="10494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创新管理理念</a:t>
            </a:r>
            <a:endParaRPr altLang="en-US" lang="zh-CN"/>
          </a:p>
        </p:txBody>
      </p:sp>
      <p:sp>
        <p:nvSpPr>
          <p:cNvPr id="10494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创新管理理念在企业管理中的应用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创新管理理念对企业绩效的影响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创新管理理念的定义和重要性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企业管理与高绩效创新的融合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创新管理方法</a:t>
            </a:r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创新思维：鼓励员工提出新想法、新方法，激发创新精神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创新组织结构：建立扁平化、灵活的组织结构，提高决策效率和创新能力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创新激励机制：通过奖励、晋升等方式激励员工积极参与创新活动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创新人才培养：加强员工培训和人才引进，提高企业整体创新能力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创新管理实践</a:t>
            </a:r>
            <a:endParaRPr altLang="en-US" lang="zh-CN"/>
          </a:p>
        </p:txBody>
      </p:sp>
      <p:sp>
        <p:nvSpPr>
          <p:cNvPr id="10495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创新管理理念：强调创新思维、开放性和包容性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创新管理流程：建立高效、灵活的创新流程，包括创意产生、评估、实施和推广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创新管理文化：营造鼓励创新、容忍失败的企业文化，激发员工的创造力和参与度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创新管理策略：制定明确的创新目标、激励机制和资源投入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高绩效创新在企业管理中的应用</a:t>
            </a:r>
            <a:endParaRPr altLang="en-US" dirty="0" lang="zh-CN"/>
          </a:p>
        </p:txBody>
      </p:sp>
      <p:sp>
        <p:nvSpPr>
          <p:cNvPr id="10496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产品创新</a:t>
            </a:r>
            <a:endParaRPr altLang="en-US" lang="zh-CN"/>
          </a:p>
        </p:txBody>
      </p:sp>
      <p:sp>
        <p:nvSpPr>
          <p:cNvPr id="10497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产品创新的意义：提高企业竞争力，满足市场需求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产品创新的实践案例：华为、小米等知名企业的产品创新实践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产品创新的挑战与对策：面对市场变化、技术更新等问题，企业需要不断调整和创新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产品创新的途径：研发新技术、改进现有产品、推出新产品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服务创新</a:t>
            </a:r>
            <a:endParaRPr altLang="en-US" lang="zh-CN"/>
          </a:p>
        </p:txBody>
      </p:sp>
      <p:sp>
        <p:nvSpPr>
          <p:cNvPr id="10498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服务创新的概念和重要性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服务创新的类型和特点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服务创新在企业管理中的应用和案例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服务创新对企业绩效的影响和作用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营销创新</a:t>
            </a:r>
            <a:endParaRPr altLang="en-US" lang="zh-CN"/>
          </a:p>
        </p:txBody>
      </p:sp>
      <p:sp>
        <p:nvSpPr>
          <p:cNvPr id="104987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营销策略创新：采用多元化的营销策略，如社交媒体营销、内容营销等，以吸引潜在客户并提高品牌知名度。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营销渠道创新：利用互联网和移动设备等新兴渠道，拓展销售渠道，提高销售效率。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营销手段创新：采用创新的营销手段，如大数据分析、精准营销等，以更好地了解客户需求，提高客户满意度。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营销团队创新：建立一支具备创新思维和跨界能力的营销团队，以推动企业营销创新的发展。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管理创新</a:t>
            </a:r>
            <a:endParaRPr altLang="en-US" lang="zh-CN"/>
          </a:p>
        </p:txBody>
      </p:sp>
      <p:sp>
        <p:nvSpPr>
          <p:cNvPr id="10499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创新管理理念：树立以市场为导向、以客户为中心的管理理念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创新组织结构：建立扁平化、高效化的组织结构，提高决策效率和执行力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创新激励机制：建立科学的绩效考核和激励机制，激发员工的创新精神和创造力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创新人才培养：加强人才培养和引进，为企业提供高素质、专业化的人才支持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高绩效创新对企业发展的影响</a:t>
            </a:r>
            <a:endParaRPr altLang="en-US" dirty="0" lang="zh-CN"/>
          </a:p>
        </p:txBody>
      </p:sp>
      <p:sp>
        <p:nvSpPr>
          <p:cNvPr id="10499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提高企业核心竞争力</a:t>
            </a:r>
            <a:endParaRPr altLang="en-US" lang="zh-CN"/>
          </a:p>
        </p:txBody>
      </p:sp>
      <p:sp>
        <p:nvSpPr>
          <p:cNvPr id="10500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创新是企业发展的核心动力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高绩效创新能够提高企业核心竞争力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创新能够促进企业可持续发展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高绩效创新能够提升企业品牌形象和市场地位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促进企业转型升级</a:t>
            </a:r>
            <a:endParaRPr altLang="en-US" lang="zh-CN"/>
          </a:p>
        </p:txBody>
      </p:sp>
      <p:sp>
        <p:nvSpPr>
          <p:cNvPr id="105010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促进企业转型升级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1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推动企业持续发展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2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增强企业品牌影响力</a:t>
            </a:r>
            <a:endParaRPr altLang="en-US" lang="zh-CN"/>
          </a:p>
        </p:txBody>
      </p:sp>
      <p:sp>
        <p:nvSpPr>
          <p:cNvPr id="10501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高绩效创新有助于提升企业品牌形象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高绩效创新有助于增强消费者对企业的信任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高绩效创新有助于提高企业市场竞争力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高绩效创新有助于推动企业可持续发展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提升员工满意度和忠诚度</a:t>
            </a:r>
            <a:endParaRPr altLang="en-US" lang="zh-CN"/>
          </a:p>
        </p:txBody>
      </p:sp>
      <p:sp>
        <p:nvSpPr>
          <p:cNvPr id="10502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员工忠诚度增强，企业稳定性和发展潜力也会得到提升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员工满意度提高，工作效率和工作质量也会随之提高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高绩效创新能够激发员工的创造力和创新精神，提高员工的工作动力和成就感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通过高绩效创新，企业能够为员工提供更好的培训和发展机会，增强员工的归属感和忠诚度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未来企业管理与高绩效创新的趋势</a:t>
            </a:r>
            <a:endParaRPr altLang="en-US" dirty="0" lang="zh-CN"/>
          </a:p>
        </p:txBody>
      </p:sp>
      <p:sp>
        <p:nvSpPr>
          <p:cNvPr id="10502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</a:t>
            </a:r>
            <a:endParaRPr altLang="en-US" lang="zh-CN"/>
          </a:p>
        </p:txBody>
      </p:sp>
      <p:sp>
        <p:nvSpPr>
          <p:cNvPr id="10503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数字化转型的定义和重要性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数字化转型的关键技术和应用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数字化转型对企业管理和高绩效创新的影响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数字化转型的背景和驱动力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智能化升级</a:t>
            </a:r>
            <a:endParaRPr altLang="en-US" lang="zh-CN"/>
          </a:p>
        </p:txBody>
      </p:sp>
      <p:sp>
        <p:nvSpPr>
          <p:cNvPr id="10504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人工智能在企业管理中的应用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未来企业管理与高绩效创新的趋势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智能化升级的挑战与机遇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智能化升级对企业绩效的影响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绿色化发展</a:t>
            </a:r>
            <a:endParaRPr altLang="en-US" lang="zh-CN"/>
          </a:p>
        </p:txBody>
      </p:sp>
      <p:sp>
        <p:nvSpPr>
          <p:cNvPr id="10504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绿色化发展的定义和意义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绿色化发展在企业管理中的应用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绿色化发展在高绩效创新中的作用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未来绿色化发展的趋势和展望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人本化管理</a:t>
            </a:r>
            <a:endParaRPr altLang="en-US" lang="zh-CN"/>
          </a:p>
        </p:txBody>
      </p:sp>
      <p:sp>
        <p:nvSpPr>
          <p:cNvPr id="10505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员工激励：通过奖励、晋升等方式激发员工积极性和创造力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员工参与：鼓励员工参与决策，提高员工归属感和责任感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员工培训：提供培训和发展机会，帮助员工提升技能和素质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企业文化：建立积极、包容的企业文化，营造良好的工作氛围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1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61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61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3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0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2023-12-19T23:02:08Z</dcterms:created>
  <dcterms:modified xsi:type="dcterms:W3CDTF">2023-12-19T23:02:08Z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beef2b97414f49f5a6245eda48a1a78c_21</vt:lpwstr>
  </property>
</Properties>
</file>