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  <p:sldId id="407" r:id="rId10"/>
    <p:sldId id="410" r:id="rId11"/>
    <p:sldId id="413" r:id="rId12"/>
    <p:sldId id="416" r:id="rId13"/>
    <p:sldId id="419" r:id="rId14"/>
    <p:sldId id="422" r:id="rId15"/>
    <p:sldId id="425" r:id="rId16"/>
    <p:sldId id="428" r:id="rId17"/>
    <p:sldId id="431" r:id="rId18"/>
    <p:sldId id="434" r:id="rId19"/>
    <p:sldId id="437" r:id="rId20"/>
    <p:sldId id="440" r:id="rId21"/>
    <p:sldId id="443" r:id="rId22"/>
    <p:sldId id="446" r:id="rId23"/>
    <p:sldId id="449" r:id="rId24"/>
    <p:sldId id="452" r:id="rId25"/>
    <p:sldId id="455" r:id="rId26"/>
    <p:sldId id="458" r:id="rId27"/>
    <p:sldId id="461" r:id="rId28"/>
    <p:sldId id="464" r:id="rId29"/>
    <p:sldId id="467" r:id="rId30"/>
    <p:sldId id="470" r:id="rId31"/>
    <p:sldId id="473" r:id="rId32"/>
    <p:sldId id="476" r:id="rId33"/>
    <p:sldId id="479" r:id="rId34"/>
    <p:sldId id="482" r:id="rId35"/>
    <p:sldId id="485" r:id="rId36"/>
    <p:sldId id="488" r:id="rId37"/>
    <p:sldId id="491" r:id="rId38"/>
    <p:sldId id="494" r:id="rId39"/>
    <p:sldId id="497" r:id="rId40"/>
    <p:sldId id="500" r:id="rId41"/>
    <p:sldId id="503" r:id="rId42"/>
    <p:sldId id="506" r:id="rId43"/>
    <p:sldId id="509" r:id="rId44"/>
    <p:sldId id="512" r:id="rId45"/>
    <p:sldId id="515" r:id="rId46"/>
    <p:sldId id="518" r:id="rId47"/>
    <p:sldId id="521" r:id="rId48"/>
    <p:sldId id="524" r:id="rId49"/>
    <p:sldId id="527" r:id="rId50"/>
    <p:sldId id="530" r:id="rId51"/>
    <p:sldId id="533" r:id="rId52"/>
    <p:sldId id="536" r:id="rId53"/>
    <p:sldId id="539" r:id="rId54"/>
    <p:sldId id="542" r:id="rId55"/>
    <p:sldId id="545" r:id="rId56"/>
    <p:sldId id="548" r:id="rId57"/>
    <p:sldId id="551" r:id="rId58"/>
    <p:sldId id="554" r:id="rId59"/>
    <p:sldId id="557" r:id="rId60"/>
    <p:sldId id="560" r:id="rId61"/>
    <p:sldId id="563" r:id="rId62"/>
    <p:sldId id="566" r:id="rId63"/>
    <p:sldId id="569" r:id="rId64"/>
    <p:sldId id="572" r:id="rId65"/>
    <p:sldId id="575" r:id="rId66"/>
    <p:sldId id="578" r:id="rId67"/>
    <p:sldId id="581" r:id="rId68"/>
    <p:sldId id="584" r:id="rId69"/>
    <p:sldId id="587" r:id="rId70"/>
    <p:sldId id="590" r:id="rId71"/>
    <p:sldId id="593" r:id="rId72"/>
    <p:sldId id="596" r:id="rId73"/>
    <p:sldId id="599" r:id="rId74"/>
    <p:sldId id="602" r:id="rId75"/>
    <p:sldId id="605" r:id="rId76"/>
    <p:sldId id="608" r:id="rId77"/>
    <p:sldId id="611" r:id="rId78"/>
    <p:sldId id="614" r:id="rId79"/>
    <p:sldId id="617" r:id="rId80"/>
    <p:sldId id="620" r:id="rId81"/>
    <p:sldId id="623" r:id="rId82"/>
    <p:sldId id="626" r:id="rId83"/>
  </p:sldIdLst>
  <p:sldSz cx="12192000" cy="6858000"/>
  <p:notesSz cx="6858000" cy="9144000"/>
  <p:custDataLst>
    <p:tags r:id="rId8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slide" Target="slides/slide45.xml" /><Relationship Id="rId49" Type="http://schemas.openxmlformats.org/officeDocument/2006/relationships/slide" Target="slides/slide46.xml" /><Relationship Id="rId5" Type="http://schemas.openxmlformats.org/officeDocument/2006/relationships/slide" Target="slides/slide2.xml" /><Relationship Id="rId50" Type="http://schemas.openxmlformats.org/officeDocument/2006/relationships/slide" Target="slides/slide47.xml" /><Relationship Id="rId51" Type="http://schemas.openxmlformats.org/officeDocument/2006/relationships/slide" Target="slides/slide48.xml" /><Relationship Id="rId52" Type="http://schemas.openxmlformats.org/officeDocument/2006/relationships/slide" Target="slides/slide49.xml" /><Relationship Id="rId53" Type="http://schemas.openxmlformats.org/officeDocument/2006/relationships/slide" Target="slides/slide50.xml" /><Relationship Id="rId54" Type="http://schemas.openxmlformats.org/officeDocument/2006/relationships/slide" Target="slides/slide51.xml" /><Relationship Id="rId55" Type="http://schemas.openxmlformats.org/officeDocument/2006/relationships/slide" Target="slides/slide52.xml" /><Relationship Id="rId56" Type="http://schemas.openxmlformats.org/officeDocument/2006/relationships/slide" Target="slides/slide53.xml" /><Relationship Id="rId57" Type="http://schemas.openxmlformats.org/officeDocument/2006/relationships/slide" Target="slides/slide54.xml" /><Relationship Id="rId58" Type="http://schemas.openxmlformats.org/officeDocument/2006/relationships/slide" Target="slides/slide55.xml" /><Relationship Id="rId59" Type="http://schemas.openxmlformats.org/officeDocument/2006/relationships/slide" Target="slides/slide56.xml" /><Relationship Id="rId6" Type="http://schemas.openxmlformats.org/officeDocument/2006/relationships/slide" Target="slides/slide3.xml" /><Relationship Id="rId60" Type="http://schemas.openxmlformats.org/officeDocument/2006/relationships/slide" Target="slides/slide57.xml" /><Relationship Id="rId61" Type="http://schemas.openxmlformats.org/officeDocument/2006/relationships/slide" Target="slides/slide58.xml" /><Relationship Id="rId62" Type="http://schemas.openxmlformats.org/officeDocument/2006/relationships/slide" Target="slides/slide59.xml" /><Relationship Id="rId63" Type="http://schemas.openxmlformats.org/officeDocument/2006/relationships/slide" Target="slides/slide60.xml" /><Relationship Id="rId64" Type="http://schemas.openxmlformats.org/officeDocument/2006/relationships/slide" Target="slides/slide61.xml" /><Relationship Id="rId65" Type="http://schemas.openxmlformats.org/officeDocument/2006/relationships/slide" Target="slides/slide62.xml" /><Relationship Id="rId66" Type="http://schemas.openxmlformats.org/officeDocument/2006/relationships/slide" Target="slides/slide63.xml" /><Relationship Id="rId67" Type="http://schemas.openxmlformats.org/officeDocument/2006/relationships/slide" Target="slides/slide64.xml" /><Relationship Id="rId68" Type="http://schemas.openxmlformats.org/officeDocument/2006/relationships/slide" Target="slides/slide65.xml" /><Relationship Id="rId69" Type="http://schemas.openxmlformats.org/officeDocument/2006/relationships/slide" Target="slides/slide66.xml" /><Relationship Id="rId7" Type="http://schemas.openxmlformats.org/officeDocument/2006/relationships/slide" Target="slides/slide4.xml" /><Relationship Id="rId70" Type="http://schemas.openxmlformats.org/officeDocument/2006/relationships/slide" Target="slides/slide67.xml" /><Relationship Id="rId71" Type="http://schemas.openxmlformats.org/officeDocument/2006/relationships/slide" Target="slides/slide68.xml" /><Relationship Id="rId72" Type="http://schemas.openxmlformats.org/officeDocument/2006/relationships/slide" Target="slides/slide69.xml" /><Relationship Id="rId73" Type="http://schemas.openxmlformats.org/officeDocument/2006/relationships/slide" Target="slides/slide70.xml" /><Relationship Id="rId74" Type="http://schemas.openxmlformats.org/officeDocument/2006/relationships/slide" Target="slides/slide71.xml" /><Relationship Id="rId75" Type="http://schemas.openxmlformats.org/officeDocument/2006/relationships/slide" Target="slides/slide72.xml" /><Relationship Id="rId76" Type="http://schemas.openxmlformats.org/officeDocument/2006/relationships/slide" Target="slides/slide73.xml" /><Relationship Id="rId77" Type="http://schemas.openxmlformats.org/officeDocument/2006/relationships/slide" Target="slides/slide74.xml" /><Relationship Id="rId78" Type="http://schemas.openxmlformats.org/officeDocument/2006/relationships/slide" Target="slides/slide75.xml" /><Relationship Id="rId79" Type="http://schemas.openxmlformats.org/officeDocument/2006/relationships/slide" Target="slides/slide76.xml" /><Relationship Id="rId8" Type="http://schemas.openxmlformats.org/officeDocument/2006/relationships/slide" Target="slides/slide5.xml" /><Relationship Id="rId80" Type="http://schemas.openxmlformats.org/officeDocument/2006/relationships/slide" Target="slides/slide77.xml" /><Relationship Id="rId81" Type="http://schemas.openxmlformats.org/officeDocument/2006/relationships/slide" Target="slides/slide78.xml" /><Relationship Id="rId82" Type="http://schemas.openxmlformats.org/officeDocument/2006/relationships/slide" Target="slides/slide79.xml" /><Relationship Id="rId83" Type="http://schemas.openxmlformats.org/officeDocument/2006/relationships/slide" Target="slides/slide80.xml" /><Relationship Id="rId84" Type="http://schemas.openxmlformats.org/officeDocument/2006/relationships/tags" Target="tags/tag1.xml" /><Relationship Id="rId85" Type="http://schemas.openxmlformats.org/officeDocument/2006/relationships/presProps" Target="presProps.xml" /><Relationship Id="rId86" Type="http://schemas.openxmlformats.org/officeDocument/2006/relationships/viewProps" Target="viewProps.xml" /><Relationship Id="rId87" Type="http://schemas.openxmlformats.org/officeDocument/2006/relationships/theme" Target="theme/theme1.xml" /><Relationship Id="rId88" Type="http://schemas.openxmlformats.org/officeDocument/2006/relationships/tableStyles" Target="tableStyles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050D3D27-2A98-81A5-07C1-8F7AEEC565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6FC7434E-5047-7A82-6284-CE3846F6F7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92" name="页眉占位符 3">
            <a:extLst>
              <a:ext uri="{FF2B5EF4-FFF2-40B4-BE49-F238E27FC236}">
                <a16:creationId xmlns:a16="http://schemas.microsoft.com/office/drawing/2014/main" id="{2E1BA262-0204-93F6-E0A6-1F5071C5FA7E}"/>
              </a:ext>
            </a:extLst>
          </p:cNvPr>
          <p:cNvSpPr>
            <a:spLocks noGrp="1"/>
          </p:cNvSpPr>
          <p:nvPr>
            <p:ph type="hdr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06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5240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21336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7432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3528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9624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5720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  <p:sp>
        <p:nvSpPr>
          <p:cNvPr id="12293" name="页脚占位符 4">
            <a:extLst>
              <a:ext uri="{FF2B5EF4-FFF2-40B4-BE49-F238E27FC236}">
                <a16:creationId xmlns:a16="http://schemas.microsoft.com/office/drawing/2014/main" id="{1E8F5362-B626-840E-9661-6EE0141F1B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06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5240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21336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743200" indent="-304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3528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9624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5720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hyperlink" Target="&#22823;&#27901;&#20065;&#36215;&#20041;.mp4" TargetMode="External" /><Relationship Id="rId4" Type="http://schemas.openxmlformats.org/officeDocument/2006/relationships/image" Target="../media/image3.gi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png" /><Relationship Id="rId6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hyperlink" Target="&#38472;&#28041;&#19990;&#23478;%20&#31867;&#25991;&#38405;&#35835;.pdf" TargetMode="External" /></Relationships>
</file>

<file path=ppt/slides/_rels/slide7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hyperlink" Target="&#12298;&#38472;&#28041;&#19990;&#23478;&#12299;&#35838;&#21518;&#20064;&#39064;&#21442;&#32771;&#31572;&#26696;.doc" TargetMode="External" /></Relationships>
</file>

<file path=ppt/slides/_rels/slide8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A96766E-5486-8964-F6AD-25C27D54497D}"/>
              </a:ext>
            </a:extLst>
          </p:cNvPr>
          <p:cNvSpPr/>
          <p:nvPr/>
        </p:nvSpPr>
        <p:spPr>
          <a:xfrm>
            <a:off x="4081357" y="2679700"/>
            <a:ext cx="1037167" cy="10371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9219" name="标题 1">
            <a:extLst>
              <a:ext uri="{FF2B5EF4-FFF2-40B4-BE49-F238E27FC236}">
                <a16:creationId xmlns:a16="http://schemas.microsoft.com/office/drawing/2014/main" id="{4089B7ED-7F19-2E6E-C394-D2B0488EF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757" y="2631018"/>
            <a:ext cx="48598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5867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22 </a:t>
            </a:r>
            <a:r>
              <a:rPr lang="zh-CN" altLang="en-US" sz="5867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陈涉世家</a:t>
            </a:r>
            <a:endParaRPr lang="en-US" altLang="zh-CN" sz="5867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20" name="图片 4">
            <a:extLst>
              <a:ext uri="{FF2B5EF4-FFF2-40B4-BE49-F238E27FC236}">
                <a16:creationId xmlns:a16="http://schemas.microsoft.com/office/drawing/2014/main" id="{BAB4A0CB-92A4-F321-E7D2-C89C03BB9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1385" y="101600"/>
            <a:ext cx="3170767" cy="61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F034DEFD-6F2D-55D0-448B-A4F3C4CBB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60" y="1894321"/>
            <a:ext cx="673407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品味历史“滋味”，赏析</a:t>
            </a:r>
            <a:r>
              <a:rPr lang="en-US" altLang="zh-CN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》“</a:t>
            </a: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笔法”</a:t>
            </a:r>
            <a:endParaRPr lang="zh-CN" altLang="en-US" sz="2667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D03B5BE5-6C9E-A6E0-6CE1-1E8AEE5D9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359" y="3805632"/>
            <a:ext cx="1037168" cy="53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人名</a:t>
            </a:r>
            <a:endParaRPr lang="zh-CN" altLang="en-US" sz="2667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FEA9CD3-88D0-52F1-5D32-400EC7C0DE6D}"/>
              </a:ext>
            </a:extLst>
          </p:cNvPr>
          <p:cNvCxnSpPr/>
          <p:nvPr/>
        </p:nvCxnSpPr>
        <p:spPr>
          <a:xfrm>
            <a:off x="5345914" y="3583900"/>
            <a:ext cx="14680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5">
            <a:extLst>
              <a:ext uri="{FF2B5EF4-FFF2-40B4-BE49-F238E27FC236}">
                <a16:creationId xmlns:a16="http://schemas.microsoft.com/office/drawing/2014/main" id="{FD556981-68E2-56E9-01B8-B291D4043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2948" y="3805632"/>
            <a:ext cx="3435773" cy="9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的一种体例，主要记诸侯之事。</a:t>
            </a:r>
            <a:endParaRPr lang="zh-CN" altLang="en-US" sz="2667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89BE8A8-D091-B6CF-AA54-BFE79EB236BB}"/>
              </a:ext>
            </a:extLst>
          </p:cNvPr>
          <p:cNvCxnSpPr/>
          <p:nvPr/>
        </p:nvCxnSpPr>
        <p:spPr>
          <a:xfrm>
            <a:off x="6876687" y="3583900"/>
            <a:ext cx="14680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1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9" name="图片 2">
            <a:hlinkClick r:id="rId3" action="ppaction://hlinkfile"/>
            <a:extLst>
              <a:ext uri="{FF2B5EF4-FFF2-40B4-BE49-F238E27FC236}">
                <a16:creationId xmlns:a16="http://schemas.microsoft.com/office/drawing/2014/main" id="{58465587-D848-86D5-E71A-FC3573570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5872" b="0"/>
          <a:stretch>
            <a:fillRect/>
          </a:stretch>
        </p:blipFill>
        <p:spPr bwMode="auto">
          <a:xfrm>
            <a:off x="1936377" y="1261782"/>
            <a:ext cx="8005980" cy="4112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4" descr="点击画面">
            <a:hlinkClick r:id="rId3" action="ppaction://hlinkfile"/>
            <a:extLst>
              <a:ext uri="{FF2B5EF4-FFF2-40B4-BE49-F238E27FC236}">
                <a16:creationId xmlns:a16="http://schemas.microsoft.com/office/drawing/2014/main" id="{80ADDE2F-A94D-52F9-2AF3-0C8BCF62F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2418" y="4836584"/>
            <a:ext cx="4201583" cy="107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873DD57-0AFB-A007-6490-0C576126E08C}"/>
              </a:ext>
            </a:extLst>
          </p:cNvPr>
          <p:cNvGrpSpPr/>
          <p:nvPr/>
        </p:nvGrpSpPr>
        <p:grpSpPr>
          <a:xfrm>
            <a:off x="423333" y="243417"/>
            <a:ext cx="1200151" cy="2531533"/>
            <a:chOff x="422772" y="243034"/>
            <a:chExt cx="1200151" cy="2531290"/>
          </a:xfrm>
        </p:grpSpPr>
        <p:sp>
          <p:nvSpPr>
            <p:cNvPr id="6" name="箭头: 五边形 5">
              <a:extLst>
                <a:ext uri="{FF2B5EF4-FFF2-40B4-BE49-F238E27FC236}">
                  <a16:creationId xmlns:a16="http://schemas.microsoft.com/office/drawing/2014/main" id="{E861DBF3-BBEF-6B21-F12A-2B5EF9419D54}"/>
                </a:ext>
              </a:extLst>
            </p:cNvPr>
            <p:cNvSpPr/>
            <p:nvPr/>
          </p:nvSpPr>
          <p:spPr>
            <a:xfrm rot="5400000">
              <a:off x="-206818" y="944584"/>
              <a:ext cx="2459331" cy="1200151"/>
            </a:xfrm>
            <a:prstGeom prst="homePlate">
              <a:avLst/>
            </a:prstGeom>
            <a:solidFill>
              <a:srgbClr val="4E5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10246" name="文本框 6">
              <a:extLst>
                <a:ext uri="{FF2B5EF4-FFF2-40B4-BE49-F238E27FC236}">
                  <a16:creationId xmlns:a16="http://schemas.microsoft.com/office/drawing/2014/main" id="{C1F8F265-46C7-1CAB-C05A-7896563FD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496" y="243034"/>
              <a:ext cx="774700" cy="242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733" b="1">
                  <a:solidFill>
                    <a:srgbClr val="F3EFDD"/>
                  </a:solidFill>
                </a:rPr>
                <a:t>新课导入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id="{204EA3BB-44AA-457F-1D14-2BFCEBAB295A}"/>
              </a:ext>
            </a:extLst>
          </p:cNvPr>
          <p:cNvSpPr/>
          <p:nvPr/>
        </p:nvSpPr>
        <p:spPr>
          <a:xfrm>
            <a:off x="476251" y="1524000"/>
            <a:ext cx="3556000" cy="3318933"/>
          </a:xfrm>
          <a:prstGeom prst="rect">
            <a:avLst/>
          </a:prstGeom>
          <a:solidFill>
            <a:srgbClr val="EAE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A50A201-FEE7-8C3D-02C6-B33C69299553}"/>
              </a:ext>
            </a:extLst>
          </p:cNvPr>
          <p:cNvSpPr/>
          <p:nvPr/>
        </p:nvSpPr>
        <p:spPr>
          <a:xfrm>
            <a:off x="4277785" y="1524000"/>
            <a:ext cx="4093633" cy="3318933"/>
          </a:xfrm>
          <a:prstGeom prst="rect">
            <a:avLst/>
          </a:prstGeom>
          <a:solidFill>
            <a:srgbClr val="EAE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8DFD345-1699-5AFA-8126-245CDD51880B}"/>
              </a:ext>
            </a:extLst>
          </p:cNvPr>
          <p:cNvSpPr/>
          <p:nvPr/>
        </p:nvSpPr>
        <p:spPr>
          <a:xfrm>
            <a:off x="8553450" y="1524000"/>
            <a:ext cx="3081867" cy="3318933"/>
          </a:xfrm>
          <a:prstGeom prst="rect">
            <a:avLst/>
          </a:prstGeom>
          <a:solidFill>
            <a:srgbClr val="EAE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11269" name="TextBox 4">
            <a:extLst>
              <a:ext uri="{FF2B5EF4-FFF2-40B4-BE49-F238E27FC236}">
                <a16:creationId xmlns:a16="http://schemas.microsoft.com/office/drawing/2014/main" id="{EB630C47-B635-C13E-DDB0-E16200FD4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17" y="1663700"/>
            <a:ext cx="3458633" cy="218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疏通文意，把握文章主要内容，理解历史事件的发展变化，并有自己的看法。</a:t>
            </a:r>
            <a:endParaRPr lang="en-US" altLang="zh-CN" sz="2667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70" name="TextBox 4">
            <a:extLst>
              <a:ext uri="{FF2B5EF4-FFF2-40B4-BE49-F238E27FC236}">
                <a16:creationId xmlns:a16="http://schemas.microsoft.com/office/drawing/2014/main" id="{C003B071-C178-8437-F2B6-5EB2C9262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185" y="1663700"/>
            <a:ext cx="4030133" cy="218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把握陈胜、吴广的人物形象，体会人物性格，理解陈胜、吴广在反对秦王朝暴政斗争中的重要作用。</a:t>
            </a:r>
            <a:endParaRPr lang="en-US" altLang="zh-CN" sz="2667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71" name="TextBox 4">
            <a:extLst>
              <a:ext uri="{FF2B5EF4-FFF2-40B4-BE49-F238E27FC236}">
                <a16:creationId xmlns:a16="http://schemas.microsoft.com/office/drawing/2014/main" id="{73A8D5D2-5E46-AF32-4343-81BE13233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1550" y="1708151"/>
            <a:ext cx="3064933" cy="218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分析文章在材料组织、表现手法等方面的特点，欣赏作者的写作艺术。</a:t>
            </a:r>
            <a:endParaRPr lang="en-US" altLang="zh-CN" sz="2667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272" name="组合 1">
            <a:extLst>
              <a:ext uri="{FF2B5EF4-FFF2-40B4-BE49-F238E27FC236}">
                <a16:creationId xmlns:a16="http://schemas.microsoft.com/office/drawing/2014/main" id="{08A82EEE-5664-0171-7820-876FFD3FC5AE}"/>
              </a:ext>
            </a:extLst>
          </p:cNvPr>
          <p:cNvGrpSpPr/>
          <p:nvPr/>
        </p:nvGrpSpPr>
        <p:grpSpPr>
          <a:xfrm>
            <a:off x="844551" y="4222751"/>
            <a:ext cx="2616200" cy="1234016"/>
            <a:chOff x="1646042" y="4825354"/>
            <a:chExt cx="2619405" cy="1234137"/>
          </a:xfrm>
        </p:grpSpPr>
        <p:sp>
          <p:nvSpPr>
            <p:cNvPr id="26" name="Arrow: Pentagon 81">
              <a:extLst>
                <a:ext uri="{FF2B5EF4-FFF2-40B4-BE49-F238E27FC236}">
                  <a16:creationId xmlns:a16="http://schemas.microsoft.com/office/drawing/2014/main" id="{4B3129E2-B1AA-1673-554D-B0D993DD7560}"/>
                </a:ext>
              </a:extLst>
            </p:cNvPr>
            <p:cNvSpPr/>
            <p:nvPr/>
          </p:nvSpPr>
          <p:spPr bwMode="auto">
            <a:xfrm>
              <a:off x="2567920" y="5028573"/>
              <a:ext cx="1697528" cy="889088"/>
            </a:xfrm>
            <a:prstGeom prst="homePlate">
              <a:avLst>
                <a:gd name="adj" fmla="val 40279"/>
              </a:avLst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>
              <a:defPPr>
                <a:defRPr lang="zh-CN"/>
              </a:defPPr>
            </a:lstStyle>
            <a:p>
              <a:pPr algn="r" defTabSz="1219171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sp>
          <p:nvSpPr>
            <p:cNvPr id="25" name="Oval 82">
              <a:extLst>
                <a:ext uri="{FF2B5EF4-FFF2-40B4-BE49-F238E27FC236}">
                  <a16:creationId xmlns:a16="http://schemas.microsoft.com/office/drawing/2014/main" id="{C47B90B3-ABA0-1FB6-1E5A-0E893A5D2F86}"/>
                </a:ext>
              </a:extLst>
            </p:cNvPr>
            <p:cNvSpPr/>
            <p:nvPr/>
          </p:nvSpPr>
          <p:spPr bwMode="auto">
            <a:xfrm>
              <a:off x="1646042" y="4825354"/>
              <a:ext cx="1246125" cy="1234137"/>
            </a:xfrm>
            <a:prstGeom prst="ellipse">
              <a:avLst/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sz="32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pic>
          <p:nvPicPr>
            <p:cNvPr id="11289" name="Picture 2" descr="https://gimg2.baidu.com/image_search/src=http%3A%2F%2Fimg.cgmodel.com%2Fimage%2F2017%2F0520%2Fbig%2F500510-1330487999.jpg&amp;refer=http%3A%2F%2Fimg.cgmodel.com&amp;app=2002&amp;size=f9999,10000&amp;q=a80&amp;n=0&amp;g=0n&amp;fmt=jpeg?sec=1624506548&amp;t=a34cd16470387c44d923c0cc966a4221">
              <a:extLst>
                <a:ext uri="{FF2B5EF4-FFF2-40B4-BE49-F238E27FC236}">
                  <a16:creationId xmlns:a16="http://schemas.microsoft.com/office/drawing/2014/main" id="{143C85F7-A2A2-AC69-9BBA-47DAADABE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7F7F7F"/>
                </a:clrFrom>
                <a:clrTo>
                  <a:srgbClr val="7F7F7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47433" y="4972404"/>
              <a:ext cx="1245207" cy="889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3" name="矩形 39">
            <a:extLst>
              <a:ext uri="{FF2B5EF4-FFF2-40B4-BE49-F238E27FC236}">
                <a16:creationId xmlns:a16="http://schemas.microsoft.com/office/drawing/2014/main" id="{E0D06EB8-EC76-65E3-B91F-64A34A053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4593167"/>
            <a:ext cx="16213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（重点）</a:t>
            </a:r>
            <a:endParaRPr lang="zh-CN" altLang="en-US" sz="2667"/>
          </a:p>
        </p:txBody>
      </p:sp>
      <p:grpSp>
        <p:nvGrpSpPr>
          <p:cNvPr id="11274" name="组合 27">
            <a:extLst>
              <a:ext uri="{FF2B5EF4-FFF2-40B4-BE49-F238E27FC236}">
                <a16:creationId xmlns:a16="http://schemas.microsoft.com/office/drawing/2014/main" id="{3A2222A7-3C20-5C7E-0ABE-1191E7EF319A}"/>
              </a:ext>
            </a:extLst>
          </p:cNvPr>
          <p:cNvGrpSpPr/>
          <p:nvPr/>
        </p:nvGrpSpPr>
        <p:grpSpPr>
          <a:xfrm>
            <a:off x="4832350" y="4222751"/>
            <a:ext cx="2620434" cy="1234016"/>
            <a:chOff x="2642259" y="4825354"/>
            <a:chExt cx="2619406" cy="1234137"/>
          </a:xfrm>
        </p:grpSpPr>
        <p:sp>
          <p:nvSpPr>
            <p:cNvPr id="30" name="Arrow: Pentagon 81">
              <a:extLst>
                <a:ext uri="{FF2B5EF4-FFF2-40B4-BE49-F238E27FC236}">
                  <a16:creationId xmlns:a16="http://schemas.microsoft.com/office/drawing/2014/main" id="{E789EC27-F790-62E8-EA51-4CE32BB7597F}"/>
                </a:ext>
              </a:extLst>
            </p:cNvPr>
            <p:cNvSpPr/>
            <p:nvPr/>
          </p:nvSpPr>
          <p:spPr bwMode="auto">
            <a:xfrm>
              <a:off x="3564764" y="5028573"/>
              <a:ext cx="1696901" cy="889088"/>
            </a:xfrm>
            <a:prstGeom prst="homePlate">
              <a:avLst>
                <a:gd name="adj" fmla="val 40279"/>
              </a:avLst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>
              <a:defPPr>
                <a:defRPr lang="zh-CN"/>
              </a:defPPr>
            </a:lstStyle>
            <a:p>
              <a:pPr algn="r" defTabSz="1219171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sp>
          <p:nvSpPr>
            <p:cNvPr id="31" name="Oval 82">
              <a:extLst>
                <a:ext uri="{FF2B5EF4-FFF2-40B4-BE49-F238E27FC236}">
                  <a16:creationId xmlns:a16="http://schemas.microsoft.com/office/drawing/2014/main" id="{2F3160C4-F6A8-519B-ED2F-05735368A360}"/>
                </a:ext>
              </a:extLst>
            </p:cNvPr>
            <p:cNvSpPr/>
            <p:nvPr/>
          </p:nvSpPr>
          <p:spPr bwMode="auto">
            <a:xfrm>
              <a:off x="2642259" y="4825354"/>
              <a:ext cx="1246227" cy="1234137"/>
            </a:xfrm>
            <a:prstGeom prst="ellipse">
              <a:avLst/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sz="32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pic>
          <p:nvPicPr>
            <p:cNvPr id="11286" name="Picture 2" descr="https://gimg2.baidu.com/image_search/src=http%3A%2F%2Fimg.cgmodel.com%2Fimage%2F2017%2F0520%2Fbig%2F500510-1330487999.jpg&amp;refer=http%3A%2F%2Fimg.cgmodel.com&amp;app=2002&amp;size=f9999,10000&amp;q=a80&amp;n=0&amp;g=0n&amp;fmt=jpeg?sec=1624506548&amp;t=a34cd16470387c44d923c0cc966a4221">
              <a:extLst>
                <a:ext uri="{FF2B5EF4-FFF2-40B4-BE49-F238E27FC236}">
                  <a16:creationId xmlns:a16="http://schemas.microsoft.com/office/drawing/2014/main" id="{C4798F2E-D53E-941C-0B81-0C244E4DF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7F7F7F"/>
                </a:clrFrom>
                <a:clrTo>
                  <a:srgbClr val="7F7F7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43650" y="4972404"/>
              <a:ext cx="1245207" cy="889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5" name="矩形 39">
            <a:extLst>
              <a:ext uri="{FF2B5EF4-FFF2-40B4-BE49-F238E27FC236}">
                <a16:creationId xmlns:a16="http://schemas.microsoft.com/office/drawing/2014/main" id="{5C6ACAD0-C5E5-5796-4DF7-89ADB456A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1050" y="4593167"/>
            <a:ext cx="16213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（重点）</a:t>
            </a:r>
            <a:endParaRPr lang="zh-CN" altLang="en-US" sz="2667"/>
          </a:p>
        </p:txBody>
      </p:sp>
      <p:pic>
        <p:nvPicPr>
          <p:cNvPr id="11276" name="Picture 271" descr="21">
            <a:extLst>
              <a:ext uri="{FF2B5EF4-FFF2-40B4-BE49-F238E27FC236}">
                <a16:creationId xmlns:a16="http://schemas.microsoft.com/office/drawing/2014/main" id="{2D680060-ED06-F71D-16A7-340CB811E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384" y="285751"/>
            <a:ext cx="4339167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272" descr="28">
            <a:extLst>
              <a:ext uri="{FF2B5EF4-FFF2-40B4-BE49-F238E27FC236}">
                <a16:creationId xmlns:a16="http://schemas.microsoft.com/office/drawing/2014/main" id="{BA74DA62-FF7E-02DA-23A5-D99D3B074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67" y="14181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E3A4DA11-B996-46C2-E91F-39DDC8024FE6}"/>
              </a:ext>
            </a:extLst>
          </p:cNvPr>
          <p:cNvSpPr/>
          <p:nvPr/>
        </p:nvSpPr>
        <p:spPr bwMode="auto">
          <a:xfrm>
            <a:off x="1236133" y="438151"/>
            <a:ext cx="217170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ctr" eaLnBrk="1" hangingPunct="1">
              <a:defRPr/>
            </a:pPr>
            <a:r>
              <a:rPr lang="zh-CN" altLang="en-US" sz="3733" b="1">
                <a:solidFill>
                  <a:schemeClr val="bg1"/>
                </a:solidFill>
                <a:latin typeface="+mj-ea"/>
                <a:ea typeface="+mj-ea"/>
              </a:rPr>
              <a:t>学习目标</a:t>
            </a:r>
          </a:p>
        </p:txBody>
      </p:sp>
      <p:grpSp>
        <p:nvGrpSpPr>
          <p:cNvPr id="11279" name="组合 27">
            <a:extLst>
              <a:ext uri="{FF2B5EF4-FFF2-40B4-BE49-F238E27FC236}">
                <a16:creationId xmlns:a16="http://schemas.microsoft.com/office/drawing/2014/main" id="{98BBCDF5-BE3E-A72A-9DF3-CC01A08CF5A6}"/>
              </a:ext>
            </a:extLst>
          </p:cNvPr>
          <p:cNvGrpSpPr/>
          <p:nvPr/>
        </p:nvGrpSpPr>
        <p:grpSpPr>
          <a:xfrm>
            <a:off x="8968318" y="4222751"/>
            <a:ext cx="2620433" cy="1234016"/>
            <a:chOff x="3675846" y="4825354"/>
            <a:chExt cx="2619405" cy="1234137"/>
          </a:xfrm>
        </p:grpSpPr>
        <p:sp>
          <p:nvSpPr>
            <p:cNvPr id="22" name="Arrow: Pentagon 81">
              <a:extLst>
                <a:ext uri="{FF2B5EF4-FFF2-40B4-BE49-F238E27FC236}">
                  <a16:creationId xmlns:a16="http://schemas.microsoft.com/office/drawing/2014/main" id="{405B41F4-AA53-5F5C-BDC9-3845A0E710F0}"/>
                </a:ext>
              </a:extLst>
            </p:cNvPr>
            <p:cNvSpPr/>
            <p:nvPr/>
          </p:nvSpPr>
          <p:spPr bwMode="auto">
            <a:xfrm>
              <a:off x="4598349" y="5028573"/>
              <a:ext cx="1696901" cy="889088"/>
            </a:xfrm>
            <a:prstGeom prst="homePlate">
              <a:avLst>
                <a:gd name="adj" fmla="val 40279"/>
              </a:avLst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>
              <a:defPPr>
                <a:defRPr lang="zh-CN"/>
              </a:defPPr>
            </a:lstStyle>
            <a:p>
              <a:pPr algn="r" defTabSz="1219171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sp>
          <p:nvSpPr>
            <p:cNvPr id="24" name="Oval 82">
              <a:extLst>
                <a:ext uri="{FF2B5EF4-FFF2-40B4-BE49-F238E27FC236}">
                  <a16:creationId xmlns:a16="http://schemas.microsoft.com/office/drawing/2014/main" id="{A74FBA92-A3B8-745C-D41B-BE8B03CE210B}"/>
                </a:ext>
              </a:extLst>
            </p:cNvPr>
            <p:cNvSpPr/>
            <p:nvPr/>
          </p:nvSpPr>
          <p:spPr bwMode="auto">
            <a:xfrm>
              <a:off x="3675846" y="4825354"/>
              <a:ext cx="1246227" cy="1234137"/>
            </a:xfrm>
            <a:prstGeom prst="ellipse">
              <a:avLst/>
            </a:prstGeom>
            <a:solidFill>
              <a:srgbClr val="BFC0B3"/>
            </a:solidFill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sz="3200" kern="0">
                <a:solidFill>
                  <a:prstClr val="black">
                    <a:lumMod val="75000"/>
                    <a:lumOff val="25000"/>
                  </a:prstClr>
                </a:solidFill>
                <a:latin typeface="字魂24号-镇魂手书" panose="00000500000000000000" pitchFamily="2" charset="-122"/>
                <a:ea typeface="字魂24号-镇魂手书" panose="00000500000000000000" pitchFamily="2" charset="-122"/>
              </a:endParaRPr>
            </a:p>
          </p:txBody>
        </p:sp>
        <p:pic>
          <p:nvPicPr>
            <p:cNvPr id="11283" name="Picture 2" descr="https://gimg2.baidu.com/image_search/src=http%3A%2F%2Fimg.cgmodel.com%2Fimage%2F2017%2F0520%2Fbig%2F500510-1330487999.jpg&amp;refer=http%3A%2F%2Fimg.cgmodel.com&amp;app=2002&amp;size=f9999,10000&amp;q=a80&amp;n=0&amp;g=0n&amp;fmt=jpeg?sec=1624506548&amp;t=a34cd16470387c44d923c0cc966a4221">
              <a:extLst>
                <a:ext uri="{FF2B5EF4-FFF2-40B4-BE49-F238E27FC236}">
                  <a16:creationId xmlns:a16="http://schemas.microsoft.com/office/drawing/2014/main" id="{ECFDBEAA-04BE-541E-77B5-C413F9554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7F7F7F"/>
                </a:clrFrom>
                <a:clrTo>
                  <a:srgbClr val="7F7F7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77236" y="4972404"/>
              <a:ext cx="1245207" cy="889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80" name="矩形 39">
            <a:extLst>
              <a:ext uri="{FF2B5EF4-FFF2-40B4-BE49-F238E27FC236}">
                <a16:creationId xmlns:a16="http://schemas.microsoft.com/office/drawing/2014/main" id="{827176A7-F7A6-B4CB-1EB5-45B04A903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7018" y="4593167"/>
            <a:ext cx="16213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（难点）</a:t>
            </a:r>
            <a:endParaRPr lang="zh-CN" altLang="en-US" sz="2667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89B77C7-6F7E-8205-DB80-FF2106140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1778000"/>
            <a:ext cx="7281334" cy="372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    司马迁（约前</a:t>
            </a: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145—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？），字子长，夏阳（今陕西韩城）人，西汉历史学家、文学家和思想家。早年游踪遍及南北，到处考察风俗，采集传说。后因替李陵辩解，得罪下狱，受宫刑。出狱后任中书令，发愤继续完成所著史籍。人称其书为</a:t>
            </a: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太史公书</a:t>
            </a: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，后称</a:t>
            </a: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8196" name="图片 2">
            <a:extLst>
              <a:ext uri="{FF2B5EF4-FFF2-40B4-BE49-F238E27FC236}">
                <a16:creationId xmlns:a16="http://schemas.microsoft.com/office/drawing/2014/main" id="{26B384B0-44CA-BC43-8C1D-2619DAC9C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4447" y="1443524"/>
            <a:ext cx="3042272" cy="3970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271" descr="21">
            <a:extLst>
              <a:ext uri="{FF2B5EF4-FFF2-40B4-BE49-F238E27FC236}">
                <a16:creationId xmlns:a16="http://schemas.microsoft.com/office/drawing/2014/main" id="{4C20C624-5B1A-E216-990A-EBF289D23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6418" y="825500"/>
            <a:ext cx="4339167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72" descr="28">
            <a:extLst>
              <a:ext uri="{FF2B5EF4-FFF2-40B4-BE49-F238E27FC236}">
                <a16:creationId xmlns:a16="http://schemas.microsoft.com/office/drawing/2014/main" id="{572628E0-D683-DD87-4DC1-F0F7E09D3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7800" y="68156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3319AB0-4C26-74D7-DABB-0BB0169BD2BC}"/>
              </a:ext>
            </a:extLst>
          </p:cNvPr>
          <p:cNvSpPr/>
          <p:nvPr/>
        </p:nvSpPr>
        <p:spPr bwMode="auto">
          <a:xfrm>
            <a:off x="4847167" y="977900"/>
            <a:ext cx="217170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ctr" eaLnBrk="1" hangingPunct="1">
              <a:defRPr/>
            </a:pPr>
            <a:r>
              <a:rPr lang="zh-CN" altLang="en-US" sz="3733" b="1">
                <a:solidFill>
                  <a:schemeClr val="bg1"/>
                </a:solidFill>
                <a:latin typeface="+mj-ea"/>
                <a:ea typeface="+mj-ea"/>
              </a:rPr>
              <a:t>作者简介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71" descr="21">
            <a:extLst>
              <a:ext uri="{FF2B5EF4-FFF2-40B4-BE49-F238E27FC236}">
                <a16:creationId xmlns:a16="http://schemas.microsoft.com/office/drawing/2014/main" id="{4C676091-79D8-60BF-3DAB-B3DBF44C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384" y="52917"/>
            <a:ext cx="4339167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72" descr="28">
            <a:extLst>
              <a:ext uri="{FF2B5EF4-FFF2-40B4-BE49-F238E27FC236}">
                <a16:creationId xmlns:a16="http://schemas.microsoft.com/office/drawing/2014/main" id="{7C634668-015A-1575-D99F-DA14628C5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67" y="-91017"/>
            <a:ext cx="1325033" cy="10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E1BD003-F587-E9AF-93F7-4B03636D2EBD}"/>
              </a:ext>
            </a:extLst>
          </p:cNvPr>
          <p:cNvSpPr/>
          <p:nvPr/>
        </p:nvSpPr>
        <p:spPr bwMode="auto">
          <a:xfrm>
            <a:off x="1236133" y="205317"/>
            <a:ext cx="217170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ctr" eaLnBrk="1" hangingPunct="1">
              <a:defRPr/>
            </a:pPr>
            <a:r>
              <a:rPr lang="zh-CN" altLang="en-US" sz="3733" b="1">
                <a:solidFill>
                  <a:schemeClr val="bg1"/>
                </a:solidFill>
                <a:latin typeface="+mj-ea"/>
                <a:ea typeface="+mj-ea"/>
              </a:rPr>
              <a:t>背景链接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B44348B1-AF31-D432-35BC-49D541801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50417"/>
              </p:ext>
            </p:extLst>
          </p:nvPr>
        </p:nvGraphicFramePr>
        <p:xfrm>
          <a:off x="590550" y="1772072"/>
          <a:ext cx="10892368" cy="3771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557">
                  <a:extLst>
                    <a:ext uri="{9D8B030D-6E8A-4147-A177-3AD203B41FA5}">
                      <a16:colId xmlns:a16="http://schemas.microsoft.com/office/drawing/2014/main" val="234094681"/>
                    </a:ext>
                  </a:extLst>
                </a:gridCol>
                <a:gridCol w="9274811">
                  <a:extLst>
                    <a:ext uri="{9D8B030D-6E8A-4147-A177-3AD203B41FA5}">
                      <a16:colId xmlns:a16="http://schemas.microsoft.com/office/drawing/2014/main" val="4183074386"/>
                    </a:ext>
                  </a:extLst>
                </a:gridCol>
              </a:tblGrid>
              <a:tr h="15333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33" b="1">
                          <a:latin typeface="宋体" panose="02010600030101010101" pitchFamily="2" charset="-122"/>
                          <a:ea typeface="+mn-ea"/>
                        </a:rPr>
                        <a:t>秦始皇统治时</a:t>
                      </a:r>
                      <a:endParaRPr lang="zh-CN" altLang="en-US" sz="2933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D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933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大规模兴建宫殿、陵墓等，并对匈奴、南越用兵，耗费大量人力和财力，加重了人民的徭役和赋税负担。制定严刑酷法，人民动辄触犯刑律，受到严惩。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1710704"/>
                  </a:ext>
                </a:extLst>
              </a:tr>
              <a:tr h="11486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33" b="1">
                          <a:latin typeface="宋体" panose="02010600030101010101" pitchFamily="2" charset="-122"/>
                          <a:ea typeface="+mn-ea"/>
                        </a:rPr>
                        <a:t>秦二世继位后</a:t>
                      </a:r>
                      <a:endParaRPr lang="zh-CN" altLang="en-US" sz="2933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D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933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赋敛益重，戍徭无已，法律更为苛酷，致使天下困疲不堪，人民陷于深重的苦难之中。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6604900"/>
                  </a:ext>
                </a:extLst>
              </a:tr>
              <a:tr h="10890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33" b="1">
                          <a:latin typeface="宋体" panose="02010600030101010101" pitchFamily="2" charset="-122"/>
                          <a:ea typeface="+mn-ea"/>
                        </a:rPr>
                        <a:t>公元前</a:t>
                      </a:r>
                      <a:r>
                        <a:rPr lang="en-US" altLang="zh-CN" sz="2933" b="1">
                          <a:latin typeface="宋体" panose="02010600030101010101" pitchFamily="2" charset="-122"/>
                          <a:ea typeface="+mn-ea"/>
                        </a:rPr>
                        <a:t>209</a:t>
                      </a:r>
                      <a:r>
                        <a:rPr lang="zh-CN" altLang="en-US" sz="2933" b="1">
                          <a:latin typeface="宋体" panose="02010600030101010101" pitchFamily="2" charset="-122"/>
                          <a:ea typeface="+mn-ea"/>
                        </a:rPr>
                        <a:t>年</a:t>
                      </a:r>
                      <a:endParaRPr lang="zh-CN" altLang="en-US" sz="2933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D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933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爆发了大泽乡起义，即陈胜吴广起义。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7353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文本框 5">
            <a:extLst>
              <a:ext uri="{FF2B5EF4-FFF2-40B4-BE49-F238E27FC236}">
                <a16:creationId xmlns:a16="http://schemas.microsoft.com/office/drawing/2014/main" id="{AA833765-40AF-8A3D-92BB-F15E322CC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33" y="1081617"/>
            <a:ext cx="9196918" cy="7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Char char="u"/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自由朗读课文，读准字音，读出节奏。</a:t>
            </a:r>
          </a:p>
        </p:txBody>
      </p:sp>
      <p:pic>
        <p:nvPicPr>
          <p:cNvPr id="16387" name="Picture 271" descr="21">
            <a:extLst>
              <a:ext uri="{FF2B5EF4-FFF2-40B4-BE49-F238E27FC236}">
                <a16:creationId xmlns:a16="http://schemas.microsoft.com/office/drawing/2014/main" id="{47941F8B-B9D5-CDBA-271E-9541D4D2D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384" y="107951"/>
            <a:ext cx="4339167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031F6BD-8BAF-DBDF-FC31-406A471DA9D8}"/>
              </a:ext>
            </a:extLst>
          </p:cNvPr>
          <p:cNvSpPr/>
          <p:nvPr/>
        </p:nvSpPr>
        <p:spPr bwMode="auto">
          <a:xfrm>
            <a:off x="1236133" y="260351"/>
            <a:ext cx="217170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ctr" eaLnBrk="1" hangingPunct="1">
              <a:defRPr/>
            </a:pPr>
            <a:r>
              <a:rPr lang="zh-CN" altLang="en-US" sz="3733" b="1">
                <a:solidFill>
                  <a:schemeClr val="bg1"/>
                </a:solidFill>
                <a:latin typeface="+mj-ea"/>
                <a:ea typeface="+mj-ea"/>
              </a:rPr>
              <a:t>整体感知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4A5D90-3126-FFD8-595B-5897A9A55D68}"/>
              </a:ext>
            </a:extLst>
          </p:cNvPr>
          <p:cNvSpPr txBox="1"/>
          <p:nvPr/>
        </p:nvSpPr>
        <p:spPr>
          <a:xfrm>
            <a:off x="499533" y="1974851"/>
            <a:ext cx="10828867" cy="38735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陈涉世家</a:t>
            </a:r>
            <a:endParaRPr lang="en-US" altLang="zh-CN" sz="3200" b="1">
              <a:latin typeface="+mn-ea"/>
              <a:ea typeface="+mn-ea"/>
            </a:endParaRP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司马迁</a:t>
            </a:r>
            <a:endParaRPr lang="en-US" altLang="zh-CN" sz="3200" b="1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陈胜者，阳城人也，字涉。吴广者，阳夏人也，字叔。陈涉少时，尝与人佣耕，辍耕之垄上，怅恨久之，曰：“苟富贵，无相忘。”佣者笑而应曰：“若为佣耕，何富贵也？”陈涉太息曰：“嗟乎！燕雀安知鸿鹄之志哉！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775AB6-0726-B4B1-928C-0796A6FBBF43}"/>
              </a:ext>
            </a:extLst>
          </p:cNvPr>
          <p:cNvSpPr txBox="1"/>
          <p:nvPr/>
        </p:nvSpPr>
        <p:spPr>
          <a:xfrm>
            <a:off x="8204200" y="2959100"/>
            <a:ext cx="795867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jiǎ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30867A-9CD9-4A0C-587A-1AB9823B171B}"/>
              </a:ext>
            </a:extLst>
          </p:cNvPr>
          <p:cNvSpPr txBox="1"/>
          <p:nvPr/>
        </p:nvSpPr>
        <p:spPr>
          <a:xfrm>
            <a:off x="1170517" y="3621618"/>
            <a:ext cx="946149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shào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F1E65E-FEF9-30DA-4382-ABF3CA51C24A}"/>
              </a:ext>
            </a:extLst>
          </p:cNvPr>
          <p:cNvSpPr txBox="1"/>
          <p:nvPr/>
        </p:nvSpPr>
        <p:spPr>
          <a:xfrm>
            <a:off x="3735918" y="3621618"/>
            <a:ext cx="946149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yōnɡ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1F3C51-70A4-578D-9EBA-D79BC63E72FB}"/>
              </a:ext>
            </a:extLst>
          </p:cNvPr>
          <p:cNvSpPr txBox="1"/>
          <p:nvPr/>
        </p:nvSpPr>
        <p:spPr>
          <a:xfrm>
            <a:off x="4900084" y="3621618"/>
            <a:ext cx="946149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chuò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077C90-A0B2-75DE-FCA6-70B2D5AD0DDA}"/>
              </a:ext>
            </a:extLst>
          </p:cNvPr>
          <p:cNvSpPr txBox="1"/>
          <p:nvPr/>
        </p:nvSpPr>
        <p:spPr>
          <a:xfrm>
            <a:off x="6062133" y="3621618"/>
            <a:ext cx="946151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lǒnɡ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B5DA386-2D89-DABC-D5B3-09D089723200}"/>
              </a:ext>
            </a:extLst>
          </p:cNvPr>
          <p:cNvSpPr txBox="1"/>
          <p:nvPr/>
        </p:nvSpPr>
        <p:spPr>
          <a:xfrm>
            <a:off x="7258051" y="3621618"/>
            <a:ext cx="1090083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chànɡ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28CB54-33CA-2F2B-5A72-05418A9F66A6}"/>
              </a:ext>
            </a:extLst>
          </p:cNvPr>
          <p:cNvSpPr txBox="1"/>
          <p:nvPr/>
        </p:nvSpPr>
        <p:spPr>
          <a:xfrm>
            <a:off x="6140452" y="4260851"/>
            <a:ext cx="109008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yìnɡ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68935A-B8FE-0C28-004D-DB4A58BA0526}"/>
              </a:ext>
            </a:extLst>
          </p:cNvPr>
          <p:cNvSpPr txBox="1"/>
          <p:nvPr/>
        </p:nvSpPr>
        <p:spPr>
          <a:xfrm>
            <a:off x="8204200" y="4290484"/>
            <a:ext cx="734484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wéi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140594-DCF1-1F36-4EB6-4F5346CD97DF}"/>
              </a:ext>
            </a:extLst>
          </p:cNvPr>
          <p:cNvSpPr txBox="1"/>
          <p:nvPr/>
        </p:nvSpPr>
        <p:spPr>
          <a:xfrm>
            <a:off x="8255000" y="4912784"/>
            <a:ext cx="609600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hú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77B0020-C1C5-4C43-142A-7769A1390E50}"/>
              </a:ext>
            </a:extLst>
          </p:cNvPr>
          <p:cNvCxnSpPr/>
          <p:nvPr/>
        </p:nvCxnSpPr>
        <p:spPr>
          <a:xfrm flipH="1">
            <a:off x="1405467" y="40513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3E5D9B4-1411-09D1-E51E-DB1B6B114A36}"/>
              </a:ext>
            </a:extLst>
          </p:cNvPr>
          <p:cNvCxnSpPr/>
          <p:nvPr/>
        </p:nvCxnSpPr>
        <p:spPr>
          <a:xfrm flipH="1">
            <a:off x="3009900" y="40513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350F06C-A177-284E-3EFC-3ED098CD474F}"/>
              </a:ext>
            </a:extLst>
          </p:cNvPr>
          <p:cNvCxnSpPr/>
          <p:nvPr/>
        </p:nvCxnSpPr>
        <p:spPr>
          <a:xfrm flipH="1">
            <a:off x="5897033" y="40513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7E2D013-E728-F34B-8022-558769AA0C42}"/>
              </a:ext>
            </a:extLst>
          </p:cNvPr>
          <p:cNvCxnSpPr/>
          <p:nvPr/>
        </p:nvCxnSpPr>
        <p:spPr>
          <a:xfrm flipH="1">
            <a:off x="8339667" y="40513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93865EC-BDDB-70F3-0B69-18C89FF33ABF}"/>
              </a:ext>
            </a:extLst>
          </p:cNvPr>
          <p:cNvCxnSpPr/>
          <p:nvPr/>
        </p:nvCxnSpPr>
        <p:spPr>
          <a:xfrm flipH="1">
            <a:off x="5473700" y="4675717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8CACE53-D685-1357-3DBD-3925377FDC31}"/>
              </a:ext>
            </a:extLst>
          </p:cNvPr>
          <p:cNvCxnSpPr/>
          <p:nvPr/>
        </p:nvCxnSpPr>
        <p:spPr>
          <a:xfrm flipH="1">
            <a:off x="3043767" y="5302251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05" name="Picture 272" descr="28">
            <a:extLst>
              <a:ext uri="{FF2B5EF4-FFF2-40B4-BE49-F238E27FC236}">
                <a16:creationId xmlns:a16="http://schemas.microsoft.com/office/drawing/2014/main" id="{315670A5-28F3-69E1-38D5-AB49CBCCA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67" y="-91017"/>
            <a:ext cx="1325033" cy="10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A57C063-3ECC-520D-C8AA-C18DD7B9FB70}"/>
              </a:ext>
            </a:extLst>
          </p:cNvPr>
          <p:cNvCxnSpPr/>
          <p:nvPr/>
        </p:nvCxnSpPr>
        <p:spPr>
          <a:xfrm flipH="1">
            <a:off x="7092951" y="5289551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1550E5F-A9CF-6BB1-1FA2-FD662E3E73FC}"/>
              </a:ext>
            </a:extLst>
          </p:cNvPr>
          <p:cNvSpPr txBox="1"/>
          <p:nvPr/>
        </p:nvSpPr>
        <p:spPr>
          <a:xfrm>
            <a:off x="787400" y="958851"/>
            <a:ext cx="10828867" cy="515408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二世元年七月，发闾左適戍渔阳，九百人屯大泽乡。陈胜、吴广皆次当行，为屯长。会天大雨，道不通，度已失期。失期，法皆斩。陈胜、吴广乃谋曰：“今亡亦死，举大计亦死；等死，死国可乎？”陈胜曰：“天下苦秦久矣。吾闻二世少子也，不当立，当立者乃公子扶苏。扶苏以数谏故，上使外将兵。今或闻无罪，二世杀之。百姓多闻其贤，未知其死也。项燕为楚将，数有功，爱士卒，楚人怜之。或以为死，或以为亡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A5FF57-C979-C150-2C26-BF570017C109}"/>
              </a:ext>
            </a:extLst>
          </p:cNvPr>
          <p:cNvSpPr txBox="1"/>
          <p:nvPr/>
        </p:nvSpPr>
        <p:spPr>
          <a:xfrm>
            <a:off x="4809067" y="692151"/>
            <a:ext cx="795867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lǘ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BD6845-C7E3-88D0-F5A3-274DA91EBFD1}"/>
              </a:ext>
            </a:extLst>
          </p:cNvPr>
          <p:cNvSpPr txBox="1"/>
          <p:nvPr/>
        </p:nvSpPr>
        <p:spPr>
          <a:xfrm>
            <a:off x="5486400" y="692151"/>
            <a:ext cx="1430867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zhéshù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8094F4-B17F-A435-5B74-0CBE21123CD1}"/>
              </a:ext>
            </a:extLst>
          </p:cNvPr>
          <p:cNvSpPr txBox="1"/>
          <p:nvPr/>
        </p:nvSpPr>
        <p:spPr>
          <a:xfrm>
            <a:off x="3869267" y="1335617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hánɡ</a:t>
            </a:r>
            <a:endParaRPr lang="zh-CN" altLang="en-US" sz="1800" b="1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53F88F-B0C5-256A-4856-D82A64735CFD}"/>
              </a:ext>
            </a:extLst>
          </p:cNvPr>
          <p:cNvSpPr txBox="1"/>
          <p:nvPr/>
        </p:nvSpPr>
        <p:spPr>
          <a:xfrm>
            <a:off x="10024534" y="1335617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duó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2487E9-5003-DD3A-540D-1976E1D4981B}"/>
              </a:ext>
            </a:extLst>
          </p:cNvPr>
          <p:cNvSpPr txBox="1"/>
          <p:nvPr/>
        </p:nvSpPr>
        <p:spPr>
          <a:xfrm>
            <a:off x="1049867" y="38840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shuò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BC70EF6-D269-6404-411E-05419AF4606F}"/>
              </a:ext>
            </a:extLst>
          </p:cNvPr>
          <p:cNvSpPr txBox="1"/>
          <p:nvPr/>
        </p:nvSpPr>
        <p:spPr>
          <a:xfrm>
            <a:off x="3869267" y="3884084"/>
            <a:ext cx="1066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jiànɡ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EF8A387-0FFE-639C-28AB-613BD09FF208}"/>
              </a:ext>
            </a:extLst>
          </p:cNvPr>
          <p:cNvSpPr txBox="1"/>
          <p:nvPr/>
        </p:nvSpPr>
        <p:spPr>
          <a:xfrm>
            <a:off x="7145867" y="45190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shuò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D89B3FF-25E4-42F8-BEC4-39C51B88B43E}"/>
              </a:ext>
            </a:extLst>
          </p:cNvPr>
          <p:cNvCxnSpPr/>
          <p:nvPr/>
        </p:nvCxnSpPr>
        <p:spPr>
          <a:xfrm flipH="1">
            <a:off x="5782733" y="11345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DC501D8-A284-DB6C-4C0B-19EF6A42A850}"/>
              </a:ext>
            </a:extLst>
          </p:cNvPr>
          <p:cNvCxnSpPr/>
          <p:nvPr/>
        </p:nvCxnSpPr>
        <p:spPr>
          <a:xfrm flipH="1">
            <a:off x="2895600" y="1744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DAE0292-901B-C4F7-8146-FFF7C7164180}"/>
              </a:ext>
            </a:extLst>
          </p:cNvPr>
          <p:cNvCxnSpPr/>
          <p:nvPr/>
        </p:nvCxnSpPr>
        <p:spPr>
          <a:xfrm flipH="1">
            <a:off x="5372100" y="1744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7AA73CC-3874-F1BB-092A-12F37F744F32}"/>
              </a:ext>
            </a:extLst>
          </p:cNvPr>
          <p:cNvCxnSpPr/>
          <p:nvPr/>
        </p:nvCxnSpPr>
        <p:spPr>
          <a:xfrm flipH="1">
            <a:off x="10634134" y="1744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BB5B995-8B07-8085-AAAA-62591E5F6C54}"/>
              </a:ext>
            </a:extLst>
          </p:cNvPr>
          <p:cNvCxnSpPr/>
          <p:nvPr/>
        </p:nvCxnSpPr>
        <p:spPr>
          <a:xfrm flipH="1">
            <a:off x="3759200" y="2345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697A29D-0D05-7401-3386-31F4F95C7200}"/>
              </a:ext>
            </a:extLst>
          </p:cNvPr>
          <p:cNvCxnSpPr/>
          <p:nvPr/>
        </p:nvCxnSpPr>
        <p:spPr>
          <a:xfrm flipH="1">
            <a:off x="7001934" y="2345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659B334-CD1D-A944-98AC-C80FDD2EEE4C}"/>
              </a:ext>
            </a:extLst>
          </p:cNvPr>
          <p:cNvCxnSpPr/>
          <p:nvPr/>
        </p:nvCxnSpPr>
        <p:spPr>
          <a:xfrm flipH="1">
            <a:off x="9431867" y="2345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C9805D8-5AB7-A058-C5ED-F7042660CB34}"/>
              </a:ext>
            </a:extLst>
          </p:cNvPr>
          <p:cNvCxnSpPr/>
          <p:nvPr/>
        </p:nvCxnSpPr>
        <p:spPr>
          <a:xfrm flipH="1">
            <a:off x="5338233" y="30014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8B07CFF-A9B7-131D-A62F-899D4F2BAC73}"/>
              </a:ext>
            </a:extLst>
          </p:cNvPr>
          <p:cNvCxnSpPr/>
          <p:nvPr/>
        </p:nvCxnSpPr>
        <p:spPr>
          <a:xfrm flipH="1">
            <a:off x="9825567" y="30014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F4401744-D9BD-8AF4-FEAE-5E4E50F2041B}"/>
              </a:ext>
            </a:extLst>
          </p:cNvPr>
          <p:cNvCxnSpPr/>
          <p:nvPr/>
        </p:nvCxnSpPr>
        <p:spPr>
          <a:xfrm flipH="1">
            <a:off x="2501900" y="3644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613E065-1AA2-B089-2B31-CB69A8F10910}"/>
              </a:ext>
            </a:extLst>
          </p:cNvPr>
          <p:cNvCxnSpPr/>
          <p:nvPr/>
        </p:nvCxnSpPr>
        <p:spPr>
          <a:xfrm flipH="1">
            <a:off x="7802034" y="3644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E85FC91-56AA-B13B-E38A-4DE06A73E81D}"/>
              </a:ext>
            </a:extLst>
          </p:cNvPr>
          <p:cNvCxnSpPr/>
          <p:nvPr/>
        </p:nvCxnSpPr>
        <p:spPr>
          <a:xfrm flipH="1">
            <a:off x="11095567" y="3644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9599A78-8B79-F4A7-A310-D05A010F22CC}"/>
              </a:ext>
            </a:extLst>
          </p:cNvPr>
          <p:cNvCxnSpPr/>
          <p:nvPr/>
        </p:nvCxnSpPr>
        <p:spPr>
          <a:xfrm flipH="1">
            <a:off x="3329518" y="427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C82A19C2-950A-8119-5291-6075933DBD4B}"/>
              </a:ext>
            </a:extLst>
          </p:cNvPr>
          <p:cNvCxnSpPr/>
          <p:nvPr/>
        </p:nvCxnSpPr>
        <p:spPr>
          <a:xfrm flipH="1">
            <a:off x="5782733" y="427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EA15B78-B244-C779-A77E-A101F2A5FE3B}"/>
              </a:ext>
            </a:extLst>
          </p:cNvPr>
          <p:cNvCxnSpPr/>
          <p:nvPr/>
        </p:nvCxnSpPr>
        <p:spPr>
          <a:xfrm flipH="1">
            <a:off x="10680700" y="427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184B0EC-E4C7-A84F-3E8C-B541EE887DAF}"/>
              </a:ext>
            </a:extLst>
          </p:cNvPr>
          <p:cNvCxnSpPr/>
          <p:nvPr/>
        </p:nvCxnSpPr>
        <p:spPr>
          <a:xfrm flipH="1">
            <a:off x="3338407" y="49233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4A3B1A4-2C16-7EED-123B-9299737FDBF7}"/>
              </a:ext>
            </a:extLst>
          </p:cNvPr>
          <p:cNvCxnSpPr/>
          <p:nvPr/>
        </p:nvCxnSpPr>
        <p:spPr>
          <a:xfrm flipH="1">
            <a:off x="5782733" y="49233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4D486D7-C3C8-A6A4-44CF-BA3B80E1667E}"/>
              </a:ext>
            </a:extLst>
          </p:cNvPr>
          <p:cNvCxnSpPr/>
          <p:nvPr/>
        </p:nvCxnSpPr>
        <p:spPr>
          <a:xfrm flipH="1">
            <a:off x="1270000" y="554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5A5DEA65-8088-AE45-FFC1-E6D5287DF4E5}"/>
              </a:ext>
            </a:extLst>
          </p:cNvPr>
          <p:cNvCxnSpPr/>
          <p:nvPr/>
        </p:nvCxnSpPr>
        <p:spPr>
          <a:xfrm flipH="1">
            <a:off x="2895600" y="554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92E6F1D4-1EAC-4FE3-F89F-EE148E73B2EF}"/>
              </a:ext>
            </a:extLst>
          </p:cNvPr>
          <p:cNvCxnSpPr/>
          <p:nvPr/>
        </p:nvCxnSpPr>
        <p:spPr>
          <a:xfrm flipH="1">
            <a:off x="5003800" y="5549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CCBCA8C8-B188-E0FC-3F9A-F6D47EEA8BA5}"/>
              </a:ext>
            </a:extLst>
          </p:cNvPr>
          <p:cNvCxnSpPr/>
          <p:nvPr/>
        </p:nvCxnSpPr>
        <p:spPr>
          <a:xfrm flipH="1">
            <a:off x="9048752" y="1098551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FC914C46-3EEA-FF7E-68B1-945ADAEECA14}"/>
              </a:ext>
            </a:extLst>
          </p:cNvPr>
          <p:cNvCxnSpPr/>
          <p:nvPr/>
        </p:nvCxnSpPr>
        <p:spPr>
          <a:xfrm flipH="1">
            <a:off x="7015056" y="1744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BA4F6A8-EE51-5F7D-C7A3-374353E8E796}"/>
              </a:ext>
            </a:extLst>
          </p:cNvPr>
          <p:cNvCxnSpPr/>
          <p:nvPr/>
        </p:nvCxnSpPr>
        <p:spPr>
          <a:xfrm flipH="1">
            <a:off x="2057400" y="30014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2DA16E2-DCFB-86BC-98EE-CBD7FAFD5078}"/>
              </a:ext>
            </a:extLst>
          </p:cNvPr>
          <p:cNvSpPr txBox="1"/>
          <p:nvPr/>
        </p:nvSpPr>
        <p:spPr>
          <a:xfrm>
            <a:off x="681567" y="1280584"/>
            <a:ext cx="10828867" cy="45127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</a:rPr>
              <a:t>今诚以吾众诈自称公子扶苏、项燕，为天下唱，宜多应者。”吴广以为然。乃行卜。</a:t>
            </a:r>
            <a:r>
              <a:rPr lang="zh-CN" altLang="en-US" sz="3200" b="1">
                <a:latin typeface="+mn-ea"/>
                <a:ea typeface="+mn-ea"/>
              </a:rPr>
              <a:t>卜者知其指意，曰：“足下事皆成，有功。然足下卜之鬼乎？”陈胜、吴广喜，念鬼，曰：“此教我先威众耳。”乃丹书帛曰“陈胜王”，置人所罾鱼腹中。卒买鱼烹食，得鱼腹中书，固以怪之矣。又间令吴广之次所旁丛祠中，夜篝火，狐鸣呼曰：“大楚兴，陈胜王。”卒皆夜惊恐。旦日，卒中往往语，皆指目陈胜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10DDB24-B6FF-F181-6152-7F146C1AB245}"/>
              </a:ext>
            </a:extLst>
          </p:cNvPr>
          <p:cNvSpPr txBox="1"/>
          <p:nvPr/>
        </p:nvSpPr>
        <p:spPr>
          <a:xfrm>
            <a:off x="7056967" y="10138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wèi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C38561-665C-CED6-32A0-BB83920DE5BC}"/>
              </a:ext>
            </a:extLst>
          </p:cNvPr>
          <p:cNvSpPr txBox="1"/>
          <p:nvPr/>
        </p:nvSpPr>
        <p:spPr>
          <a:xfrm>
            <a:off x="4525433" y="1657351"/>
            <a:ext cx="1329267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xínɡbǔ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765F6E-9383-0915-E986-40A8DEE02260}"/>
              </a:ext>
            </a:extLst>
          </p:cNvPr>
          <p:cNvSpPr txBox="1"/>
          <p:nvPr/>
        </p:nvSpPr>
        <p:spPr>
          <a:xfrm>
            <a:off x="6659034" y="2946400"/>
            <a:ext cx="939800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bó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C226C1-AE14-9535-9C99-65BDCF711064}"/>
              </a:ext>
            </a:extLst>
          </p:cNvPr>
          <p:cNvSpPr txBox="1"/>
          <p:nvPr/>
        </p:nvSpPr>
        <p:spPr>
          <a:xfrm>
            <a:off x="8682567" y="2882900"/>
            <a:ext cx="939800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wànɡ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CBF816-7871-5BC1-63D5-ED312A6F7188}"/>
              </a:ext>
            </a:extLst>
          </p:cNvPr>
          <p:cNvSpPr txBox="1"/>
          <p:nvPr/>
        </p:nvSpPr>
        <p:spPr>
          <a:xfrm>
            <a:off x="1003300" y="3536951"/>
            <a:ext cx="939800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zēnɡ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08C393-1CD7-1C44-8699-41F9C793BF93}"/>
              </a:ext>
            </a:extLst>
          </p:cNvPr>
          <p:cNvSpPr txBox="1"/>
          <p:nvPr/>
        </p:nvSpPr>
        <p:spPr>
          <a:xfrm>
            <a:off x="4161367" y="3613151"/>
            <a:ext cx="939800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pēnɡ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01FCE6-87E7-E03D-B8DA-81A6EB063005}"/>
              </a:ext>
            </a:extLst>
          </p:cNvPr>
          <p:cNvSpPr txBox="1"/>
          <p:nvPr/>
        </p:nvSpPr>
        <p:spPr>
          <a:xfrm>
            <a:off x="533400" y="4214284"/>
            <a:ext cx="939800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jiàn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9072DB9-153D-E716-20DD-E60CD1926782}"/>
              </a:ext>
            </a:extLst>
          </p:cNvPr>
          <p:cNvSpPr txBox="1"/>
          <p:nvPr/>
        </p:nvSpPr>
        <p:spPr>
          <a:xfrm>
            <a:off x="4364567" y="4220634"/>
            <a:ext cx="694267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cí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E4A480-294E-1146-430F-B06E4A4F273D}"/>
              </a:ext>
            </a:extLst>
          </p:cNvPr>
          <p:cNvSpPr txBox="1"/>
          <p:nvPr/>
        </p:nvSpPr>
        <p:spPr>
          <a:xfrm>
            <a:off x="5913967" y="4203700"/>
            <a:ext cx="804333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ɡōu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44A2384-09A6-FF16-CA54-F543EA3CA97E}"/>
              </a:ext>
            </a:extLst>
          </p:cNvPr>
          <p:cNvCxnSpPr/>
          <p:nvPr/>
        </p:nvCxnSpPr>
        <p:spPr>
          <a:xfrm flipH="1">
            <a:off x="1198033" y="14181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91E0AED-1383-6A31-039B-CF5C0487EDBC}"/>
              </a:ext>
            </a:extLst>
          </p:cNvPr>
          <p:cNvCxnSpPr/>
          <p:nvPr/>
        </p:nvCxnSpPr>
        <p:spPr>
          <a:xfrm flipH="1">
            <a:off x="2815167" y="14478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6ED4FE4-27E7-4B3B-2BCA-129FCE437FC6}"/>
              </a:ext>
            </a:extLst>
          </p:cNvPr>
          <p:cNvCxnSpPr/>
          <p:nvPr/>
        </p:nvCxnSpPr>
        <p:spPr>
          <a:xfrm flipH="1">
            <a:off x="2768600" y="2091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56F2407-F163-56B8-4A28-F896C9FC8E7C}"/>
              </a:ext>
            </a:extLst>
          </p:cNvPr>
          <p:cNvCxnSpPr/>
          <p:nvPr/>
        </p:nvCxnSpPr>
        <p:spPr>
          <a:xfrm flipH="1">
            <a:off x="6866467" y="2091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21877FF-CFC0-A1E9-F5B6-A92159EB14D7}"/>
              </a:ext>
            </a:extLst>
          </p:cNvPr>
          <p:cNvCxnSpPr/>
          <p:nvPr/>
        </p:nvCxnSpPr>
        <p:spPr>
          <a:xfrm flipH="1">
            <a:off x="10964334" y="20912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AD17471-EAC2-5B89-79A2-CBBE24817326}"/>
              </a:ext>
            </a:extLst>
          </p:cNvPr>
          <p:cNvCxnSpPr/>
          <p:nvPr/>
        </p:nvCxnSpPr>
        <p:spPr>
          <a:xfrm flipH="1">
            <a:off x="4068233" y="2686051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A7F4265-3DA7-106C-6D3F-46F4B084E8C9}"/>
              </a:ext>
            </a:extLst>
          </p:cNvPr>
          <p:cNvCxnSpPr/>
          <p:nvPr/>
        </p:nvCxnSpPr>
        <p:spPr>
          <a:xfrm flipH="1">
            <a:off x="4872567" y="2686051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CA12FCD-F8FE-1C05-E3D6-F0FB0B2CACF1}"/>
              </a:ext>
            </a:extLst>
          </p:cNvPr>
          <p:cNvCxnSpPr/>
          <p:nvPr/>
        </p:nvCxnSpPr>
        <p:spPr>
          <a:xfrm flipH="1">
            <a:off x="9292167" y="2686051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FD83BFA-04E4-7415-F072-16D616E42D91}"/>
              </a:ext>
            </a:extLst>
          </p:cNvPr>
          <p:cNvCxnSpPr/>
          <p:nvPr/>
        </p:nvCxnSpPr>
        <p:spPr>
          <a:xfrm flipH="1">
            <a:off x="2434167" y="3274484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2C37511-E929-685C-A364-FB434BBB3F45}"/>
              </a:ext>
            </a:extLst>
          </p:cNvPr>
          <p:cNvCxnSpPr/>
          <p:nvPr/>
        </p:nvCxnSpPr>
        <p:spPr>
          <a:xfrm flipH="1">
            <a:off x="3251200" y="3274484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F2C6716-0962-7B4D-A240-C484EA69ACA1}"/>
              </a:ext>
            </a:extLst>
          </p:cNvPr>
          <p:cNvCxnSpPr/>
          <p:nvPr/>
        </p:nvCxnSpPr>
        <p:spPr>
          <a:xfrm flipH="1">
            <a:off x="6096000" y="3274484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89EE471-CCC1-1287-CD38-98D5FD42770C}"/>
              </a:ext>
            </a:extLst>
          </p:cNvPr>
          <p:cNvCxnSpPr/>
          <p:nvPr/>
        </p:nvCxnSpPr>
        <p:spPr>
          <a:xfrm flipH="1">
            <a:off x="8940800" y="3274484"/>
            <a:ext cx="93133" cy="4762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FF077E9-66D4-AFC1-8C2A-8753B87483FA}"/>
              </a:ext>
            </a:extLst>
          </p:cNvPr>
          <p:cNvCxnSpPr/>
          <p:nvPr/>
        </p:nvCxnSpPr>
        <p:spPr>
          <a:xfrm flipH="1">
            <a:off x="1595967" y="39666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3142709-661E-107B-402E-A4F38A72FC33}"/>
              </a:ext>
            </a:extLst>
          </p:cNvPr>
          <p:cNvCxnSpPr/>
          <p:nvPr/>
        </p:nvCxnSpPr>
        <p:spPr>
          <a:xfrm flipH="1">
            <a:off x="3640667" y="39666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2F8A892-5AE2-4847-17D0-85ED277CD0DB}"/>
              </a:ext>
            </a:extLst>
          </p:cNvPr>
          <p:cNvCxnSpPr/>
          <p:nvPr/>
        </p:nvCxnSpPr>
        <p:spPr>
          <a:xfrm flipH="1">
            <a:off x="6083300" y="39666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6196142-323A-642D-E4BF-8F3DB6CE55FB}"/>
              </a:ext>
            </a:extLst>
          </p:cNvPr>
          <p:cNvCxnSpPr/>
          <p:nvPr/>
        </p:nvCxnSpPr>
        <p:spPr>
          <a:xfrm flipH="1">
            <a:off x="2413000" y="4533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1D69766E-D28A-F429-ACB8-A5FC6DB9C635}"/>
              </a:ext>
            </a:extLst>
          </p:cNvPr>
          <p:cNvCxnSpPr/>
          <p:nvPr/>
        </p:nvCxnSpPr>
        <p:spPr>
          <a:xfrm flipH="1">
            <a:off x="4047067" y="4533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618BAAE9-C443-8A06-FA1E-326AB3D91064}"/>
              </a:ext>
            </a:extLst>
          </p:cNvPr>
          <p:cNvCxnSpPr/>
          <p:nvPr/>
        </p:nvCxnSpPr>
        <p:spPr>
          <a:xfrm flipH="1">
            <a:off x="3594100" y="52197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CEF19269-E177-6CB2-80CA-40F78787F3BC}"/>
              </a:ext>
            </a:extLst>
          </p:cNvPr>
          <p:cNvCxnSpPr/>
          <p:nvPr/>
        </p:nvCxnSpPr>
        <p:spPr>
          <a:xfrm flipH="1">
            <a:off x="9342967" y="52197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C20DE60-93BE-A17B-DF09-D8F588A022E4}"/>
              </a:ext>
            </a:extLst>
          </p:cNvPr>
          <p:cNvCxnSpPr/>
          <p:nvPr/>
        </p:nvCxnSpPr>
        <p:spPr>
          <a:xfrm flipH="1">
            <a:off x="10121900" y="52197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5B5A386-52A1-9D8B-9A48-0ABD15BDBC88}"/>
              </a:ext>
            </a:extLst>
          </p:cNvPr>
          <p:cNvSpPr txBox="1"/>
          <p:nvPr/>
        </p:nvSpPr>
        <p:spPr>
          <a:xfrm>
            <a:off x="9969500" y="1041400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>
                <a:solidFill>
                  <a:srgbClr val="0000FF"/>
                </a:solidFill>
                <a:latin typeface="+mn-ea"/>
                <a:ea typeface="+mn-ea"/>
              </a:rPr>
              <a:t>yìnɡ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9C9651-4122-5FA0-5E2F-C03FECA51E5F}"/>
              </a:ext>
            </a:extLst>
          </p:cNvPr>
          <p:cNvSpPr txBox="1"/>
          <p:nvPr/>
        </p:nvSpPr>
        <p:spPr>
          <a:xfrm>
            <a:off x="1359747" y="4858598"/>
            <a:ext cx="939800" cy="53510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wànɡ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04776AD-6C46-C316-DAFD-E6BAF8DA1514}"/>
              </a:ext>
            </a:extLst>
          </p:cNvPr>
          <p:cNvSpPr txBox="1"/>
          <p:nvPr/>
        </p:nvSpPr>
        <p:spPr>
          <a:xfrm>
            <a:off x="787400" y="958851"/>
            <a:ext cx="10828867" cy="515408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吴广素爱人，士卒多为用者。将尉醉，广故数言欲亡，忿恚尉，令辱之，以激怒其众。尉果笞广。尉剑挺，广起，夺而杀尉。陈胜佐之，并杀两尉。召令徒属曰：“公等遇雨，皆已失期，失期当斩。藉第令毋斩，而戍死者固十六七。且壮士不死即已，死即举大名耳，王侯将相宁有种乎！”徒属皆曰：“敬受命。”乃诈称公子扶苏、项燕，从民欲也。袒右，称大楚。为坛而盟，祭以尉首。陈胜自立为将军，吴广为都尉。攻大泽乡，收而攻蕲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C1EC6C-1C99-8917-21DA-58E11B7A346B}"/>
              </a:ext>
            </a:extLst>
          </p:cNvPr>
          <p:cNvSpPr txBox="1"/>
          <p:nvPr/>
        </p:nvSpPr>
        <p:spPr>
          <a:xfrm>
            <a:off x="5156200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wéi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D87830-C51F-8CB4-6F63-2566DEA2A7ED}"/>
              </a:ext>
            </a:extLst>
          </p:cNvPr>
          <p:cNvSpPr txBox="1"/>
          <p:nvPr/>
        </p:nvSpPr>
        <p:spPr>
          <a:xfrm>
            <a:off x="575733" y="1318684"/>
            <a:ext cx="1447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fènhuì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D406004-A38C-3147-A440-FE754D0555EF}"/>
              </a:ext>
            </a:extLst>
          </p:cNvPr>
          <p:cNvSpPr txBox="1"/>
          <p:nvPr/>
        </p:nvSpPr>
        <p:spPr>
          <a:xfrm>
            <a:off x="7171267" y="1335617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chī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D51E48-92CD-7B42-92F1-EFD29806B25B}"/>
              </a:ext>
            </a:extLst>
          </p:cNvPr>
          <p:cNvSpPr txBox="1"/>
          <p:nvPr/>
        </p:nvSpPr>
        <p:spPr>
          <a:xfrm>
            <a:off x="5554133" y="2588684"/>
            <a:ext cx="8805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jiè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C80BE8-E314-316A-8B3D-DDFC05AA2328}"/>
              </a:ext>
            </a:extLst>
          </p:cNvPr>
          <p:cNvSpPr txBox="1"/>
          <p:nvPr/>
        </p:nvSpPr>
        <p:spPr>
          <a:xfrm>
            <a:off x="6731000" y="2588684"/>
            <a:ext cx="8805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010D9F-016D-3DBF-AD78-AB335D2F534F}"/>
              </a:ext>
            </a:extLst>
          </p:cNvPr>
          <p:cNvSpPr txBox="1"/>
          <p:nvPr/>
        </p:nvSpPr>
        <p:spPr>
          <a:xfrm>
            <a:off x="9254067" y="3268133"/>
            <a:ext cx="880533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nìnɡ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5B3889-399E-D53C-87E8-0214647A2F6F}"/>
              </a:ext>
            </a:extLst>
          </p:cNvPr>
          <p:cNvSpPr txBox="1"/>
          <p:nvPr/>
        </p:nvSpPr>
        <p:spPr>
          <a:xfrm>
            <a:off x="5626100" y="4485217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wéi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FE500A-B02F-FE39-6806-5A3B6691C4BF}"/>
              </a:ext>
            </a:extLst>
          </p:cNvPr>
          <p:cNvSpPr txBox="1"/>
          <p:nvPr/>
        </p:nvSpPr>
        <p:spPr>
          <a:xfrm>
            <a:off x="8394700" y="51286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qí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D35CB9D-9D01-0426-8698-7C53DDECA547}"/>
              </a:ext>
            </a:extLst>
          </p:cNvPr>
          <p:cNvCxnSpPr/>
          <p:nvPr/>
        </p:nvCxnSpPr>
        <p:spPr>
          <a:xfrm flipH="1">
            <a:off x="2535767" y="10795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797E870-5680-B68F-A684-582E75304375}"/>
              </a:ext>
            </a:extLst>
          </p:cNvPr>
          <p:cNvCxnSpPr/>
          <p:nvPr/>
        </p:nvCxnSpPr>
        <p:spPr>
          <a:xfrm flipH="1">
            <a:off x="4957233" y="1109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37B87FE-9E3D-81B1-BB74-11232A0CC44A}"/>
              </a:ext>
            </a:extLst>
          </p:cNvPr>
          <p:cNvCxnSpPr/>
          <p:nvPr/>
        </p:nvCxnSpPr>
        <p:spPr>
          <a:xfrm flipH="1">
            <a:off x="9012767" y="1109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8741BF1-E872-E92C-3CA7-17CDC37C90DE}"/>
              </a:ext>
            </a:extLst>
          </p:cNvPr>
          <p:cNvCxnSpPr/>
          <p:nvPr/>
        </p:nvCxnSpPr>
        <p:spPr>
          <a:xfrm flipH="1">
            <a:off x="9419167" y="11091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AAB611C-551E-A719-EAC7-0CCE5AA00CBC}"/>
              </a:ext>
            </a:extLst>
          </p:cNvPr>
          <p:cNvCxnSpPr/>
          <p:nvPr/>
        </p:nvCxnSpPr>
        <p:spPr>
          <a:xfrm flipH="1">
            <a:off x="4550833" y="17187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E38FAB72-1135-8380-835F-98CB3C71CF9A}"/>
              </a:ext>
            </a:extLst>
          </p:cNvPr>
          <p:cNvCxnSpPr/>
          <p:nvPr/>
        </p:nvCxnSpPr>
        <p:spPr>
          <a:xfrm flipH="1">
            <a:off x="6972300" y="17187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9351673-DADE-29D1-BB08-6C37485CDF12}"/>
              </a:ext>
            </a:extLst>
          </p:cNvPr>
          <p:cNvCxnSpPr/>
          <p:nvPr/>
        </p:nvCxnSpPr>
        <p:spPr>
          <a:xfrm flipH="1">
            <a:off x="3738033" y="23495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AAA9D43-7065-FB18-D454-D22F55A4C05D}"/>
              </a:ext>
            </a:extLst>
          </p:cNvPr>
          <p:cNvCxnSpPr/>
          <p:nvPr/>
        </p:nvCxnSpPr>
        <p:spPr>
          <a:xfrm flipH="1">
            <a:off x="5740400" y="23495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A412134-1B29-AF12-960D-5E6AF6D45767}"/>
              </a:ext>
            </a:extLst>
          </p:cNvPr>
          <p:cNvCxnSpPr/>
          <p:nvPr/>
        </p:nvCxnSpPr>
        <p:spPr>
          <a:xfrm flipH="1">
            <a:off x="10659534" y="23495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6B8F922-ED0F-107A-FCCB-E068FC24A8D6}"/>
              </a:ext>
            </a:extLst>
          </p:cNvPr>
          <p:cNvCxnSpPr/>
          <p:nvPr/>
        </p:nvCxnSpPr>
        <p:spPr>
          <a:xfrm flipH="1">
            <a:off x="6968067" y="29675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F65CC741-E352-92C4-5709-AF4E15889F80}"/>
              </a:ext>
            </a:extLst>
          </p:cNvPr>
          <p:cNvCxnSpPr/>
          <p:nvPr/>
        </p:nvCxnSpPr>
        <p:spPr>
          <a:xfrm flipH="1">
            <a:off x="8661400" y="29675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973C02DB-217E-DECB-AB33-32D41C708572}"/>
              </a:ext>
            </a:extLst>
          </p:cNvPr>
          <p:cNvCxnSpPr/>
          <p:nvPr/>
        </p:nvCxnSpPr>
        <p:spPr>
          <a:xfrm flipH="1">
            <a:off x="9817100" y="29675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11852E5-2ACF-4327-9AEF-8E717709C06F}"/>
              </a:ext>
            </a:extLst>
          </p:cNvPr>
          <p:cNvCxnSpPr/>
          <p:nvPr/>
        </p:nvCxnSpPr>
        <p:spPr>
          <a:xfrm flipH="1">
            <a:off x="2112433" y="35898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5C88D73-CDB5-9C3A-37AB-666B4EC4D86D}"/>
              </a:ext>
            </a:extLst>
          </p:cNvPr>
          <p:cNvCxnSpPr/>
          <p:nvPr/>
        </p:nvCxnSpPr>
        <p:spPr>
          <a:xfrm flipH="1">
            <a:off x="2899833" y="35898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19CFA67D-6E0D-AB90-9DBA-C47A930C5769}"/>
              </a:ext>
            </a:extLst>
          </p:cNvPr>
          <p:cNvCxnSpPr/>
          <p:nvPr/>
        </p:nvCxnSpPr>
        <p:spPr>
          <a:xfrm flipH="1">
            <a:off x="5372100" y="35898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B1D4CDF-19E0-B861-B545-84C5E4D98479}"/>
              </a:ext>
            </a:extLst>
          </p:cNvPr>
          <p:cNvCxnSpPr/>
          <p:nvPr/>
        </p:nvCxnSpPr>
        <p:spPr>
          <a:xfrm flipH="1">
            <a:off x="9465734" y="35898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F5BC86B-F50C-4E38-172E-0B15EB16883F}"/>
              </a:ext>
            </a:extLst>
          </p:cNvPr>
          <p:cNvCxnSpPr/>
          <p:nvPr/>
        </p:nvCxnSpPr>
        <p:spPr>
          <a:xfrm flipH="1">
            <a:off x="2895600" y="42460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9FECDE14-D262-2F7E-27C2-49AA2A44149A}"/>
              </a:ext>
            </a:extLst>
          </p:cNvPr>
          <p:cNvCxnSpPr/>
          <p:nvPr/>
        </p:nvCxnSpPr>
        <p:spPr>
          <a:xfrm flipH="1">
            <a:off x="7014634" y="42460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357A6D9-E28D-41F6-5A62-B2CBCD5020BC}"/>
              </a:ext>
            </a:extLst>
          </p:cNvPr>
          <p:cNvCxnSpPr/>
          <p:nvPr/>
        </p:nvCxnSpPr>
        <p:spPr>
          <a:xfrm flipH="1">
            <a:off x="7827434" y="42460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FB788A8-858E-1F46-E2BB-ABA406A0D565}"/>
              </a:ext>
            </a:extLst>
          </p:cNvPr>
          <p:cNvCxnSpPr/>
          <p:nvPr/>
        </p:nvCxnSpPr>
        <p:spPr>
          <a:xfrm flipH="1">
            <a:off x="6582834" y="48810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E4910DE-AFCB-90BA-47C9-D0EEDE881A50}"/>
              </a:ext>
            </a:extLst>
          </p:cNvPr>
          <p:cNvCxnSpPr/>
          <p:nvPr/>
        </p:nvCxnSpPr>
        <p:spPr>
          <a:xfrm flipH="1">
            <a:off x="8242300" y="48810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F1BF590-27F3-0B1F-7637-ABFF445E7DD2}"/>
              </a:ext>
            </a:extLst>
          </p:cNvPr>
          <p:cNvCxnSpPr/>
          <p:nvPr/>
        </p:nvCxnSpPr>
        <p:spPr>
          <a:xfrm flipH="1">
            <a:off x="10706100" y="4881033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81543F0-ADAF-2A84-8091-A96FD30DACAF}"/>
              </a:ext>
            </a:extLst>
          </p:cNvPr>
          <p:cNvCxnSpPr/>
          <p:nvPr/>
        </p:nvCxnSpPr>
        <p:spPr>
          <a:xfrm flipH="1">
            <a:off x="3695700" y="5532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A668259-9724-3AF6-B3A3-F91784997F33}"/>
              </a:ext>
            </a:extLst>
          </p:cNvPr>
          <p:cNvCxnSpPr/>
          <p:nvPr/>
        </p:nvCxnSpPr>
        <p:spPr>
          <a:xfrm flipH="1">
            <a:off x="7814734" y="5532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BFE5DF3E-7CFD-0103-A105-A20F32BAA9DF}"/>
              </a:ext>
            </a:extLst>
          </p:cNvPr>
          <p:cNvSpPr txBox="1"/>
          <p:nvPr/>
        </p:nvSpPr>
        <p:spPr>
          <a:xfrm>
            <a:off x="9224434" y="658284"/>
            <a:ext cx="939800" cy="5355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>
                <a:solidFill>
                  <a:srgbClr val="0000FF"/>
                </a:solidFill>
                <a:latin typeface="+mn-ea"/>
              </a:rPr>
              <a:t>shuò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3A414C9-950D-FA4C-7EB2-F9B5AA37FE8A}"/>
              </a:ext>
            </a:extLst>
          </p:cNvPr>
          <p:cNvSpPr txBox="1"/>
          <p:nvPr/>
        </p:nvSpPr>
        <p:spPr>
          <a:xfrm>
            <a:off x="2732618" y="4500033"/>
            <a:ext cx="880533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>
                <a:solidFill>
                  <a:srgbClr val="0000FF"/>
                </a:solidFill>
                <a:latin typeface="+mn-ea"/>
                <a:ea typeface="+mn-ea"/>
              </a:rPr>
              <a:t>tǎn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32A8FB7-3739-ECAB-56D0-167ABBE57B39}"/>
              </a:ext>
            </a:extLst>
          </p:cNvPr>
          <p:cNvSpPr txBox="1"/>
          <p:nvPr/>
        </p:nvSpPr>
        <p:spPr>
          <a:xfrm>
            <a:off x="7603067" y="4502151"/>
            <a:ext cx="880533" cy="5376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>
                <a:solidFill>
                  <a:srgbClr val="0000FF"/>
                </a:solidFill>
                <a:latin typeface="+mn-ea"/>
                <a:ea typeface="+mn-ea"/>
              </a:rPr>
              <a:t>jì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E665CB2-6BE7-C081-F78B-4506A9826AE4}"/>
              </a:ext>
            </a:extLst>
          </p:cNvPr>
          <p:cNvSpPr txBox="1"/>
          <p:nvPr/>
        </p:nvSpPr>
        <p:spPr>
          <a:xfrm>
            <a:off x="787400" y="958851"/>
            <a:ext cx="10828867" cy="515408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蕲下，乃令符离人葛婴将兵徇蕲以东。攻铚、酂、苦、柘、谯皆下之。行收兵。比至陈，车六七百乘，骑千余，卒数万人。攻陈，陈守令皆不在，独守丞与战谯门中。弗胜，守丞死，乃入据陈。数日，号令召三老、豪杰与皆来会计事。三老、豪杰皆曰：“将军身被坚执锐，伐无道，诛暴秦，复立楚国之社稷，功宜为王。”陈涉乃立为王，号为张楚。当此时，诸郡县苦秦吏者，皆刑其长吏，杀之以应陈涉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67F923-8BE2-433A-1998-B3CFDD310609}"/>
              </a:ext>
            </a:extLst>
          </p:cNvPr>
          <p:cNvSpPr txBox="1"/>
          <p:nvPr/>
        </p:nvSpPr>
        <p:spPr>
          <a:xfrm>
            <a:off x="5545667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xùn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D99C45-4DD2-DBC9-15BA-103432222B54}"/>
              </a:ext>
            </a:extLst>
          </p:cNvPr>
          <p:cNvSpPr txBox="1"/>
          <p:nvPr/>
        </p:nvSpPr>
        <p:spPr>
          <a:xfrm>
            <a:off x="7967134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zhì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E36909-CE8A-136C-751F-6A00B08CC44B}"/>
              </a:ext>
            </a:extLst>
          </p:cNvPr>
          <p:cNvSpPr txBox="1"/>
          <p:nvPr/>
        </p:nvSpPr>
        <p:spPr>
          <a:xfrm>
            <a:off x="8788400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cuó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5771965-61C8-B3FB-BA38-30B315677E00}"/>
              </a:ext>
            </a:extLst>
          </p:cNvPr>
          <p:cNvSpPr txBox="1"/>
          <p:nvPr/>
        </p:nvSpPr>
        <p:spPr>
          <a:xfrm>
            <a:off x="9609667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hù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35CAE8-A583-C998-73ED-9296B8287CC1}"/>
              </a:ext>
            </a:extLst>
          </p:cNvPr>
          <p:cNvSpPr txBox="1"/>
          <p:nvPr/>
        </p:nvSpPr>
        <p:spPr>
          <a:xfrm>
            <a:off x="10430934" y="692151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zhè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11A47F-B803-554B-03F7-5E9DA4151953}"/>
              </a:ext>
            </a:extLst>
          </p:cNvPr>
          <p:cNvSpPr txBox="1"/>
          <p:nvPr/>
        </p:nvSpPr>
        <p:spPr>
          <a:xfrm>
            <a:off x="635000" y="13694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qiáo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9FC5D75-4776-C49B-AFE5-A2984D9105B4}"/>
              </a:ext>
            </a:extLst>
          </p:cNvPr>
          <p:cNvSpPr txBox="1"/>
          <p:nvPr/>
        </p:nvSpPr>
        <p:spPr>
          <a:xfrm>
            <a:off x="2667000" y="1369484"/>
            <a:ext cx="939800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xínɡ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65E42EF-2D39-9BE3-DB47-ADA088D72D8B}"/>
              </a:ext>
            </a:extLst>
          </p:cNvPr>
          <p:cNvSpPr txBox="1"/>
          <p:nvPr/>
        </p:nvSpPr>
        <p:spPr>
          <a:xfrm>
            <a:off x="7535334" y="1352551"/>
            <a:ext cx="1049867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shènɡ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86EA22-F45B-19CA-B3F3-2183747E069D}"/>
              </a:ext>
            </a:extLst>
          </p:cNvPr>
          <p:cNvSpPr txBox="1"/>
          <p:nvPr/>
        </p:nvSpPr>
        <p:spPr>
          <a:xfrm>
            <a:off x="8487834" y="1344084"/>
            <a:ext cx="7281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qí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47EAD5-80ED-6245-20BB-A85CF6104038}"/>
              </a:ext>
            </a:extLst>
          </p:cNvPr>
          <p:cNvSpPr txBox="1"/>
          <p:nvPr/>
        </p:nvSpPr>
        <p:spPr>
          <a:xfrm>
            <a:off x="10147300" y="2597151"/>
            <a:ext cx="728133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huì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00569AC-F6EA-EBB5-0262-89F3F96C8B24}"/>
              </a:ext>
            </a:extLst>
          </p:cNvPr>
          <p:cNvSpPr txBox="1"/>
          <p:nvPr/>
        </p:nvSpPr>
        <p:spPr>
          <a:xfrm>
            <a:off x="6570134" y="3234267"/>
            <a:ext cx="575733" cy="5355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pī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3E9F5B1-39CD-5045-DEE0-01EF7E3B32E7}"/>
              </a:ext>
            </a:extLst>
          </p:cNvPr>
          <p:cNvSpPr txBox="1"/>
          <p:nvPr/>
        </p:nvSpPr>
        <p:spPr>
          <a:xfrm>
            <a:off x="4008967" y="3867151"/>
            <a:ext cx="783167" cy="5334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1800" b="1" err="1">
                <a:solidFill>
                  <a:srgbClr val="0000FF"/>
                </a:solidFill>
                <a:latin typeface="+mn-ea"/>
                <a:ea typeface="+mn-ea"/>
              </a:rPr>
              <a:t>jì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76CA9F5-1003-9AC7-6C99-A63A5D26400A}"/>
              </a:ext>
            </a:extLst>
          </p:cNvPr>
          <p:cNvCxnSpPr/>
          <p:nvPr/>
        </p:nvCxnSpPr>
        <p:spPr>
          <a:xfrm flipH="1">
            <a:off x="2921000" y="1104900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1C582AD-7D15-C7AD-41C0-FCBE339BF7AC}"/>
              </a:ext>
            </a:extLst>
          </p:cNvPr>
          <p:cNvCxnSpPr/>
          <p:nvPr/>
        </p:nvCxnSpPr>
        <p:spPr>
          <a:xfrm flipH="1">
            <a:off x="4946651" y="11133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E494EB5B-89D1-52A2-8CD0-A79A335D785C}"/>
              </a:ext>
            </a:extLst>
          </p:cNvPr>
          <p:cNvCxnSpPr/>
          <p:nvPr/>
        </p:nvCxnSpPr>
        <p:spPr>
          <a:xfrm flipH="1">
            <a:off x="5767917" y="11133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00052CC-0FF1-C5F1-5CD1-C0CC6A6D78A4}"/>
              </a:ext>
            </a:extLst>
          </p:cNvPr>
          <p:cNvCxnSpPr/>
          <p:nvPr/>
        </p:nvCxnSpPr>
        <p:spPr>
          <a:xfrm flipH="1">
            <a:off x="6559551" y="1701800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20A444B-2302-FE98-C67B-B87FF80573C3}"/>
              </a:ext>
            </a:extLst>
          </p:cNvPr>
          <p:cNvCxnSpPr/>
          <p:nvPr/>
        </p:nvCxnSpPr>
        <p:spPr>
          <a:xfrm flipH="1">
            <a:off x="9055100" y="1701800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087A1F8-766F-B69E-5E68-0F72B22BBAFE}"/>
              </a:ext>
            </a:extLst>
          </p:cNvPr>
          <p:cNvCxnSpPr/>
          <p:nvPr/>
        </p:nvCxnSpPr>
        <p:spPr>
          <a:xfrm flipH="1">
            <a:off x="10663767" y="1701800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3CDADFA-17D6-54A3-5720-79A4BA62DBA1}"/>
              </a:ext>
            </a:extLst>
          </p:cNvPr>
          <p:cNvCxnSpPr/>
          <p:nvPr/>
        </p:nvCxnSpPr>
        <p:spPr>
          <a:xfrm flipH="1">
            <a:off x="4542367" y="235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5998B8B-91AF-DBE2-EEEB-EBAE11DB8CDE}"/>
              </a:ext>
            </a:extLst>
          </p:cNvPr>
          <p:cNvCxnSpPr/>
          <p:nvPr/>
        </p:nvCxnSpPr>
        <p:spPr>
          <a:xfrm flipH="1">
            <a:off x="7442200" y="235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E227F08-4321-C684-9E8D-7C2C3319009E}"/>
              </a:ext>
            </a:extLst>
          </p:cNvPr>
          <p:cNvCxnSpPr/>
          <p:nvPr/>
        </p:nvCxnSpPr>
        <p:spPr>
          <a:xfrm flipH="1">
            <a:off x="2963333" y="3003551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9B5A9C5-EDC2-D668-68E8-F7093AAB2817}"/>
              </a:ext>
            </a:extLst>
          </p:cNvPr>
          <p:cNvCxnSpPr/>
          <p:nvPr/>
        </p:nvCxnSpPr>
        <p:spPr>
          <a:xfrm flipH="1">
            <a:off x="6580718" y="3003551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67C41C5D-F98C-E72E-46D7-0073832DF558}"/>
              </a:ext>
            </a:extLst>
          </p:cNvPr>
          <p:cNvCxnSpPr/>
          <p:nvPr/>
        </p:nvCxnSpPr>
        <p:spPr>
          <a:xfrm flipH="1">
            <a:off x="9069918" y="3003551"/>
            <a:ext cx="93133" cy="474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9BDB07B4-02FD-B09C-C859-0D1E50A02026}"/>
              </a:ext>
            </a:extLst>
          </p:cNvPr>
          <p:cNvCxnSpPr/>
          <p:nvPr/>
        </p:nvCxnSpPr>
        <p:spPr>
          <a:xfrm flipH="1">
            <a:off x="6189133" y="362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56EE889-9494-08E0-655C-3DC0A3C0D1AC}"/>
              </a:ext>
            </a:extLst>
          </p:cNvPr>
          <p:cNvCxnSpPr/>
          <p:nvPr/>
        </p:nvCxnSpPr>
        <p:spPr>
          <a:xfrm flipH="1">
            <a:off x="6580718" y="362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50A925FD-A023-E659-16C1-8C310C066C30}"/>
              </a:ext>
            </a:extLst>
          </p:cNvPr>
          <p:cNvCxnSpPr/>
          <p:nvPr/>
        </p:nvCxnSpPr>
        <p:spPr>
          <a:xfrm flipH="1">
            <a:off x="9052985" y="362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A3190C1-38C2-9111-79EC-55DB7517CCA9}"/>
              </a:ext>
            </a:extLst>
          </p:cNvPr>
          <p:cNvCxnSpPr/>
          <p:nvPr/>
        </p:nvCxnSpPr>
        <p:spPr>
          <a:xfrm flipH="1">
            <a:off x="10708218" y="36279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13687D36-1A77-EFAF-6114-AA13B4A6752B}"/>
              </a:ext>
            </a:extLst>
          </p:cNvPr>
          <p:cNvCxnSpPr/>
          <p:nvPr/>
        </p:nvCxnSpPr>
        <p:spPr>
          <a:xfrm flipH="1">
            <a:off x="2499784" y="42714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99E5F9E-B1C5-F3E6-B393-12B311C8BEF3}"/>
              </a:ext>
            </a:extLst>
          </p:cNvPr>
          <p:cNvCxnSpPr/>
          <p:nvPr/>
        </p:nvCxnSpPr>
        <p:spPr>
          <a:xfrm flipH="1">
            <a:off x="8180918" y="42714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8E77023-DD93-5E2A-DFCE-A24731437742}"/>
              </a:ext>
            </a:extLst>
          </p:cNvPr>
          <p:cNvCxnSpPr/>
          <p:nvPr/>
        </p:nvCxnSpPr>
        <p:spPr>
          <a:xfrm flipH="1">
            <a:off x="11118852" y="4271434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7EDC725C-E87A-F8EB-86BE-27776DCC5C04}"/>
              </a:ext>
            </a:extLst>
          </p:cNvPr>
          <p:cNvCxnSpPr/>
          <p:nvPr/>
        </p:nvCxnSpPr>
        <p:spPr>
          <a:xfrm flipH="1">
            <a:off x="4946651" y="48725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A529475B-D20D-912B-4C47-B4088CC285AC}"/>
              </a:ext>
            </a:extLst>
          </p:cNvPr>
          <p:cNvCxnSpPr/>
          <p:nvPr/>
        </p:nvCxnSpPr>
        <p:spPr>
          <a:xfrm flipH="1">
            <a:off x="10255252" y="4872567"/>
            <a:ext cx="93133" cy="4762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B3BC0A8-6921-A9F4-7F6C-D860A5EB7131}"/>
              </a:ext>
            </a:extLst>
          </p:cNvPr>
          <p:cNvGrpSpPr/>
          <p:nvPr/>
        </p:nvGrpSpPr>
        <p:grpSpPr>
          <a:xfrm>
            <a:off x="0" y="4233334"/>
            <a:ext cx="12192000" cy="1350433"/>
            <a:chOff x="0" y="4345065"/>
            <a:chExt cx="12192000" cy="1350752"/>
          </a:xfrm>
        </p:grpSpPr>
        <p:grpSp>
          <p:nvGrpSpPr>
            <p:cNvPr id="21511" name="组合 9">
              <a:extLst>
                <a:ext uri="{FF2B5EF4-FFF2-40B4-BE49-F238E27FC236}">
                  <a16:creationId xmlns:a16="http://schemas.microsoft.com/office/drawing/2014/main" id="{C54CD873-3409-A2C1-AF10-1F372302FF77}"/>
                </a:ext>
              </a:extLst>
            </p:cNvPr>
            <p:cNvGrpSpPr/>
            <p:nvPr/>
          </p:nvGrpSpPr>
          <p:grpSpPr>
            <a:xfrm>
              <a:off x="0" y="4345065"/>
              <a:ext cx="12192000" cy="1350752"/>
              <a:chOff x="0" y="4345065"/>
              <a:chExt cx="12192000" cy="1350752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ACD6F4F-A4CC-B624-3C32-0ECD8674CB1A}"/>
                  </a:ext>
                </a:extLst>
              </p:cNvPr>
              <p:cNvSpPr/>
              <p:nvPr/>
            </p:nvSpPr>
            <p:spPr>
              <a:xfrm>
                <a:off x="0" y="4345065"/>
                <a:ext cx="12192000" cy="1350752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6" name="矩形 12">
                <a:extLst>
                  <a:ext uri="{FF2B5EF4-FFF2-40B4-BE49-F238E27FC236}">
                    <a16:creationId xmlns:a16="http://schemas.microsoft.com/office/drawing/2014/main" id="{56236F44-F0F6-1D87-A6B6-19D1E13AC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151" y="4635119"/>
                <a:ext cx="10532534" cy="550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陈胜是阳城县人，表字叫涉。吴广是阳夏县人，表字叫叔</a:t>
                </a:r>
                <a:r>
                  <a:rPr lang="ii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zh-CN" altLang="en-US" sz="3200" b="1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5020D2E-BFD6-A5BF-1FBC-6EEE1AB8C405}"/>
                </a:ext>
              </a:extLst>
            </p:cNvPr>
            <p:cNvSpPr/>
            <p:nvPr/>
          </p:nvSpPr>
          <p:spPr>
            <a:xfrm>
              <a:off x="0" y="4345065"/>
              <a:ext cx="641351" cy="1346517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1507" name="文本框 5">
            <a:extLst>
              <a:ext uri="{FF2B5EF4-FFF2-40B4-BE49-F238E27FC236}">
                <a16:creationId xmlns:a16="http://schemas.microsoft.com/office/drawing/2014/main" id="{35EE71A2-CDB5-B03C-F4E8-A6FB72BE5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42951"/>
            <a:ext cx="5475817" cy="7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Char char="u"/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结合注释，读通大意。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00206A20-2D31-A6E8-B01C-09BCB55E6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33" y="1553634"/>
            <a:ext cx="10593918" cy="236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陈涉世家</a:t>
            </a:r>
          </a:p>
          <a:p>
            <a:pPr algn="ctr"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司马迁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    陈胜者，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阳城</a:t>
            </a:r>
            <a:r>
              <a:rPr lang="zh-CN" altLang="en-US" sz="3200" b="1">
                <a:latin typeface="宋体" panose="02010600030101010101" pitchFamily="2" charset="-122"/>
              </a:rPr>
              <a:t>人也，字涉。吴广者，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阳夏</a:t>
            </a:r>
            <a:r>
              <a:rPr lang="zh-CN" altLang="en-US" sz="3200" b="1">
                <a:latin typeface="宋体" panose="02010600030101010101" pitchFamily="2" charset="-122"/>
              </a:rPr>
              <a:t>人也，字叔。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A4F661-C950-F05C-260C-F140017A0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085" y="3001433"/>
            <a:ext cx="2965449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在今河南登封东南。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2B885DE-0066-5397-D9D9-7233EF642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051" y="3001433"/>
            <a:ext cx="19896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今河南太康。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TextBox 4">
            <a:extLst>
              <a:ext uri="{FF2B5EF4-FFF2-40B4-BE49-F238E27FC236}">
                <a16:creationId xmlns:a16="http://schemas.microsoft.com/office/drawing/2014/main" id="{E1D477D1-179C-F007-0213-6E7579458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33" y="1176867"/>
            <a:ext cx="11093452" cy="231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陈涉少时，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尝与人佣耕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辍耕之垄上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怅恨</a:t>
            </a:r>
            <a:r>
              <a:rPr lang="zh-CN" altLang="en-US" sz="3200" b="1">
                <a:latin typeface="宋体" panose="02010600030101010101" pitchFamily="2" charset="-122"/>
              </a:rPr>
              <a:t>久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之</a:t>
            </a:r>
            <a:r>
              <a:rPr lang="zh-CN" altLang="en-US" sz="3200" b="1">
                <a:latin typeface="宋体" panose="02010600030101010101" pitchFamily="2" charset="-122"/>
              </a:rPr>
              <a:t>，曰：“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苟</a:t>
            </a:r>
            <a:r>
              <a:rPr lang="zh-CN" altLang="en-US" sz="3200" b="1">
                <a:latin typeface="宋体" panose="02010600030101010101" pitchFamily="2" charset="-122"/>
              </a:rPr>
              <a:t>富贵，无相忘。”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B523D50-9A3F-FD9B-0F33-9757DD96D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8366" y="903817"/>
            <a:ext cx="3047155" cy="831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曾经同别人一道受雇佣耕作。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尝，曾经。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E8F0E56-1E7B-2699-4A37-2339A66E7E3A}"/>
              </a:ext>
            </a:extLst>
          </p:cNvPr>
          <p:cNvGrpSpPr/>
          <p:nvPr/>
        </p:nvGrpSpPr>
        <p:grpSpPr>
          <a:xfrm>
            <a:off x="0" y="3740150"/>
            <a:ext cx="12192000" cy="2120901"/>
            <a:chOff x="0" y="4124207"/>
            <a:chExt cx="12192000" cy="2120663"/>
          </a:xfrm>
        </p:grpSpPr>
        <p:grpSp>
          <p:nvGrpSpPr>
            <p:cNvPr id="22538" name="组合 20">
              <a:extLst>
                <a:ext uri="{FF2B5EF4-FFF2-40B4-BE49-F238E27FC236}">
                  <a16:creationId xmlns:a16="http://schemas.microsoft.com/office/drawing/2014/main" id="{973BE51D-CA81-9FF3-60A2-7F810E66D8CE}"/>
                </a:ext>
              </a:extLst>
            </p:cNvPr>
            <p:cNvGrpSpPr/>
            <p:nvPr/>
          </p:nvGrpSpPr>
          <p:grpSpPr>
            <a:xfrm>
              <a:off x="0" y="4130556"/>
              <a:ext cx="12192000" cy="2114315"/>
              <a:chOff x="0" y="4130556"/>
              <a:chExt cx="12192000" cy="2114315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1C6492D-4130-4E9C-76DC-58152CB3CA73}"/>
                  </a:ext>
                </a:extLst>
              </p:cNvPr>
              <p:cNvSpPr/>
              <p:nvPr/>
            </p:nvSpPr>
            <p:spPr>
              <a:xfrm>
                <a:off x="0" y="4130556"/>
                <a:ext cx="12192000" cy="2114315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9650425E-1166-9CCA-5794-3A9E0AFD8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6951" y="4240610"/>
                <a:ext cx="10532534" cy="1752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30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陈胜年轻的时候，曾经同别人一道受雇佣耕作，（有一天，他）停止耕作走到田埂上，惆怅了好长时间以后，（对同伴们）说：</a:t>
                </a:r>
                <a:r>
                  <a:rPr lang="en-US" altLang="zh-CN" sz="30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30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如果有朝一日富贵了，一定不要互相忘记。”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2D3C0E4-B088-68C6-0852-048DFA0EEBA3}"/>
                </a:ext>
              </a:extLst>
            </p:cNvPr>
            <p:cNvSpPr/>
            <p:nvPr/>
          </p:nvSpPr>
          <p:spPr>
            <a:xfrm>
              <a:off x="0" y="4124207"/>
              <a:ext cx="641351" cy="2114313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33FAEB1-6F39-F92E-8AA8-610B1A46ED2D}"/>
              </a:ext>
            </a:extLst>
          </p:cNvPr>
          <p:cNvGrpSpPr/>
          <p:nvPr/>
        </p:nvGrpSpPr>
        <p:grpSpPr>
          <a:xfrm>
            <a:off x="4795519" y="903817"/>
            <a:ext cx="3440855" cy="831849"/>
            <a:chOff x="5551806" y="713086"/>
            <a:chExt cx="3440855" cy="830997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E69E14A3-AD3B-007F-BAD5-0064187DA6DB}"/>
                </a:ext>
              </a:extLst>
            </p:cNvPr>
            <p:cNvSpPr/>
            <p:nvPr/>
          </p:nvSpPr>
          <p:spPr>
            <a:xfrm>
              <a:off x="5573817" y="1129642"/>
              <a:ext cx="1811867" cy="4144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2537" name="文本框 20">
              <a:extLst>
                <a:ext uri="{FF2B5EF4-FFF2-40B4-BE49-F238E27FC236}">
                  <a16:creationId xmlns:a16="http://schemas.microsoft.com/office/drawing/2014/main" id="{9E782644-B36C-765B-8D4D-248EB85B9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1805" y="713086"/>
              <a:ext cx="3440855" cy="83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停止耕作走到田埂上。</a:t>
              </a:r>
              <a:r>
                <a:rPr lang="zh-CN" altLang="en-US" sz="1800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之，去、往。辍，停止。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6F9D7EC-1FBA-9F32-8D44-9623D2053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634" y="2397546"/>
            <a:ext cx="999067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05BD2C4-457A-5D68-8E42-C40C142E7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6403" y="2212764"/>
            <a:ext cx="14791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惆怅，极端不满。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1196899-76D7-48E4-ABB3-6A9F8B816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700" y="903817"/>
            <a:ext cx="2048933" cy="831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助词，补足音节，无实义。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1"/>
      <p:bldP spid="23" grpId="2"/>
      <p:bldP spid="5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TextBox 4">
            <a:extLst>
              <a:ext uri="{FF2B5EF4-FFF2-40B4-BE49-F238E27FC236}">
                <a16:creationId xmlns:a16="http://schemas.microsoft.com/office/drawing/2014/main" id="{E0129DB1-130B-EC0B-2575-6D176B964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467" y="922867"/>
            <a:ext cx="11093452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latin typeface="宋体" panose="02010600030101010101" pitchFamily="2" charset="-122"/>
              </a:rPr>
              <a:t>佣者笑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而</a:t>
            </a:r>
            <a:r>
              <a:rPr lang="zh-CN" altLang="en-US" sz="3467" b="1">
                <a:latin typeface="宋体" panose="02010600030101010101" pitchFamily="2" charset="-122"/>
              </a:rPr>
              <a:t>应曰：“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若</a:t>
            </a:r>
            <a:r>
              <a:rPr lang="zh-CN" altLang="en-US" sz="3467" b="1">
                <a:latin typeface="宋体" panose="02010600030101010101" pitchFamily="2" charset="-122"/>
              </a:rPr>
              <a:t>为佣耕，何富贵也？”陈涉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太息</a:t>
            </a:r>
            <a:r>
              <a:rPr lang="zh-CN" altLang="en-US" sz="3467" b="1">
                <a:latin typeface="宋体" panose="02010600030101010101" pitchFamily="2" charset="-122"/>
              </a:rPr>
              <a:t>曰：“嗟乎！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燕雀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安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知鸿鹄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之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志哉</a:t>
            </a:r>
            <a:r>
              <a:rPr lang="zh-CN" altLang="en-US" sz="3467" b="1">
                <a:latin typeface="宋体" panose="02010600030101010101" pitchFamily="2" charset="-122"/>
              </a:rPr>
              <a:t>！”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2025D0-2BE2-02ED-FE87-9AC197028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028700"/>
            <a:ext cx="719667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FA17643-31E6-AD08-E571-D04DD0C16424}"/>
              </a:ext>
            </a:extLst>
          </p:cNvPr>
          <p:cNvGrpSpPr/>
          <p:nvPr/>
        </p:nvGrpSpPr>
        <p:grpSpPr>
          <a:xfrm>
            <a:off x="0" y="4199466"/>
            <a:ext cx="12192000" cy="1678517"/>
            <a:chOff x="0" y="4238723"/>
            <a:chExt cx="12192000" cy="1677851"/>
          </a:xfrm>
        </p:grpSpPr>
        <p:grpSp>
          <p:nvGrpSpPr>
            <p:cNvPr id="23559" name="组合 20">
              <a:extLst>
                <a:ext uri="{FF2B5EF4-FFF2-40B4-BE49-F238E27FC236}">
                  <a16:creationId xmlns:a16="http://schemas.microsoft.com/office/drawing/2014/main" id="{5828884E-687E-7C7B-3DBA-75D2114C17FE}"/>
                </a:ext>
              </a:extLst>
            </p:cNvPr>
            <p:cNvGrpSpPr/>
            <p:nvPr/>
          </p:nvGrpSpPr>
          <p:grpSpPr>
            <a:xfrm>
              <a:off x="0" y="4245072"/>
              <a:ext cx="12192000" cy="1671503"/>
              <a:chOff x="0" y="4245071"/>
              <a:chExt cx="12192000" cy="1671503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F5493404-531F-7766-C0E9-8A8FF3018867}"/>
                  </a:ext>
                </a:extLst>
              </p:cNvPr>
              <p:cNvSpPr/>
              <p:nvPr/>
            </p:nvSpPr>
            <p:spPr>
              <a:xfrm>
                <a:off x="0" y="4245071"/>
                <a:ext cx="12192000" cy="1671503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D9F78133-6163-8A68-C18A-A1D073967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500" y="4410108"/>
                <a:ext cx="11182352" cy="11890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同伴们笑着回答他说：</a:t>
                </a:r>
                <a:r>
                  <a:rPr lang="en-US" altLang="zh-CN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你被人雇佣耕作，哪里谈得上富贵啊？</a:t>
                </a:r>
                <a:r>
                  <a:rPr lang="en-US" altLang="zh-CN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”</a:t>
                </a:r>
                <a:r>
                  <a:rPr lang="zh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陈胜长叹说：</a:t>
                </a:r>
                <a:r>
                  <a:rPr lang="en-US" altLang="zh-CN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唉！燕雀怎么知道鸿鹄的志向呢！</a:t>
                </a:r>
                <a:r>
                  <a:rPr lang="en-US" altLang="zh-CN" sz="32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”</a:t>
                </a:r>
                <a:endParaRPr lang="zh-CN" altLang="en-US" sz="3200" b="1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9CAAA44-9F80-D140-616E-173CB42F4A7F}"/>
                </a:ext>
              </a:extLst>
            </p:cNvPr>
            <p:cNvSpPr/>
            <p:nvPr/>
          </p:nvSpPr>
          <p:spPr>
            <a:xfrm>
              <a:off x="0" y="4238724"/>
              <a:ext cx="641351" cy="1671503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5AD74ACF-BC07-0C2C-C556-3F583E08F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2118" y="1996017"/>
            <a:ext cx="9863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长叹。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0C4B559-0A65-D7AE-0A35-3B250A77D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1684" y="3352800"/>
            <a:ext cx="9139767" cy="83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燕雀怎么知道鸿鹄的志向呢！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燕雀，泛指小鸟，比喻庸人。鸿鹄，天鹅，比喻志向远大的人。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A95A9C-4327-E75C-5DE3-D63F49B0C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537" y="1028700"/>
            <a:ext cx="2109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连词，表修饰。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50E688-832B-B0B7-37CD-FAD3E7EA4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411" y="2341032"/>
            <a:ext cx="986367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68F05F0-E2E9-FEE3-6305-1010ECDEC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342" y="2341032"/>
            <a:ext cx="2151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结构助词，的。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1"/>
      <p:bldP spid="16" grpId="2"/>
      <p:bldP spid="2" grpId="3"/>
      <p:bldP spid="3" grpId="4"/>
      <p:bldP spid="4" grpId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Box 4">
            <a:extLst>
              <a:ext uri="{FF2B5EF4-FFF2-40B4-BE49-F238E27FC236}">
                <a16:creationId xmlns:a16="http://schemas.microsoft.com/office/drawing/2014/main" id="{C97DCB0A-D7C2-1EFE-F006-43BD46BF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467" y="1524000"/>
            <a:ext cx="11093452" cy="25019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  <a:defRPr/>
            </a:pP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    二世元年</a:t>
            </a:r>
            <a:r>
              <a:rPr lang="zh-CN" altLang="en-US" sz="3467" b="1">
                <a:latin typeface="宋体" panose="02010600030101010101" pitchFamily="2" charset="-122"/>
              </a:rPr>
              <a:t>七月，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发闾左適戍渔阳</a:t>
            </a:r>
            <a:r>
              <a:rPr lang="zh-CN" altLang="en-US" sz="3467" b="1">
                <a:latin typeface="宋体" panose="02010600030101010101" pitchFamily="2" charset="-122"/>
              </a:rPr>
              <a:t>，九百人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屯</a:t>
            </a:r>
            <a:r>
              <a:rPr lang="zh-CN" altLang="en-US" sz="3467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rPr>
              <a:t>大泽乡</a:t>
            </a:r>
            <a:r>
              <a:rPr lang="zh-CN" altLang="en-US" sz="3467" b="1">
                <a:latin typeface="宋体" panose="02010600030101010101" pitchFamily="2" charset="-122"/>
              </a:rPr>
              <a:t>。陈胜、吴广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皆次当行</a:t>
            </a:r>
            <a:r>
              <a:rPr lang="zh-CN" altLang="en-US" sz="3467" b="1">
                <a:latin typeface="宋体" panose="02010600030101010101" pitchFamily="2" charset="-122"/>
              </a:rPr>
              <a:t>，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屯长</a:t>
            </a:r>
            <a:r>
              <a:rPr lang="zh-CN" altLang="en-US" sz="3467" b="1">
                <a:latin typeface="宋体" panose="02010600030101010101" pitchFamily="2" charset="-122"/>
              </a:rPr>
              <a:t>。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DEFB8C4-26A1-2151-6C08-ADA645D2FB0F}"/>
              </a:ext>
            </a:extLst>
          </p:cNvPr>
          <p:cNvGrpSpPr/>
          <p:nvPr/>
        </p:nvGrpSpPr>
        <p:grpSpPr>
          <a:xfrm>
            <a:off x="0" y="4737100"/>
            <a:ext cx="12120034" cy="1267884"/>
            <a:chOff x="0" y="4373740"/>
            <a:chExt cx="12120283" cy="1268088"/>
          </a:xfrm>
        </p:grpSpPr>
        <p:grpSp>
          <p:nvGrpSpPr>
            <p:cNvPr id="24589" name="组合 20">
              <a:extLst>
                <a:ext uri="{FF2B5EF4-FFF2-40B4-BE49-F238E27FC236}">
                  <a16:creationId xmlns:a16="http://schemas.microsoft.com/office/drawing/2014/main" id="{EBC8F7E9-3BAE-1C88-989A-99FB94615BDB}"/>
                </a:ext>
              </a:extLst>
            </p:cNvPr>
            <p:cNvGrpSpPr/>
            <p:nvPr/>
          </p:nvGrpSpPr>
          <p:grpSpPr>
            <a:xfrm>
              <a:off x="0" y="4380092"/>
              <a:ext cx="12120283" cy="1261736"/>
              <a:chOff x="0" y="4380092"/>
              <a:chExt cx="12120283" cy="1261736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96F0A97-51B9-4B0E-E92E-2057A73F72C0}"/>
                  </a:ext>
                </a:extLst>
              </p:cNvPr>
              <p:cNvSpPr/>
              <p:nvPr/>
            </p:nvSpPr>
            <p:spPr>
              <a:xfrm>
                <a:off x="0" y="4380092"/>
                <a:ext cx="12120283" cy="1261736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B5ED9022-DCA7-26B9-8DF7-5897BE905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084" y="4540985"/>
                <a:ext cx="11248198" cy="990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秦二世皇帝元年七月，征发贫苦人民去驻守渔阳，九百人停驻在大泽乡。陈胜、吴广都（被）编入谪戍的队伍，并担任戍守队伍的小头目。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3FE65A5-F375-CE95-3793-FD173BA15ADC}"/>
                </a:ext>
              </a:extLst>
            </p:cNvPr>
            <p:cNvSpPr/>
            <p:nvPr/>
          </p:nvSpPr>
          <p:spPr>
            <a:xfrm>
              <a:off x="0" y="4373740"/>
              <a:ext cx="641364" cy="1261736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07D50AB3-D6E9-E6A8-E275-A014315DC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1" y="1081617"/>
            <a:ext cx="3308349" cy="10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公元前</a:t>
            </a:r>
            <a:r>
              <a:rPr lang="en-US" altLang="zh-CN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209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年。秦始皇死后，他的小儿子胡亥继立为皇帝，称为二世。</a:t>
            </a:r>
          </a:p>
        </p:txBody>
      </p:sp>
      <p:sp>
        <p:nvSpPr>
          <p:cNvPr id="24588" name="文本框 15">
            <a:extLst>
              <a:ext uri="{FF2B5EF4-FFF2-40B4-BE49-F238E27FC236}">
                <a16:creationId xmlns:a16="http://schemas.microsoft.com/office/drawing/2014/main" id="{2D0F3E5F-A27F-100E-9A7A-55366DF6F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100" y="651933"/>
            <a:ext cx="6506634" cy="140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征发贫苦人民去驻守渔阳。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闾，居民聚居处。古代二十五家为一闾，贫者居住闾左，富者居住闾右，故以“闾左”来指代贫苦人民。適，同“谪”，贬官降职或流放。渔阳，在今北京密云西南。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1497E62-1051-512B-AD41-B9195C053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8818" y="2675467"/>
            <a:ext cx="903816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停驻。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A01000B-88F2-698D-9791-DAF8FF6B5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7734" y="2677584"/>
            <a:ext cx="1813984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在今安徽宿州东南。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6B351D9-C3C8-F315-0FEA-52FF33D81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233" y="4023785"/>
            <a:ext cx="182456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戍守队伍的小头目。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425364-3888-905B-4253-4C020E19E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300" y="2944872"/>
            <a:ext cx="1824567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动词，担任。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A800DDE-DB63-5F6E-9D8F-083D94D5BB16}"/>
              </a:ext>
            </a:extLst>
          </p:cNvPr>
          <p:cNvGrpSpPr/>
          <p:nvPr/>
        </p:nvGrpSpPr>
        <p:grpSpPr>
          <a:xfrm>
            <a:off x="1717041" y="3949700"/>
            <a:ext cx="3824394" cy="748923"/>
            <a:chOff x="1717040" y="3949700"/>
            <a:chExt cx="3824394" cy="74892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A3A8C7E-3EC9-3F79-24CC-779B1F343986}"/>
                </a:ext>
              </a:extLst>
            </p:cNvPr>
            <p:cNvSpPr/>
            <p:nvPr/>
          </p:nvSpPr>
          <p:spPr bwMode="auto">
            <a:xfrm>
              <a:off x="1761067" y="4338110"/>
              <a:ext cx="1341967" cy="327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8D2FA53-8517-2677-30A3-AA2BC571E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040" y="3949700"/>
              <a:ext cx="3824394" cy="748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3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都（被）编入谪戍的队伍。</a:t>
              </a:r>
              <a:endParaRPr lang="en-US" altLang="zh-CN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次，编次。当行，在征发之列。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588" grpId="1"/>
      <p:bldP spid="18" grpId="2"/>
      <p:bldP spid="19" grpId="3"/>
      <p:bldP spid="21" grpId="4"/>
      <p:bldP spid="2" grpId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Box 4">
            <a:extLst>
              <a:ext uri="{FF2B5EF4-FFF2-40B4-BE49-F238E27FC236}">
                <a16:creationId xmlns:a16="http://schemas.microsoft.com/office/drawing/2014/main" id="{127AB8D4-C9C2-9BEA-C0C8-AB18CF9BA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33" y="738717"/>
            <a:ext cx="11453285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会</a:t>
            </a:r>
            <a:r>
              <a:rPr lang="zh-CN" altLang="en-US" sz="3467" b="1">
                <a:latin typeface="宋体" panose="02010600030101010101" pitchFamily="2" charset="-122"/>
              </a:rPr>
              <a:t>天大雨，道不通，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度</a:t>
            </a:r>
            <a:r>
              <a:rPr lang="zh-CN" altLang="en-US" sz="3467" b="1">
                <a:latin typeface="宋体" panose="02010600030101010101" pitchFamily="2" charset="-122"/>
              </a:rPr>
              <a:t>已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失期</a:t>
            </a:r>
            <a:r>
              <a:rPr lang="zh-CN" altLang="en-US" sz="3467" b="1">
                <a:latin typeface="宋体" panose="02010600030101010101" pitchFamily="2" charset="-122"/>
              </a:rPr>
              <a:t>。失期，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法</a:t>
            </a:r>
            <a:r>
              <a:rPr lang="zh-CN" altLang="en-US" sz="3467" b="1">
                <a:latin typeface="宋体" panose="02010600030101010101" pitchFamily="2" charset="-122"/>
              </a:rPr>
              <a:t>皆斩。陈胜、吴广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乃</a:t>
            </a:r>
            <a:r>
              <a:rPr lang="zh-CN" altLang="en-US" sz="3467" b="1">
                <a:latin typeface="宋体" panose="02010600030101010101" pitchFamily="2" charset="-122"/>
              </a:rPr>
              <a:t>谋曰：“今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亡</a:t>
            </a:r>
            <a:r>
              <a:rPr lang="zh-CN" altLang="en-US" sz="3467" b="1">
                <a:latin typeface="宋体" panose="02010600030101010101" pitchFamily="2" charset="-122"/>
              </a:rPr>
              <a:t>亦死，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举大计</a:t>
            </a:r>
            <a:r>
              <a:rPr lang="zh-CN" altLang="en-US" sz="3467" b="1">
                <a:latin typeface="宋体" panose="02010600030101010101" pitchFamily="2" charset="-122"/>
              </a:rPr>
              <a:t>亦死；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等</a:t>
            </a:r>
            <a:r>
              <a:rPr lang="zh-CN" altLang="en-US" sz="3467" b="1">
                <a:latin typeface="宋体" panose="02010600030101010101" pitchFamily="2" charset="-122"/>
              </a:rPr>
              <a:t>死，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死国</a:t>
            </a:r>
            <a:r>
              <a:rPr lang="zh-CN" altLang="en-US" sz="3467" b="1">
                <a:latin typeface="宋体" panose="02010600030101010101" pitchFamily="2" charset="-122"/>
              </a:rPr>
              <a:t>可乎？”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1597C84-C464-2638-123C-B1EC50477E47}"/>
              </a:ext>
            </a:extLst>
          </p:cNvPr>
          <p:cNvGrpSpPr/>
          <p:nvPr/>
        </p:nvGrpSpPr>
        <p:grpSpPr>
          <a:xfrm>
            <a:off x="0" y="3429000"/>
            <a:ext cx="12192000" cy="2385484"/>
            <a:chOff x="0" y="3983452"/>
            <a:chExt cx="12192000" cy="2386492"/>
          </a:xfrm>
        </p:grpSpPr>
        <p:grpSp>
          <p:nvGrpSpPr>
            <p:cNvPr id="25611" name="组合 20">
              <a:extLst>
                <a:ext uri="{FF2B5EF4-FFF2-40B4-BE49-F238E27FC236}">
                  <a16:creationId xmlns:a16="http://schemas.microsoft.com/office/drawing/2014/main" id="{D3CC4738-4A7D-1530-17A6-72DA843CC21D}"/>
                </a:ext>
              </a:extLst>
            </p:cNvPr>
            <p:cNvGrpSpPr/>
            <p:nvPr/>
          </p:nvGrpSpPr>
          <p:grpSpPr>
            <a:xfrm>
              <a:off x="0" y="3983452"/>
              <a:ext cx="12192000" cy="2386492"/>
              <a:chOff x="0" y="3983452"/>
              <a:chExt cx="12192000" cy="238649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BFCE5BC-88A1-5E10-D860-3B3A0A7E96C6}"/>
                  </a:ext>
                </a:extLst>
              </p:cNvPr>
              <p:cNvSpPr/>
              <p:nvPr/>
            </p:nvSpPr>
            <p:spPr>
              <a:xfrm>
                <a:off x="0" y="3983452"/>
                <a:ext cx="12192000" cy="2386492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C0311D54-1052-B126-F7FB-F273CD430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4044863"/>
                <a:ext cx="10955867" cy="22636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恰巧遇到下大雨</a:t>
                </a:r>
                <a:r>
                  <a:rPr lang="ii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</a:t>
                </a:r>
                <a:r>
                  <a:rPr lang="zh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道路不通</a:t>
                </a:r>
                <a:r>
                  <a:rPr lang="ii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</a:t>
                </a:r>
                <a:r>
                  <a:rPr lang="zh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估计已经误了期限。误了期限，按秦王朝的军法，都要杀头。陈胜、吴广就（在一起）商量说：</a:t>
                </a:r>
                <a:r>
                  <a:rPr lang="en-US" altLang="zh-CN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如今逃跑（抓了回来）也是死，起义也是死；同样都是死，倒不如为国事而死，这样好吧？</a:t>
                </a:r>
                <a:r>
                  <a:rPr lang="en-US" altLang="zh-CN" sz="29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”</a:t>
                </a:r>
                <a:endParaRPr lang="zh-CN" altLang="en-US" sz="2933" b="1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840B72F-6936-8FC8-582C-6AA27BF11953}"/>
                </a:ext>
              </a:extLst>
            </p:cNvPr>
            <p:cNvSpPr/>
            <p:nvPr/>
          </p:nvSpPr>
          <p:spPr>
            <a:xfrm>
              <a:off x="0" y="3983453"/>
              <a:ext cx="641351" cy="2386492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CC5C0031-83CC-28DD-5EE4-00AB18672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7" y="833967"/>
            <a:ext cx="2444751" cy="463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适逢，恰巧遇到。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6F1A100-CE92-80F7-5FB3-7D43AC4F0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533" y="833967"/>
            <a:ext cx="1911351" cy="463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推测，估计。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397105D-D6FA-D8EF-5A90-51ADF9A67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984" y="833967"/>
            <a:ext cx="990600" cy="46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误期。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77F78C7-C4D2-06E1-732A-464089A18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268" y="2241551"/>
            <a:ext cx="990600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逃跑。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CA6547A-7AF4-1212-F1E4-D7EE56387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413" y="2241319"/>
            <a:ext cx="27012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发动大事，指起义。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CA9414A-76B9-42F7-5326-CB96C3550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918" y="2192867"/>
            <a:ext cx="1071033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同样。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11A905C-B975-FCAC-6FA4-4CD123BE0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7934" y="2192867"/>
            <a:ext cx="1841500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为国事而死。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85ACFE-5C7B-EDA4-ACB1-52CA219C8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04" y="833967"/>
            <a:ext cx="3215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名词作状语，按军法。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21BD221-0146-9300-789F-6FD421541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222077"/>
            <a:ext cx="15383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于是，就。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2" grpId="1"/>
      <p:bldP spid="24" grpId="2"/>
      <p:bldP spid="25" grpId="3"/>
      <p:bldP spid="26" grpId="4"/>
      <p:bldP spid="27" grpId="5"/>
      <p:bldP spid="28" grpId="6"/>
      <p:bldP spid="3" grpId="7"/>
      <p:bldP spid="4" grpId="8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TextBox 4">
            <a:extLst>
              <a:ext uri="{FF2B5EF4-FFF2-40B4-BE49-F238E27FC236}">
                <a16:creationId xmlns:a16="http://schemas.microsoft.com/office/drawing/2014/main" id="{9615EB08-496B-76AB-0D09-112DF4BFB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33" y="124884"/>
            <a:ext cx="11093452" cy="383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latin typeface="宋体" panose="02010600030101010101" pitchFamily="2" charset="-122"/>
              </a:rPr>
              <a:t>陈胜曰：“天下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苦秦</a:t>
            </a:r>
            <a:r>
              <a:rPr lang="zh-CN" altLang="en-US" sz="3467" b="1">
                <a:latin typeface="宋体" panose="02010600030101010101" pitchFamily="2" charset="-122"/>
              </a:rPr>
              <a:t>久矣。吾闻二世少子也，不当立，当立者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乃</a:t>
            </a:r>
            <a:r>
              <a:rPr lang="zh-CN" altLang="en-US" sz="3467" b="1">
                <a:latin typeface="宋体" panose="02010600030101010101" pitchFamily="2" charset="-122"/>
              </a:rPr>
              <a:t>公子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扶苏</a:t>
            </a:r>
            <a:r>
              <a:rPr lang="zh-CN" altLang="en-US" sz="3467" b="1">
                <a:latin typeface="宋体" panose="02010600030101010101" pitchFamily="2" charset="-122"/>
              </a:rPr>
              <a:t>。扶苏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数</a:t>
            </a:r>
            <a:r>
              <a:rPr lang="zh-CN" altLang="en-US" sz="3467" b="1">
                <a:latin typeface="宋体" panose="02010600030101010101" pitchFamily="2" charset="-122"/>
              </a:rPr>
              <a:t>谏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故</a:t>
            </a:r>
            <a:r>
              <a:rPr lang="zh-CN" altLang="en-US" sz="3467" b="1">
                <a:latin typeface="宋体" panose="02010600030101010101" pitchFamily="2" charset="-122"/>
              </a:rPr>
              <a:t>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上使外将兵</a:t>
            </a:r>
            <a:r>
              <a:rPr lang="zh-CN" altLang="en-US" sz="3467" b="1">
                <a:latin typeface="宋体" panose="02010600030101010101" pitchFamily="2" charset="-122"/>
              </a:rPr>
              <a:t>。今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或</a:t>
            </a:r>
            <a:r>
              <a:rPr lang="zh-CN" altLang="en-US" sz="3467" b="1">
                <a:latin typeface="宋体" panose="02010600030101010101" pitchFamily="2" charset="-122"/>
              </a:rPr>
              <a:t>闻无罪，二世杀之。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74762FC-DBBE-8453-487A-A611AE960ADC}"/>
              </a:ext>
            </a:extLst>
          </p:cNvPr>
          <p:cNvGrpSpPr/>
          <p:nvPr/>
        </p:nvGrpSpPr>
        <p:grpSpPr>
          <a:xfrm>
            <a:off x="137583" y="3930651"/>
            <a:ext cx="11912600" cy="2112433"/>
            <a:chOff x="35202" y="4240823"/>
            <a:chExt cx="12192000" cy="2396881"/>
          </a:xfrm>
        </p:grpSpPr>
        <p:grpSp>
          <p:nvGrpSpPr>
            <p:cNvPr id="26633" name="组合 20">
              <a:extLst>
                <a:ext uri="{FF2B5EF4-FFF2-40B4-BE49-F238E27FC236}">
                  <a16:creationId xmlns:a16="http://schemas.microsoft.com/office/drawing/2014/main" id="{0D92BF65-E2B4-C68F-BB93-43BCEB5CA5DB}"/>
                </a:ext>
              </a:extLst>
            </p:cNvPr>
            <p:cNvGrpSpPr/>
            <p:nvPr/>
          </p:nvGrpSpPr>
          <p:grpSpPr>
            <a:xfrm>
              <a:off x="35202" y="4240824"/>
              <a:ext cx="12192000" cy="2396880"/>
              <a:chOff x="35202" y="4240824"/>
              <a:chExt cx="12192000" cy="2396880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49CB4021-92ED-DB40-09A8-2F3A9DB708DD}"/>
                  </a:ext>
                </a:extLst>
              </p:cNvPr>
              <p:cNvSpPr/>
              <p:nvPr/>
            </p:nvSpPr>
            <p:spPr>
              <a:xfrm>
                <a:off x="35202" y="4240824"/>
                <a:ext cx="12192000" cy="2387275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67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B4265E84-2EF5-7AA6-8DDD-32329C539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9386" y="4303266"/>
                <a:ext cx="11093680" cy="2334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陈胜说：</a:t>
                </a:r>
                <a:r>
                  <a:rPr lang="en-US" altLang="zh-CN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全国人民长期苦于秦（的统治）。我听说二世是（秦始皇的）小儿子，不该立为国君，该立的是长子扶苏。扶苏因为屡次劝谏（秦始皇）的缘故，皇上派（他）在外面带兵。最近有人传闻说，（扶苏）并没有什么罪名，二世就将他杀害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257495-2D31-E84B-282E-FDA2814BB261}"/>
                </a:ext>
              </a:extLst>
            </p:cNvPr>
            <p:cNvSpPr/>
            <p:nvPr/>
          </p:nvSpPr>
          <p:spPr>
            <a:xfrm>
              <a:off x="35203" y="4240823"/>
              <a:ext cx="641228" cy="2387275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8ADD5CD8-DA97-D7B9-F95F-F4CD079E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368" y="1579033"/>
            <a:ext cx="2099733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秦始皇的长子。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0CDB282-4F7F-EE78-EC44-2A15A3BF9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818" y="1579033"/>
            <a:ext cx="1001183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屡次。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395FE2E-F1FC-6BDA-3A25-037C88CC1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5717" y="1234017"/>
            <a:ext cx="3581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皇上派（他）在外面带兵。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使，派遣。将，带领。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39E09C-A9C5-EE4A-B21E-E0A9516F8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5167" y="2643718"/>
            <a:ext cx="973667" cy="46143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有人。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ACC15F-314F-0CA9-E709-BF2E89B77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767" y="1579033"/>
            <a:ext cx="1471081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副词，是。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444F46-9509-4DA4-6212-2476E1FA1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3032" y="2635249"/>
            <a:ext cx="10011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介词，因为。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3837A7-B3EF-520D-1E81-A4CD3F59D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8064" y="2635249"/>
            <a:ext cx="10011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缘故，原因。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FE32FE-85AD-6477-BBE2-5ED9FFFA1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237067"/>
            <a:ext cx="647705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苦于秦（的统治）</a:t>
            </a:r>
            <a:r>
              <a:rPr lang="zh-CN" altLang="en-US" sz="1800" b="1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1800" b="1" u="sng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苦，苦于，为</a:t>
            </a:r>
            <a:r>
              <a:rPr lang="en-US" altLang="zh-CN" sz="1800" b="1" u="sng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800" b="1" u="sng" smtClean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所苦。</a:t>
            </a:r>
            <a:endParaRPr lang="zh-CN" altLang="en-US" sz="1800" b="1" u="sng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1"/>
      <p:bldP spid="17" grpId="2"/>
      <p:bldP spid="18" grpId="3"/>
      <p:bldP spid="2" grpId="4"/>
      <p:bldP spid="3" grpId="5"/>
      <p:bldP spid="4" grpId="6"/>
      <p:bldP spid="19" grpId="7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TextBox 4">
            <a:extLst>
              <a:ext uri="{FF2B5EF4-FFF2-40B4-BE49-F238E27FC236}">
                <a16:creationId xmlns:a16="http://schemas.microsoft.com/office/drawing/2014/main" id="{60F08CEF-CC66-A239-AC5E-ECAADC0A6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342900"/>
            <a:ext cx="11093449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百姓多闻其贤，未知其死也。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项燕</a:t>
            </a:r>
            <a:r>
              <a:rPr lang="zh-CN" altLang="en-US" sz="3200" b="1">
                <a:latin typeface="宋体" panose="02010600030101010101" pitchFamily="2" charset="-122"/>
              </a:rPr>
              <a:t>为楚将，数有功，爱士卒，楚人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怜</a:t>
            </a:r>
            <a:r>
              <a:rPr lang="zh-CN" altLang="en-US" sz="3200" b="1">
                <a:latin typeface="宋体" panose="02010600030101010101" pitchFamily="2" charset="-122"/>
              </a:rPr>
              <a:t>之。或以为死，或以为亡。今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诚</a:t>
            </a:r>
            <a:r>
              <a:rPr lang="zh-CN" altLang="en-US" sz="3200" b="1">
                <a:latin typeface="宋体" panose="02010600030101010101" pitchFamily="2" charset="-122"/>
              </a:rPr>
              <a:t>以吾众诈自称公子扶苏、项燕，为天下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唱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宜多应者</a:t>
            </a:r>
            <a:r>
              <a:rPr lang="zh-CN" altLang="en-US" sz="3200" b="1">
                <a:latin typeface="宋体" panose="02010600030101010101" pitchFamily="2" charset="-122"/>
              </a:rPr>
              <a:t>。”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CB6D0DE-A686-40C2-320A-A27EA4C76E33}"/>
              </a:ext>
            </a:extLst>
          </p:cNvPr>
          <p:cNvGrpSpPr/>
          <p:nvPr/>
        </p:nvGrpSpPr>
        <p:grpSpPr>
          <a:xfrm>
            <a:off x="385233" y="3915834"/>
            <a:ext cx="11258553" cy="2385484"/>
            <a:chOff x="104293" y="4105213"/>
            <a:chExt cx="12192002" cy="2386493"/>
          </a:xfrm>
        </p:grpSpPr>
        <p:grpSp>
          <p:nvGrpSpPr>
            <p:cNvPr id="27657" name="组合 20">
              <a:extLst>
                <a:ext uri="{FF2B5EF4-FFF2-40B4-BE49-F238E27FC236}">
                  <a16:creationId xmlns:a16="http://schemas.microsoft.com/office/drawing/2014/main" id="{23BBE0ED-953A-570C-A7A3-B877D7549304}"/>
                </a:ext>
              </a:extLst>
            </p:cNvPr>
            <p:cNvGrpSpPr/>
            <p:nvPr/>
          </p:nvGrpSpPr>
          <p:grpSpPr>
            <a:xfrm>
              <a:off x="104294" y="4105213"/>
              <a:ext cx="12192001" cy="2386493"/>
              <a:chOff x="104294" y="4105213"/>
              <a:chExt cx="12192001" cy="2386493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93B5637-7C9A-B6F1-854A-41A2C3A19B61}"/>
                  </a:ext>
                </a:extLst>
              </p:cNvPr>
              <p:cNvSpPr/>
              <p:nvPr/>
            </p:nvSpPr>
            <p:spPr>
              <a:xfrm>
                <a:off x="104294" y="4105213"/>
                <a:ext cx="12192001" cy="2386494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679F3625-596C-46CB-8B56-8E797D656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315" y="4202621"/>
                <a:ext cx="11091763" cy="2058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老百姓大多听说他很贤明，却不知道他已经死了。项燕担任楚国将领的时候，（曾）多次立功，又爱护士卒，楚国人很哀怜他。有人认为他战死了，有人认为逃走了。如今如果我们这些人冒充公子扶苏和项燕的队伍，向全国发起号召，应当（有）很多响应的人。”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08A6B3A-B8F0-6FBA-897F-195DDD7FEAC9}"/>
                </a:ext>
              </a:extLst>
            </p:cNvPr>
            <p:cNvSpPr/>
            <p:nvPr/>
          </p:nvSpPr>
          <p:spPr>
            <a:xfrm>
              <a:off x="104293" y="4105213"/>
              <a:ext cx="641805" cy="2386494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A7597B3D-21AA-C32E-9D41-0D891768E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6884" y="531284"/>
            <a:ext cx="5389033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楚国大将。秦灭楚时，他被秦军围困，自杀。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EAFFEC5-9594-CD4E-AC23-4B50A8749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1" y="1731433"/>
            <a:ext cx="1703916" cy="42121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133" b="1" i="0" u="none" kern="1200" baseline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133"/>
              <a:t>哀怜</a:t>
            </a:r>
            <a:r>
              <a:rPr lang="ii-CN" altLang="en-US" sz="2133"/>
              <a:t>，</a:t>
            </a:r>
            <a:r>
              <a:rPr lang="zh-CN" altLang="en-US" sz="2133"/>
              <a:t>怜悯</a:t>
            </a:r>
            <a:r>
              <a:rPr lang="ii-CN" altLang="en-US" sz="2133"/>
              <a:t>。</a:t>
            </a:r>
            <a:endParaRPr lang="zh-CN" altLang="en-US" sz="2133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B33FBE8-8D26-7363-2525-67D9ECD11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987" y="1695451"/>
            <a:ext cx="943187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133" b="1" i="0" u="none" kern="1200" baseline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133"/>
              <a:t>如果。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C45E15D-A091-D5AA-4115-C43812033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317" y="2952751"/>
            <a:ext cx="3170767" cy="421216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同“倡”，倡导、发起。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D196EE3-6BB6-A505-3FA4-2421FA8CC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373967"/>
            <a:ext cx="3299884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应当（有）很多响应的人。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1"/>
      <p:bldP spid="19" grpId="2"/>
      <p:bldP spid="20" grpId="3"/>
      <p:bldP spid="21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TextBox 4">
            <a:extLst>
              <a:ext uri="{FF2B5EF4-FFF2-40B4-BE49-F238E27FC236}">
                <a16:creationId xmlns:a16="http://schemas.microsoft.com/office/drawing/2014/main" id="{D39C719C-C491-F93C-30AC-CCEFF57CB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17" y="960967"/>
            <a:ext cx="11093449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latin typeface="宋体" panose="02010600030101010101" pitchFamily="2" charset="-122"/>
              </a:rPr>
              <a:t>吴广以为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然</a:t>
            </a:r>
            <a:r>
              <a:rPr lang="zh-CN" altLang="en-US" sz="3467" b="1">
                <a:latin typeface="宋体" panose="02010600030101010101" pitchFamily="2" charset="-122"/>
              </a:rPr>
              <a:t>。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乃行卜</a:t>
            </a:r>
            <a:r>
              <a:rPr lang="zh-CN" altLang="en-US" sz="3467" b="1">
                <a:latin typeface="宋体" panose="02010600030101010101" pitchFamily="2" charset="-122"/>
              </a:rPr>
              <a:t>。卜者知其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指意</a:t>
            </a:r>
            <a:r>
              <a:rPr lang="zh-CN" altLang="en-US" sz="3467" b="1">
                <a:latin typeface="宋体" panose="02010600030101010101" pitchFamily="2" charset="-122"/>
              </a:rPr>
              <a:t>，曰：“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足下</a:t>
            </a:r>
            <a:r>
              <a:rPr lang="zh-CN" altLang="en-US" sz="3467" b="1">
                <a:latin typeface="宋体" panose="02010600030101010101" pitchFamily="2" charset="-122"/>
              </a:rPr>
              <a:t>事皆成，有功。然足下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卜之鬼乎</a:t>
            </a:r>
            <a:r>
              <a:rPr lang="zh-CN" altLang="en-US" sz="3467" b="1">
                <a:latin typeface="宋体" panose="02010600030101010101" pitchFamily="2" charset="-122"/>
              </a:rPr>
              <a:t>？”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EA70FB8-1597-A808-7735-14C1F5136BB5}"/>
              </a:ext>
            </a:extLst>
          </p:cNvPr>
          <p:cNvGrpSpPr/>
          <p:nvPr/>
        </p:nvGrpSpPr>
        <p:grpSpPr>
          <a:xfrm>
            <a:off x="126999" y="4178299"/>
            <a:ext cx="11938000" cy="1670051"/>
            <a:chOff x="31752" y="4171342"/>
            <a:chExt cx="11939057" cy="1671535"/>
          </a:xfrm>
        </p:grpSpPr>
        <p:grpSp>
          <p:nvGrpSpPr>
            <p:cNvPr id="28683" name="组合 20">
              <a:extLst>
                <a:ext uri="{FF2B5EF4-FFF2-40B4-BE49-F238E27FC236}">
                  <a16:creationId xmlns:a16="http://schemas.microsoft.com/office/drawing/2014/main" id="{6E30E047-B782-E955-9A8F-0EF6B56DF67C}"/>
                </a:ext>
              </a:extLst>
            </p:cNvPr>
            <p:cNvGrpSpPr/>
            <p:nvPr/>
          </p:nvGrpSpPr>
          <p:grpSpPr>
            <a:xfrm>
              <a:off x="31752" y="4171342"/>
              <a:ext cx="11939057" cy="1671535"/>
              <a:chOff x="31753" y="4171343"/>
              <a:chExt cx="11939057" cy="1671535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D7093BE9-FDDA-F6FB-5C88-4DA09340FA73}"/>
                  </a:ext>
                </a:extLst>
              </p:cNvPr>
              <p:cNvSpPr/>
              <p:nvPr/>
            </p:nvSpPr>
            <p:spPr>
              <a:xfrm>
                <a:off x="31753" y="4171343"/>
                <a:ext cx="11896720" cy="1671535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B9B3FB74-FF3C-E009-0D99-466E16C4B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377" y="4243373"/>
                <a:ext cx="11094432" cy="15274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吴广认为（这个见解）很正确。（二人）就去占卜</a:t>
                </a:r>
                <a:r>
                  <a:rPr lang="ii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那占卜的人知道他俩的意图，说：</a:t>
                </a:r>
                <a:r>
                  <a:rPr lang="en-US" altLang="zh-CN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你们的事都能办成，能建功立业。不过你们还是把事情向鬼神卜问一下吧？</a:t>
                </a:r>
                <a:r>
                  <a:rPr lang="en-US" altLang="zh-CN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”</a:t>
                </a:r>
                <a:endParaRPr lang="zh-CN" altLang="en-US" sz="2667" b="1">
                  <a:solidFill>
                    <a:schemeClr val="accent5">
                      <a:lumMod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F64B5A7-8A60-4F95-CA9D-9AFA5201A764}"/>
                </a:ext>
              </a:extLst>
            </p:cNvPr>
            <p:cNvSpPr/>
            <p:nvPr/>
          </p:nvSpPr>
          <p:spPr>
            <a:xfrm>
              <a:off x="31753" y="4171343"/>
              <a:ext cx="641408" cy="1671535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455DC0E-D52F-28C4-FB0F-18074996C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050953"/>
            <a:ext cx="5666740" cy="83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就去占卜。用占卜来预测吉凶，是古人的一种迷信做法。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行，动词，做、实施。</a:t>
            </a:r>
          </a:p>
        </p:txBody>
      </p:sp>
      <p:sp>
        <p:nvSpPr>
          <p:cNvPr id="28682" name="文本框 16">
            <a:extLst>
              <a:ext uri="{FF2B5EF4-FFF2-40B4-BE49-F238E27FC236}">
                <a16:creationId xmlns:a16="http://schemas.microsoft.com/office/drawing/2014/main" id="{3223425E-2309-EF4E-C173-079F30E2E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384" y="613833"/>
            <a:ext cx="3115733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意图。指，同“旨”，意思、意图。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7AFCB63-8D6E-4178-DD7F-E54EFB91F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1734" y="2137833"/>
            <a:ext cx="2349500" cy="83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古代下称上或同辈相称的敬辞。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5EEA92E-814A-810C-B8D3-FEC27ABC3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917" y="3429000"/>
            <a:ext cx="33828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把事情向鬼神卜问一下吧！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之，代词，这件事。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2322EF-9145-DDB2-6EA4-AC3ED3A0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1009227"/>
            <a:ext cx="1584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对，正确。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682" grpId="1"/>
      <p:bldP spid="21" grpId="2"/>
      <p:bldP spid="18" grpId="3"/>
      <p:bldP spid="4" grpId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TextBox 4">
            <a:extLst>
              <a:ext uri="{FF2B5EF4-FFF2-40B4-BE49-F238E27FC236}">
                <a16:creationId xmlns:a16="http://schemas.microsoft.com/office/drawing/2014/main" id="{1BF2D42D-58C9-816A-6AB8-689F9CB37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617" y="622300"/>
            <a:ext cx="11999382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陈胜、吴广喜，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念鬼</a:t>
            </a:r>
            <a:r>
              <a:rPr lang="zh-CN" altLang="en-US" sz="3200" b="1">
                <a:latin typeface="宋体" panose="02010600030101010101" pitchFamily="2" charset="-122"/>
              </a:rPr>
              <a:t>，曰：“此教我先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威众</a:t>
            </a:r>
            <a:r>
              <a:rPr lang="zh-CN" altLang="en-US" sz="3200" b="1">
                <a:latin typeface="宋体" panose="02010600030101010101" pitchFamily="2" charset="-122"/>
              </a:rPr>
              <a:t>耳。”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乃丹书帛曰“陈胜王”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置人所罾鱼腹中</a:t>
            </a:r>
            <a:r>
              <a:rPr lang="zh-CN" altLang="en-US" sz="3200" b="1">
                <a:latin typeface="宋体" panose="02010600030101010101" pitchFamily="2" charset="-122"/>
              </a:rPr>
              <a:t>。卒买鱼烹食，得鱼腹中书，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固以怪之矣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B5260E4-5A95-31EE-0638-85D33CB9D487}"/>
              </a:ext>
            </a:extLst>
          </p:cNvPr>
          <p:cNvGrpSpPr/>
          <p:nvPr/>
        </p:nvGrpSpPr>
        <p:grpSpPr>
          <a:xfrm>
            <a:off x="95251" y="4182534"/>
            <a:ext cx="12001501" cy="1833034"/>
            <a:chOff x="23810" y="4171431"/>
            <a:chExt cx="12000130" cy="1832959"/>
          </a:xfrm>
        </p:grpSpPr>
        <p:grpSp>
          <p:nvGrpSpPr>
            <p:cNvPr id="29709" name="组合 20">
              <a:extLst>
                <a:ext uri="{FF2B5EF4-FFF2-40B4-BE49-F238E27FC236}">
                  <a16:creationId xmlns:a16="http://schemas.microsoft.com/office/drawing/2014/main" id="{7AF1A530-5702-0F46-B5D1-63FCD7C7EDB4}"/>
                </a:ext>
              </a:extLst>
            </p:cNvPr>
            <p:cNvGrpSpPr/>
            <p:nvPr/>
          </p:nvGrpSpPr>
          <p:grpSpPr>
            <a:xfrm>
              <a:off x="23811" y="4171431"/>
              <a:ext cx="12000130" cy="1832959"/>
              <a:chOff x="23810" y="4171432"/>
              <a:chExt cx="12000130" cy="1832959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DA4C36B5-D343-9794-8DB6-39A3CF757D4C}"/>
                  </a:ext>
                </a:extLst>
              </p:cNvPr>
              <p:cNvSpPr/>
              <p:nvPr/>
            </p:nvSpPr>
            <p:spPr>
              <a:xfrm>
                <a:off x="23810" y="4171432"/>
                <a:ext cx="12000130" cy="1832959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E823731D-75C9-2CE9-A355-C644844624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374" y="4374624"/>
                <a:ext cx="11130280" cy="13736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陈胜、吴广很高兴，（又）考虑卜鬼的事，终于悟出：</a:t>
                </a:r>
                <a:r>
                  <a:rPr lang="en-US" altLang="zh-CN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这是教我们先震慑众人，使他们畏惧服从。”就用丹砂在丝帛上写“陈胜王”，放在别人所捕的鱼的肚子里。士兵买鱼回来烹食，发现了鱼肚子里的丝帛，本来已经对这件事感到奇怪了。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17F7E05-5C5B-365C-59D8-906341B54A66}"/>
                </a:ext>
              </a:extLst>
            </p:cNvPr>
            <p:cNvSpPr/>
            <p:nvPr/>
          </p:nvSpPr>
          <p:spPr>
            <a:xfrm>
              <a:off x="23810" y="4171432"/>
              <a:ext cx="641276" cy="1832959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7F5565F7-4990-A4DE-E105-9C6D20B4A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084" y="783167"/>
            <a:ext cx="4097867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考虑卜鬼的事。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念，考虑、思索。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74383A-032E-CB5C-2D4C-F4DA891F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51" y="821267"/>
            <a:ext cx="3774016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震慑众人，使他们畏惧服从。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27FE7F6-8AA8-E13E-2268-F6EC4B67A385}"/>
              </a:ext>
            </a:extLst>
          </p:cNvPr>
          <p:cNvGrpSpPr/>
          <p:nvPr/>
        </p:nvGrpSpPr>
        <p:grpSpPr>
          <a:xfrm>
            <a:off x="192619" y="1894417"/>
            <a:ext cx="7967134" cy="421216"/>
            <a:chOff x="192149" y="1785442"/>
            <a:chExt cx="7968364" cy="421269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9890B40-8BBE-708B-8F1D-2E971DA97DCD}"/>
                </a:ext>
              </a:extLst>
            </p:cNvPr>
            <p:cNvSpPr/>
            <p:nvPr/>
          </p:nvSpPr>
          <p:spPr>
            <a:xfrm>
              <a:off x="5676431" y="1855301"/>
              <a:ext cx="2484081" cy="3429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2133"/>
            </a:p>
          </p:txBody>
        </p:sp>
        <p:sp>
          <p:nvSpPr>
            <p:cNvPr id="29708" name="文本框 19">
              <a:extLst>
                <a:ext uri="{FF2B5EF4-FFF2-40B4-BE49-F238E27FC236}">
                  <a16:creationId xmlns:a16="http://schemas.microsoft.com/office/drawing/2014/main" id="{A86D846F-2FB3-B7FA-41A3-B867049DDB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149" y="1785442"/>
              <a:ext cx="7968364" cy="421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3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就用丹砂在丝帛上写“陈胜王”。</a:t>
              </a:r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丹，朱砂。书，写。王，称王。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2F748AC-B772-6EA8-CC67-DBD01DBFDA07}"/>
              </a:ext>
            </a:extLst>
          </p:cNvPr>
          <p:cNvGrpSpPr/>
          <p:nvPr/>
        </p:nvGrpSpPr>
        <p:grpSpPr>
          <a:xfrm>
            <a:off x="7702553" y="2829980"/>
            <a:ext cx="4112683" cy="1077217"/>
            <a:chOff x="3848077" y="2896175"/>
            <a:chExt cx="4112187" cy="107611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FEAC3C8-9FC6-38C1-BAA6-8630BA8F1447}"/>
                </a:ext>
              </a:extLst>
            </p:cNvPr>
            <p:cNvSpPr/>
            <p:nvPr/>
          </p:nvSpPr>
          <p:spPr>
            <a:xfrm>
              <a:off x="5221625" y="3283128"/>
              <a:ext cx="2738636" cy="34254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2133"/>
            </a:p>
          </p:txBody>
        </p:sp>
        <p:sp>
          <p:nvSpPr>
            <p:cNvPr id="29706" name="文本框 22">
              <a:extLst>
                <a:ext uri="{FF2B5EF4-FFF2-40B4-BE49-F238E27FC236}">
                  <a16:creationId xmlns:a16="http://schemas.microsoft.com/office/drawing/2014/main" id="{3729EDC1-9D73-2E13-B4A6-C6EEAE08B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8077" y="2896175"/>
              <a:ext cx="4112187" cy="107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3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本来已经对这件事感到奇怪了。</a:t>
              </a:r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固，本来。以，同“已”，已经。怪，对</a:t>
              </a:r>
              <a:r>
                <a:rPr lang="en-US" altLang="zh-CN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感到奇怪。</a:t>
              </a:r>
              <a:endParaRPr lang="en-US" altLang="zh-CN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ED4F7BDF-5565-439A-C732-2FC69CE5C941}"/>
              </a:ext>
            </a:extLst>
          </p:cNvPr>
          <p:cNvGrpSpPr/>
          <p:nvPr/>
        </p:nvGrpSpPr>
        <p:grpSpPr>
          <a:xfrm>
            <a:off x="2277532" y="2868085"/>
            <a:ext cx="4455160" cy="748923"/>
            <a:chOff x="2277533" y="2868085"/>
            <a:chExt cx="4455160" cy="74892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D68687E-E63C-12D9-53B2-044E30F7310E}"/>
                </a:ext>
              </a:extLst>
            </p:cNvPr>
            <p:cNvSpPr/>
            <p:nvPr/>
          </p:nvSpPr>
          <p:spPr bwMode="auto">
            <a:xfrm>
              <a:off x="2330467" y="3252507"/>
              <a:ext cx="4341267" cy="3429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2133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9D15472-9EE2-8565-B39A-139A357B2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7533" y="2868085"/>
              <a:ext cx="4455160" cy="748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3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放在别人所捕的鱼的肚子里。</a:t>
              </a:r>
              <a:endParaRPr lang="en-US" altLang="zh-CN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罾，渔网，这里用作动词，用网捕。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TextBox 4">
            <a:extLst>
              <a:ext uri="{FF2B5EF4-FFF2-40B4-BE49-F238E27FC236}">
                <a16:creationId xmlns:a16="http://schemas.microsoft.com/office/drawing/2014/main" id="{629E63D9-5BD7-FA90-A9E9-4F70D5E1D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67" y="899584"/>
            <a:ext cx="10930467" cy="231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又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间</a:t>
            </a:r>
            <a:r>
              <a:rPr lang="zh-CN" altLang="en-US" sz="3200" b="1">
                <a:latin typeface="宋体" panose="02010600030101010101" pitchFamily="2" charset="-122"/>
              </a:rPr>
              <a:t>令吴广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之次所旁丛祠中</a:t>
            </a:r>
            <a:r>
              <a:rPr lang="zh-CN" altLang="en-US" sz="3200" b="1">
                <a:latin typeface="宋体" panose="02010600030101010101" pitchFamily="2" charset="-122"/>
              </a:rPr>
              <a:t>，夜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篝火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狐鸣</a:t>
            </a:r>
            <a:r>
              <a:rPr lang="zh-CN" altLang="en-US" sz="3200" b="1">
                <a:latin typeface="宋体" panose="02010600030101010101" pitchFamily="2" charset="-122"/>
              </a:rPr>
              <a:t>呼曰：“大楚兴，陈胜王。”卒皆夜惊恐。旦日，卒中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往往语</a:t>
            </a:r>
            <a:r>
              <a:rPr lang="zh-CN" altLang="en-US" sz="3200" b="1">
                <a:latin typeface="宋体" panose="02010600030101010101" pitchFamily="2" charset="-122"/>
              </a:rPr>
              <a:t>，皆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指目</a:t>
            </a:r>
            <a:r>
              <a:rPr lang="zh-CN" altLang="en-US" sz="3200" b="1">
                <a:latin typeface="宋体" panose="02010600030101010101" pitchFamily="2" charset="-122"/>
              </a:rPr>
              <a:t>陈胜。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3B60180-F104-6A03-F482-48E0FBF7019B}"/>
              </a:ext>
            </a:extLst>
          </p:cNvPr>
          <p:cNvGrpSpPr/>
          <p:nvPr/>
        </p:nvGrpSpPr>
        <p:grpSpPr>
          <a:xfrm>
            <a:off x="114300" y="4138086"/>
            <a:ext cx="11963400" cy="1809233"/>
            <a:chOff x="28575" y="4160628"/>
            <a:chExt cx="11963400" cy="1809700"/>
          </a:xfrm>
        </p:grpSpPr>
        <p:grpSp>
          <p:nvGrpSpPr>
            <p:cNvPr id="30732" name="组合 20">
              <a:extLst>
                <a:ext uri="{FF2B5EF4-FFF2-40B4-BE49-F238E27FC236}">
                  <a16:creationId xmlns:a16="http://schemas.microsoft.com/office/drawing/2014/main" id="{A78B8FEE-4282-65FD-76A3-6C5A86475EA5}"/>
                </a:ext>
              </a:extLst>
            </p:cNvPr>
            <p:cNvGrpSpPr/>
            <p:nvPr/>
          </p:nvGrpSpPr>
          <p:grpSpPr>
            <a:xfrm>
              <a:off x="28575" y="4160628"/>
              <a:ext cx="11963400" cy="1809700"/>
              <a:chOff x="28575" y="4160628"/>
              <a:chExt cx="11963400" cy="1809700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D4DB011D-7C8F-3767-348E-9C6E87B95409}"/>
                  </a:ext>
                </a:extLst>
              </p:cNvPr>
              <p:cNvSpPr/>
              <p:nvPr/>
            </p:nvSpPr>
            <p:spPr>
              <a:xfrm>
                <a:off x="28575" y="4160628"/>
                <a:ext cx="11963400" cy="1809700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A13BB0EB-981B-53A6-AEBC-9E765AEDC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527" y="4379501"/>
                <a:ext cx="10895515" cy="14407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（陈胜）又私下里派吴广往驻地旁边丛林里的神庙中，夜晚用竹笼罩着火，模仿狐狸嗥叫的声音，（向士兵们）喊道：</a:t>
                </a:r>
                <a:r>
                  <a:rPr lang="en-US" altLang="zh-CN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大楚复兴，陈胜为王。”士兵们都一整夜既惊且怕。第二天，大家到处谈论这件事，都手指目视陈胜。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A755DA9-716B-D673-DBFA-53572514D4C4}"/>
                </a:ext>
              </a:extLst>
            </p:cNvPr>
            <p:cNvSpPr/>
            <p:nvPr/>
          </p:nvSpPr>
          <p:spPr>
            <a:xfrm>
              <a:off x="28575" y="4160629"/>
              <a:ext cx="641351" cy="1809700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784A81B-3799-BBB0-0AB2-049795411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1107017"/>
            <a:ext cx="1016000" cy="4191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私下。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17BF1A3-5A3E-6D01-F881-CFEBE61AD985}"/>
              </a:ext>
            </a:extLst>
          </p:cNvPr>
          <p:cNvGrpSpPr/>
          <p:nvPr/>
        </p:nvGrpSpPr>
        <p:grpSpPr>
          <a:xfrm>
            <a:off x="2311400" y="448737"/>
            <a:ext cx="3649133" cy="1077209"/>
            <a:chOff x="2502526" y="175160"/>
            <a:chExt cx="3649684" cy="107720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0072F463-1705-5475-52A3-F947F19A049B}"/>
                </a:ext>
              </a:extLst>
            </p:cNvPr>
            <p:cNvSpPr/>
            <p:nvPr/>
          </p:nvSpPr>
          <p:spPr>
            <a:xfrm>
              <a:off x="4143192" y="541342"/>
              <a:ext cx="1835427" cy="3450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2133"/>
            </a:p>
          </p:txBody>
        </p:sp>
        <p:sp>
          <p:nvSpPr>
            <p:cNvPr id="30731" name="文本框 18">
              <a:extLst>
                <a:ext uri="{FF2B5EF4-FFF2-40B4-BE49-F238E27FC236}">
                  <a16:creationId xmlns:a16="http://schemas.microsoft.com/office/drawing/2014/main" id="{64687EC4-A378-4F8B-6432-C0F5281591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2526" y="175160"/>
              <a:ext cx="3649684" cy="107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3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往驻地旁边丛林里的神庙中。</a:t>
              </a:r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之，</a:t>
              </a:r>
              <a:r>
                <a:rPr lang="zh-CN" altLang="en-US" sz="2133" b="1" u="sng" smtClean="0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去、往</a:t>
              </a:r>
              <a:r>
                <a:rPr lang="zh-CN" altLang="en-US" sz="2133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。次，军队驻扎。丛祠，建在丛林中的神庙。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A76B272F-2171-94AA-CF77-4D0291D40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1467" y="802217"/>
            <a:ext cx="39116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用竹笼罩着火。这里的意思是用篝火装作“鬼火”。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篝，笼。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73ABCF3-69C9-13B5-942D-252761C8C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0" y="1913467"/>
            <a:ext cx="3268133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模仿狐狸嗥叫的声音。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5D76E47-5E75-C8B7-1D85-7995E91C9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9667" y="3103033"/>
            <a:ext cx="1686984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到处谈论。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往往，处处。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0040A07-D9C4-6B89-7CAA-CCC13A9C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6652" y="3103033"/>
            <a:ext cx="280458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手指目视。意思是大家都对陈胜有所注意。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2" grpId="1"/>
      <p:bldP spid="21" grpId="2"/>
      <p:bldP spid="24" grpId="3"/>
      <p:bldP spid="25" grpId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TextBox 4">
            <a:extLst>
              <a:ext uri="{FF2B5EF4-FFF2-40B4-BE49-F238E27FC236}">
                <a16:creationId xmlns:a16="http://schemas.microsoft.com/office/drawing/2014/main" id="{12C36AF7-D2F0-E442-D33D-43C5F4511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626533"/>
            <a:ext cx="11453285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    吴广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素</a:t>
            </a:r>
            <a:r>
              <a:rPr lang="zh-CN" altLang="en-US" sz="3200" b="1">
                <a:latin typeface="宋体" panose="02010600030101010101" pitchFamily="2" charset="-122"/>
              </a:rPr>
              <a:t>爱人，士卒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多为用者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将尉</a:t>
            </a:r>
            <a:r>
              <a:rPr lang="zh-CN" altLang="en-US" sz="3200" b="1">
                <a:latin typeface="宋体" panose="02010600030101010101" pitchFamily="2" charset="-122"/>
              </a:rPr>
              <a:t>醉，广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故</a:t>
            </a:r>
            <a:r>
              <a:rPr lang="zh-CN" altLang="en-US" sz="3200" b="1">
                <a:latin typeface="宋体" panose="02010600030101010101" pitchFamily="2" charset="-122"/>
              </a:rPr>
              <a:t>数言欲亡，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忿恚</a:t>
            </a:r>
            <a:r>
              <a:rPr lang="zh-CN" altLang="en-US" sz="3200" b="1">
                <a:latin typeface="宋体" panose="02010600030101010101" pitchFamily="2" charset="-122"/>
              </a:rPr>
              <a:t>尉，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令辱之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200" b="1">
                <a:latin typeface="宋体" panose="02010600030101010101" pitchFamily="2" charset="-122"/>
              </a:rPr>
              <a:t>激怒其众。尉果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笞</a:t>
            </a:r>
            <a:r>
              <a:rPr lang="zh-CN" altLang="en-US" sz="3200" b="1">
                <a:latin typeface="宋体" panose="02010600030101010101" pitchFamily="2" charset="-122"/>
              </a:rPr>
              <a:t>广。尉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剑挺</a:t>
            </a:r>
            <a:r>
              <a:rPr lang="zh-CN" altLang="en-US" sz="3200" b="1">
                <a:latin typeface="宋体" panose="02010600030101010101" pitchFamily="2" charset="-122"/>
              </a:rPr>
              <a:t>，广起，夺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而</a:t>
            </a:r>
            <a:r>
              <a:rPr lang="zh-CN" altLang="en-US" sz="3200" b="1">
                <a:latin typeface="宋体" panose="02010600030101010101" pitchFamily="2" charset="-122"/>
              </a:rPr>
              <a:t>杀尉。陈胜佐之，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并</a:t>
            </a:r>
            <a:r>
              <a:rPr lang="zh-CN" altLang="en-US" sz="3200" b="1">
                <a:latin typeface="宋体" panose="02010600030101010101" pitchFamily="2" charset="-122"/>
              </a:rPr>
              <a:t>杀两尉。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DEB95DD-86D1-5F8B-51C3-D3FBA4AED335}"/>
              </a:ext>
            </a:extLst>
          </p:cNvPr>
          <p:cNvGrpSpPr/>
          <p:nvPr/>
        </p:nvGrpSpPr>
        <p:grpSpPr>
          <a:xfrm>
            <a:off x="152400" y="4339166"/>
            <a:ext cx="11887201" cy="1920384"/>
            <a:chOff x="39077" y="4473928"/>
            <a:chExt cx="12192001" cy="2386493"/>
          </a:xfrm>
        </p:grpSpPr>
        <p:grpSp>
          <p:nvGrpSpPr>
            <p:cNvPr id="31755" name="组合 20">
              <a:extLst>
                <a:ext uri="{FF2B5EF4-FFF2-40B4-BE49-F238E27FC236}">
                  <a16:creationId xmlns:a16="http://schemas.microsoft.com/office/drawing/2014/main" id="{29688CC8-1146-E086-A83A-7FC6EE04508D}"/>
                </a:ext>
              </a:extLst>
            </p:cNvPr>
            <p:cNvGrpSpPr/>
            <p:nvPr/>
          </p:nvGrpSpPr>
          <p:grpSpPr>
            <a:xfrm>
              <a:off x="39077" y="4473929"/>
              <a:ext cx="12192000" cy="2386493"/>
              <a:chOff x="39077" y="4473928"/>
              <a:chExt cx="12192000" cy="2386493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9964BB83-7CE2-E8DD-BC2B-07EE8D929312}"/>
                  </a:ext>
                </a:extLst>
              </p:cNvPr>
              <p:cNvSpPr/>
              <p:nvPr/>
            </p:nvSpPr>
            <p:spPr>
              <a:xfrm>
                <a:off x="39077" y="4473928"/>
                <a:ext cx="12192000" cy="2386493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2E528214-FD62-9465-C3DE-4F0616DC2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198" y="4649262"/>
                <a:ext cx="11178172" cy="1893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zh-CN" altLang="en-US" sz="21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吴广平时很关心周围的人，戍卒多愿听他的差遣。（这天）押送戍卒的军官喝醉了，吴广故意再三地提出要逃走，使军官恼怒，使（军官）责辱他，借此来激怒士兵。那军官果然鞭打了吴广。（众士兵愤愤不平，）军官将剑拔出鞘，吴广一跃而起，夺过剑来杀死了他。陈胜协助吴广，一齐杀了两个军官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4385DB6-BCF3-3727-36E9-D02D62333A47}"/>
                </a:ext>
              </a:extLst>
            </p:cNvPr>
            <p:cNvSpPr/>
            <p:nvPr/>
          </p:nvSpPr>
          <p:spPr>
            <a:xfrm>
              <a:off x="39077" y="4473928"/>
              <a:ext cx="640428" cy="2386493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9813DF2B-4AE4-7F59-C2FC-411185F68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399" y="164041"/>
            <a:ext cx="3264959" cy="10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多是被（他）所用的。意思是，戍卒多愿听吴广的差遣。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为，介词，被。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AE74CF4-B7F5-D044-861D-B4A09477A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831851"/>
            <a:ext cx="259926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押送戍卒的军官。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D09D7-17C7-88AA-38DA-2777114B6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1636184"/>
            <a:ext cx="2959100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恼怒。这里是“使</a:t>
            </a:r>
            <a:r>
              <a:rPr lang="en-US" altLang="zh-CN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恼怒”的意思。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FB06643-93EB-AC70-83AE-939F54523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2917" y="2847599"/>
            <a:ext cx="2194983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使（将尉）责辱他。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之，指吴广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923F5DC-5764-56F8-9795-5407039B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7" y="2019300"/>
            <a:ext cx="2526875" cy="4191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133" b="1" i="0" u="none" kern="1200" baseline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133"/>
              <a:t>用鞭、杖或竹板打。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E8B783-E2DE-A7F9-A18E-A2AD0992A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2800" y="2021417"/>
            <a:ext cx="1657351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剑拔出鞘。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1012100-FA27-9668-C2B0-8565AB93E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3" y="3151528"/>
            <a:ext cx="958851" cy="42121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133" b="1" i="0" u="none" kern="1200" baseline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133"/>
              <a:t>一齐。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F9239A4-E7B4-FDAD-B94A-F7E077086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313" y="693033"/>
            <a:ext cx="1668992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向来，平素。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668D40-5C3A-CB20-C72E-B086214E6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9284" y="1610784"/>
            <a:ext cx="916516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故意。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783A68-0965-220A-EC2C-F8C71DE44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652" y="1963995"/>
            <a:ext cx="1668992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连词，来。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8AB2FE-4EF1-B1B6-31FD-872542C2D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809" y="2021417"/>
            <a:ext cx="1972733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连词，表顺承。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1"/>
      <p:bldP spid="17" grpId="2"/>
      <p:bldP spid="18" grpId="3"/>
      <p:bldP spid="20" grpId="4"/>
      <p:bldP spid="23" grpId="5"/>
      <p:bldP spid="27" grpId="6"/>
      <p:bldP spid="2" grpId="7"/>
      <p:bldP spid="3" grpId="8"/>
      <p:bldP spid="4" grpId="9"/>
      <p:bldP spid="5" grpId="1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TextBox 4">
            <a:extLst>
              <a:ext uri="{FF2B5EF4-FFF2-40B4-BE49-F238E27FC236}">
                <a16:creationId xmlns:a16="http://schemas.microsoft.com/office/drawing/2014/main" id="{2EDD1C05-2714-D358-BFB5-144C88FE2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17" y="626533"/>
            <a:ext cx="11453282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召令徒属</a:t>
            </a:r>
            <a:r>
              <a:rPr lang="zh-CN" altLang="en-US" sz="3200" b="1">
                <a:latin typeface="宋体" panose="02010600030101010101" pitchFamily="2" charset="-122"/>
              </a:rPr>
              <a:t>曰：“公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等</a:t>
            </a:r>
            <a:r>
              <a:rPr lang="zh-CN" altLang="en-US" sz="3200" b="1">
                <a:latin typeface="宋体" panose="02010600030101010101" pitchFamily="2" charset="-122"/>
              </a:rPr>
              <a:t>遇雨，皆已失期，失期当斩。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藉第令毋斩</a:t>
            </a:r>
            <a:r>
              <a:rPr lang="zh-CN" altLang="en-US" sz="3200" b="1">
                <a:latin typeface="宋体" panose="02010600030101010101" pitchFamily="2" charset="-122"/>
              </a:rPr>
              <a:t>，而戍死者固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十六七</a:t>
            </a:r>
            <a:r>
              <a:rPr lang="zh-CN" altLang="en-US" sz="3200" b="1">
                <a:latin typeface="宋体" panose="02010600030101010101" pitchFamily="2" charset="-122"/>
              </a:rPr>
              <a:t>。且壮士不死即已，死即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举大名</a:t>
            </a:r>
            <a:r>
              <a:rPr lang="zh-CN" altLang="en-US" sz="3200" b="1">
                <a:latin typeface="宋体" panose="02010600030101010101" pitchFamily="2" charset="-122"/>
              </a:rPr>
              <a:t>耳，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王侯将相宁有种乎</a:t>
            </a:r>
            <a:r>
              <a:rPr lang="zh-CN" altLang="en-US" sz="3200" b="1">
                <a:latin typeface="宋体" panose="02010600030101010101" pitchFamily="2" charset="-122"/>
              </a:rPr>
              <a:t>！”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EC163D1-57C7-2FEF-DECF-24A927351230}"/>
              </a:ext>
            </a:extLst>
          </p:cNvPr>
          <p:cNvGrpSpPr/>
          <p:nvPr/>
        </p:nvGrpSpPr>
        <p:grpSpPr>
          <a:xfrm>
            <a:off x="76200" y="4207933"/>
            <a:ext cx="12039600" cy="1701800"/>
            <a:chOff x="19050" y="4179215"/>
            <a:chExt cx="12039600" cy="1704049"/>
          </a:xfrm>
        </p:grpSpPr>
        <p:grpSp>
          <p:nvGrpSpPr>
            <p:cNvPr id="32779" name="组合 20">
              <a:extLst>
                <a:ext uri="{FF2B5EF4-FFF2-40B4-BE49-F238E27FC236}">
                  <a16:creationId xmlns:a16="http://schemas.microsoft.com/office/drawing/2014/main" id="{D948F1F5-C550-397D-80AD-05351671F2D9}"/>
                </a:ext>
              </a:extLst>
            </p:cNvPr>
            <p:cNvGrpSpPr/>
            <p:nvPr/>
          </p:nvGrpSpPr>
          <p:grpSpPr>
            <a:xfrm>
              <a:off x="19050" y="4179215"/>
              <a:ext cx="12039600" cy="1704049"/>
              <a:chOff x="19050" y="4179215"/>
              <a:chExt cx="12039600" cy="1704049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65574E3-CC18-9651-8BFA-B229CF87C742}"/>
                  </a:ext>
                </a:extLst>
              </p:cNvPr>
              <p:cNvSpPr/>
              <p:nvPr/>
            </p:nvSpPr>
            <p:spPr>
              <a:xfrm>
                <a:off x="19050" y="4179215"/>
                <a:ext cx="12039600" cy="1704049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84F6E9ED-BD35-A3C4-E223-4DF3E444A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767" y="4369967"/>
                <a:ext cx="11093449" cy="1220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133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陈胜）召集并号令所属的人说：“各位（在这里）遇到遇到大雨，都超过了规定到达渔阳的期限，过期就要杀头。即使能免于斩刑，而戍守边塞死去的人本来就有十分之六七。况且，大丈夫不死则已，死就要成就尊崇的名号，王侯将相难道有天生的贵种吗！”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50C2DB6-A531-9FD8-4766-4E94D160026D}"/>
                </a:ext>
              </a:extLst>
            </p:cNvPr>
            <p:cNvSpPr/>
            <p:nvPr/>
          </p:nvSpPr>
          <p:spPr>
            <a:xfrm>
              <a:off x="19050" y="4179215"/>
              <a:ext cx="641351" cy="1704049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DD1EC67B-2914-366D-5E3F-AB812EB0E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217" y="793751"/>
            <a:ext cx="3225800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召集并号令所属的人。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B12D8B6-2B06-C087-5D68-347CA45DD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484" y="1589617"/>
            <a:ext cx="4174067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即使能免于斩刑。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藉、第、令，都是“即使、假若”的意思。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FCB1E6-BFF9-533E-D4E4-4AC786F24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7433" y="2048933"/>
            <a:ext cx="209126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十分之六七。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188DA9C-761D-F8CB-13F8-A492A7CF4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0" y="2785533"/>
            <a:ext cx="2368549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成就尊崇的名号。</a:t>
            </a:r>
          </a:p>
        </p:txBody>
      </p:sp>
      <p:sp>
        <p:nvSpPr>
          <p:cNvPr id="32778" name="文本框 24">
            <a:extLst>
              <a:ext uri="{FF2B5EF4-FFF2-40B4-BE49-F238E27FC236}">
                <a16:creationId xmlns:a16="http://schemas.microsoft.com/office/drawing/2014/main" id="{3A5C034C-DDD0-51A7-4DB4-14765EB62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1" y="3643785"/>
            <a:ext cx="5298863" cy="42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王侯将相难道有天生的贵种吗？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宁，难道。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1DD3F0-7FEB-BF30-7DCF-369626137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123" y="793751"/>
            <a:ext cx="4193118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助词，表示复数，可译为“们”。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9" grpId="1"/>
      <p:bldP spid="21" grpId="2"/>
      <p:bldP spid="24" grpId="3"/>
      <p:bldP spid="32778" grpId="4"/>
      <p:bldP spid="4" grpId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TextBox 4">
            <a:extLst>
              <a:ext uri="{FF2B5EF4-FFF2-40B4-BE49-F238E27FC236}">
                <a16:creationId xmlns:a16="http://schemas.microsoft.com/office/drawing/2014/main" id="{2BD9819A-8B3B-3DCC-2757-383158678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17" y="465667"/>
            <a:ext cx="11093449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徒属皆曰：“敬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受命</a:t>
            </a:r>
            <a:r>
              <a:rPr lang="zh-CN" altLang="en-US" sz="3200" b="1">
                <a:latin typeface="宋体" panose="02010600030101010101" pitchFamily="2" charset="-122"/>
              </a:rPr>
              <a:t>。”乃诈称公子扶苏、项燕，从民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欲</a:t>
            </a:r>
            <a:r>
              <a:rPr lang="zh-CN" altLang="en-US" sz="3200" b="1">
                <a:latin typeface="宋体" panose="02010600030101010101" pitchFamily="2" charset="-122"/>
              </a:rPr>
              <a:t>也。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袒右</a:t>
            </a:r>
            <a:r>
              <a:rPr lang="zh-CN" altLang="en-US" sz="3200" b="1">
                <a:latin typeface="宋体" panose="02010600030101010101" pitchFamily="2" charset="-122"/>
              </a:rPr>
              <a:t>，称大楚。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为坛而盟</a:t>
            </a:r>
            <a:r>
              <a:rPr lang="zh-CN" altLang="en-US" sz="3200" b="1">
                <a:latin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祭以尉首</a:t>
            </a:r>
            <a:r>
              <a:rPr lang="zh-CN" altLang="en-US" sz="3200" b="1">
                <a:latin typeface="宋体" panose="02010600030101010101" pitchFamily="2" charset="-122"/>
              </a:rPr>
              <a:t>。陈胜自立为将军，吴广为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都尉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4095182-2BA8-C0D2-62F8-D69326C73F83}"/>
              </a:ext>
            </a:extLst>
          </p:cNvPr>
          <p:cNvGrpSpPr/>
          <p:nvPr/>
        </p:nvGrpSpPr>
        <p:grpSpPr>
          <a:xfrm>
            <a:off x="59267" y="4364566"/>
            <a:ext cx="12073467" cy="1583267"/>
            <a:chOff x="14819" y="4217233"/>
            <a:chExt cx="12075458" cy="1583632"/>
          </a:xfrm>
        </p:grpSpPr>
        <p:grpSp>
          <p:nvGrpSpPr>
            <p:cNvPr id="33802" name="组合 20">
              <a:extLst>
                <a:ext uri="{FF2B5EF4-FFF2-40B4-BE49-F238E27FC236}">
                  <a16:creationId xmlns:a16="http://schemas.microsoft.com/office/drawing/2014/main" id="{6A0947A2-DE44-6673-E69F-D6FD142A34C3}"/>
                </a:ext>
              </a:extLst>
            </p:cNvPr>
            <p:cNvGrpSpPr/>
            <p:nvPr/>
          </p:nvGrpSpPr>
          <p:grpSpPr>
            <a:xfrm>
              <a:off x="14819" y="4217233"/>
              <a:ext cx="12075458" cy="1583632"/>
              <a:chOff x="14819" y="4217233"/>
              <a:chExt cx="12075458" cy="158363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B058DC5-B662-3A4D-FBAF-3468E8CE9866}"/>
                  </a:ext>
                </a:extLst>
              </p:cNvPr>
              <p:cNvSpPr/>
              <p:nvPr/>
            </p:nvSpPr>
            <p:spPr>
              <a:xfrm>
                <a:off x="14819" y="4217233"/>
                <a:ext cx="12075458" cy="1583632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A8439859-FCAE-BD48-7B1D-D6D559B7D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3658" y="4333677"/>
                <a:ext cx="11093163" cy="1371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众戍卒齐声应道：“一定听从（你的）号令。”于是冒充是公子扶苏和项燕的队伍，为的是顺从百姓的愿望。大家露出右臂（作为起义的标志），打出大楚旗号。又筑台并（在台上）起誓，用两尉的头作祭品。陈胜自立为将军，吴广任都尉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B724B02-2A20-243C-96A5-72B69A470825}"/>
                </a:ext>
              </a:extLst>
            </p:cNvPr>
            <p:cNvSpPr/>
            <p:nvPr/>
          </p:nvSpPr>
          <p:spPr>
            <a:xfrm>
              <a:off x="14819" y="4217234"/>
              <a:ext cx="641456" cy="1583632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480B7100-A3E0-A4C9-695C-3D6549DA5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733" y="656167"/>
            <a:ext cx="2747433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听从（你的）号令。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299775D-7842-A47F-B612-6EC3034AB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5967" y="1477433"/>
            <a:ext cx="1016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愿望。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F9DBC53-95E9-8BD6-2319-2B8790AA1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034" y="1818217"/>
            <a:ext cx="4138084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露出右臂（作为起义的标志）。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308FC47-203D-56BF-BCFC-F4FC05BB7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733" y="2710580"/>
            <a:ext cx="3943349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筑台并（在台上）起誓。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为，修筑，修建。盟，发誓、起誓。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04B1472-A9BE-6C1A-FA43-910CB77C2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785" y="1811608"/>
            <a:ext cx="2815011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用两尉的头作祭品。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C18140F-94BB-203C-4C97-1639F2095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304" y="3930649"/>
            <a:ext cx="2863849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略低于将军的武官。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1"/>
      <p:bldP spid="17" grpId="2"/>
      <p:bldP spid="18" grpId="3"/>
      <p:bldP spid="20" grpId="4"/>
      <p:bldP spid="23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TextBox 4">
            <a:extLst>
              <a:ext uri="{FF2B5EF4-FFF2-40B4-BE49-F238E27FC236}">
                <a16:creationId xmlns:a16="http://schemas.microsoft.com/office/drawing/2014/main" id="{5B37626A-FD52-4825-DAD3-617107D28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554567"/>
            <a:ext cx="11660716" cy="3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攻大泽乡，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收而攻蕲</a:t>
            </a:r>
            <a:r>
              <a:rPr lang="zh-CN" altLang="en-US" sz="3200" b="1">
                <a:latin typeface="宋体" panose="02010600030101010101" pitchFamily="2" charset="-122"/>
              </a:rPr>
              <a:t>。蕲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下</a:t>
            </a:r>
            <a:r>
              <a:rPr lang="zh-CN" altLang="en-US" sz="3200" b="1">
                <a:latin typeface="宋体" panose="02010600030101010101" pitchFamily="2" charset="-122"/>
              </a:rPr>
              <a:t>，乃令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符离</a:t>
            </a:r>
            <a:r>
              <a:rPr lang="zh-CN" altLang="en-US" sz="3200" b="1">
                <a:latin typeface="宋体" panose="02010600030101010101" pitchFamily="2" charset="-122"/>
              </a:rPr>
              <a:t>人葛婴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将</a:t>
            </a:r>
            <a:r>
              <a:rPr lang="zh-CN" altLang="en-US" sz="3200" b="1">
                <a:latin typeface="宋体" panose="02010600030101010101" pitchFamily="2" charset="-122"/>
              </a:rPr>
              <a:t>兵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徇</a:t>
            </a:r>
            <a:r>
              <a:rPr lang="zh-CN" altLang="en-US" sz="3200" b="1">
                <a:latin typeface="宋体" panose="02010600030101010101" pitchFamily="2" charset="-122"/>
              </a:rPr>
              <a:t>蕲以东。攻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铚、酂、苦、柘、谯</a:t>
            </a:r>
            <a:r>
              <a:rPr lang="zh-CN" altLang="en-US" sz="3200" b="1">
                <a:latin typeface="宋体" panose="02010600030101010101" pitchFamily="2" charset="-122"/>
              </a:rPr>
              <a:t>皆下之。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行收兵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比</a:t>
            </a:r>
            <a:r>
              <a:rPr lang="zh-CN" altLang="en-US" sz="3200" b="1">
                <a:latin typeface="宋体" panose="02010600030101010101" pitchFamily="2" charset="-122"/>
              </a:rPr>
              <a:t>至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陈</a:t>
            </a:r>
            <a:r>
              <a:rPr lang="zh-CN" altLang="en-US" sz="3200" b="1">
                <a:latin typeface="宋体" panose="02010600030101010101" pitchFamily="2" charset="-122"/>
              </a:rPr>
              <a:t>，车六七百乘，骑千余，卒数万人。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CBC3254-A4A9-118C-1987-595C87E10C6C}"/>
              </a:ext>
            </a:extLst>
          </p:cNvPr>
          <p:cNvGrpSpPr/>
          <p:nvPr/>
        </p:nvGrpSpPr>
        <p:grpSpPr>
          <a:xfrm>
            <a:off x="59267" y="4213449"/>
            <a:ext cx="12073467" cy="2211185"/>
            <a:chOff x="14819" y="4035196"/>
            <a:chExt cx="12075458" cy="1908827"/>
          </a:xfrm>
        </p:grpSpPr>
        <p:grpSp>
          <p:nvGrpSpPr>
            <p:cNvPr id="34828" name="组合 20">
              <a:extLst>
                <a:ext uri="{FF2B5EF4-FFF2-40B4-BE49-F238E27FC236}">
                  <a16:creationId xmlns:a16="http://schemas.microsoft.com/office/drawing/2014/main" id="{3E5B0AC9-D8B0-972C-0AB8-368825922E86}"/>
                </a:ext>
              </a:extLst>
            </p:cNvPr>
            <p:cNvGrpSpPr/>
            <p:nvPr/>
          </p:nvGrpSpPr>
          <p:grpSpPr>
            <a:xfrm>
              <a:off x="14819" y="4035196"/>
              <a:ext cx="12075458" cy="1908827"/>
              <a:chOff x="14819" y="4035197"/>
              <a:chExt cx="12075458" cy="1908827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96BD2CC-31E4-9D3D-008A-64D0328BD967}"/>
                  </a:ext>
                </a:extLst>
              </p:cNvPr>
              <p:cNvSpPr/>
              <p:nvPr/>
            </p:nvSpPr>
            <p:spPr>
              <a:xfrm>
                <a:off x="14819" y="4035197"/>
                <a:ext cx="12075458" cy="1742705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F6B2D6AE-30EB-5FA5-39F8-12BD683B1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430" y="4091210"/>
                <a:ext cx="11093163" cy="18528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起义军首先）进攻大泽乡，招收大泽乡的军队，攻打蕲县。攻克蕲县后，就派符离人葛婴带兵招抚蕲县以东的地方。（陈胜自率主力）攻打铚、酂、苦、柘、谯等县，都攻克下来了。行军中沿途招收招收士兵。等到打到陈县的时候，已有战车六七百辆，马一千多匹，士卒几万人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D3D9E5D-BB8D-03B8-D88D-417307B2398F}"/>
                </a:ext>
              </a:extLst>
            </p:cNvPr>
            <p:cNvSpPr/>
            <p:nvPr/>
          </p:nvSpPr>
          <p:spPr>
            <a:xfrm>
              <a:off x="14819" y="4035197"/>
              <a:ext cx="641456" cy="1742705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B8806D8A-53CF-A2FC-C0EA-66A6CEB91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67" y="452967"/>
            <a:ext cx="389466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招收大泽乡的军队，攻打蕲县。蕲，在今安徽宿州南。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6884EB3-B2AB-0041-7A6D-C163EC56A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4151" y="1483784"/>
            <a:ext cx="2006600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攻下</a:t>
            </a:r>
            <a:r>
              <a:rPr lang="ii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攻克。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5E1D913-41FB-F30F-7536-41332F21C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1507067"/>
            <a:ext cx="2230967" cy="4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今属安徽宿州。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BF6EF3B-E371-9F3F-E732-DC2498976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8600" y="1500717"/>
            <a:ext cx="992717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招抚。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DCFD268-21D4-E148-FA80-F0E2258FD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1" y="2741084"/>
            <a:ext cx="4834467" cy="95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67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均为秦时地名。铚，在今安徽宿州西南。酂，在今河南永城西。苦，在今河南鹿邑东。柘，在今河南柘城西北。谯，今安徽亳州。</a:t>
            </a:r>
            <a:endParaRPr lang="zh-CN" altLang="en-US" sz="1867" b="1" u="sng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35204FB-584E-D6E5-17C8-E3194C8EE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2832100"/>
            <a:ext cx="2029884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行军中沿途招收士兵。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9307F8A-776F-7A8E-93A4-C4ECB521A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4567" y="1960033"/>
            <a:ext cx="994833" cy="42121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等到。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F120F9F-AE26-5CDD-F5FC-06D8E55BA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745318"/>
            <a:ext cx="1902884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今河南淮阳。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F638BE-9572-7B08-99AD-A4FC68339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1718" y="667809"/>
            <a:ext cx="992717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9" grpId="1"/>
      <p:bldP spid="21" grpId="2"/>
      <p:bldP spid="24" grpId="3"/>
      <p:bldP spid="25" grpId="4"/>
      <p:bldP spid="26" grpId="5"/>
      <p:bldP spid="27" grpId="6"/>
      <p:bldP spid="28" grpId="7"/>
      <p:bldP spid="2" grpId="8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Box 4">
            <a:extLst>
              <a:ext uri="{FF2B5EF4-FFF2-40B4-BE49-F238E27FC236}">
                <a16:creationId xmlns:a16="http://schemas.microsoft.com/office/drawing/2014/main" id="{1288CB90-A831-C41A-2B33-98A7F6411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17" y="1022351"/>
            <a:ext cx="11719982" cy="231774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  <a:defRPr/>
            </a:pPr>
            <a:r>
              <a:rPr lang="zh-CN" altLang="en-US" sz="3200" b="1">
                <a:latin typeface="宋体" panose="02010600030101010101" pitchFamily="2" charset="-122"/>
              </a:rPr>
              <a:t>攻陈，陈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守令皆不在</a:t>
            </a:r>
            <a:r>
              <a:rPr lang="zh-CN" altLang="en-US" sz="3200" b="1">
                <a:latin typeface="宋体" panose="02010600030101010101" pitchFamily="2" charset="-122"/>
              </a:rPr>
              <a:t>，独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守丞</a:t>
            </a:r>
            <a:r>
              <a:rPr lang="zh-CN" altLang="en-US" sz="3200" b="1">
                <a:latin typeface="宋体" panose="02010600030101010101" pitchFamily="2" charset="-122"/>
              </a:rPr>
              <a:t>与战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谯门</a:t>
            </a:r>
            <a:r>
              <a:rPr lang="zh-CN" altLang="en-US" sz="3200" b="1">
                <a:latin typeface="宋体" panose="02010600030101010101" pitchFamily="2" charset="-122"/>
              </a:rPr>
              <a:t>中。弗胜，守丞死，乃入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据</a:t>
            </a:r>
            <a:r>
              <a:rPr lang="zh-CN" altLang="en-US" sz="3200" b="1">
                <a:latin typeface="宋体" panose="02010600030101010101" pitchFamily="2" charset="-122"/>
              </a:rPr>
              <a:t>陈。数日，号令召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三老</a:t>
            </a:r>
            <a:r>
              <a:rPr lang="zh-CN" altLang="en-US" sz="3200" b="1">
                <a:latin typeface="宋体" panose="02010600030101010101" pitchFamily="2" charset="-122"/>
              </a:rPr>
              <a:t>、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豪杰</a:t>
            </a:r>
            <a:r>
              <a:rPr lang="zh-CN" altLang="en-US" sz="32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rPr>
              <a:t>与皆来会计事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5DC604A-5C96-DF2B-6BDE-930E261FF094}"/>
              </a:ext>
            </a:extLst>
          </p:cNvPr>
          <p:cNvGrpSpPr/>
          <p:nvPr/>
        </p:nvGrpSpPr>
        <p:grpSpPr>
          <a:xfrm>
            <a:off x="76200" y="4246033"/>
            <a:ext cx="12039600" cy="1557867"/>
            <a:chOff x="19050" y="4125207"/>
            <a:chExt cx="12039600" cy="1558557"/>
          </a:xfrm>
        </p:grpSpPr>
        <p:grpSp>
          <p:nvGrpSpPr>
            <p:cNvPr id="35850" name="组合 20">
              <a:extLst>
                <a:ext uri="{FF2B5EF4-FFF2-40B4-BE49-F238E27FC236}">
                  <a16:creationId xmlns:a16="http://schemas.microsoft.com/office/drawing/2014/main" id="{CE730831-9E9B-B5C9-8828-B8C3886C22A3}"/>
                </a:ext>
              </a:extLst>
            </p:cNvPr>
            <p:cNvGrpSpPr/>
            <p:nvPr/>
          </p:nvGrpSpPr>
          <p:grpSpPr>
            <a:xfrm>
              <a:off x="19050" y="4125207"/>
              <a:ext cx="12039600" cy="1558557"/>
              <a:chOff x="19050" y="4125208"/>
              <a:chExt cx="12039600" cy="1558557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30B7F0B-FD1C-8F50-C595-A7B579EA8DFF}"/>
                  </a:ext>
                </a:extLst>
              </p:cNvPr>
              <p:cNvSpPr/>
              <p:nvPr/>
            </p:nvSpPr>
            <p:spPr>
              <a:xfrm>
                <a:off x="19050" y="4125208"/>
                <a:ext cx="12039600" cy="1558557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07DA0EEE-1B0E-2D7E-8AC2-E6A7B0DAD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767" y="4125208"/>
                <a:ext cx="11093449" cy="1372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1800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进攻陈县时，郡守、县令都不在，只有守丞带兵在谯门中应战。起义军（一时）不能战胜，（不久）守丞（被人杀）死，（大军）才进入占据陈县。几天后，陈胜召集当地的乡官和有势力有地位的人一起来集会议事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2D0A805-5A70-3A64-CC73-E18870ED4D8B}"/>
                </a:ext>
              </a:extLst>
            </p:cNvPr>
            <p:cNvSpPr/>
            <p:nvPr/>
          </p:nvSpPr>
          <p:spPr>
            <a:xfrm>
              <a:off x="19050" y="4125208"/>
              <a:ext cx="641351" cy="1558557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0AEBA23-BFCC-A32F-1B53-F4F18236A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17" y="829733"/>
            <a:ext cx="6142567" cy="7493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郡守、县令都不在。秦时，陈县属于砀（</a:t>
            </a:r>
            <a:r>
              <a:rPr lang="en-US" altLang="zh-CN" sz="2133" b="1" err="1">
                <a:solidFill>
                  <a:srgbClr val="0033CC"/>
                </a:solidFill>
                <a:latin typeface="+mn-ea"/>
                <a:ea typeface="+mn-ea"/>
              </a:rPr>
              <a:t>dànɡ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）郡，是郡府、县府的所在地，所以有守有令。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670D667-2A8B-5FBA-C0E7-6EE585A9C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367" y="2012951"/>
            <a:ext cx="204681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辅助郡守、县令的主要官吏。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F34C195-85B3-FE2A-3DDB-2E28B35B5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183" y="939800"/>
            <a:ext cx="181186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建有瞭望楼的城门。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79A2D0A-E1FD-38FC-7460-6D8857C3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2465918"/>
            <a:ext cx="2580218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掌管教化的乡官。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5B3069B-964D-4928-5BE2-D76FC20E0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233" y="3310467"/>
            <a:ext cx="221191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这里指当地有势力有地位的人。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72E7602-9689-6A27-FAFA-F139DDB46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852" y="3227918"/>
            <a:ext cx="2372783" cy="42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一起来集会议事。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D54D92B-3552-BE6B-1E1E-EFFFBDE90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1" y="2465918"/>
            <a:ext cx="176614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占据，占有。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1"/>
      <p:bldP spid="17" grpId="2"/>
      <p:bldP spid="18" grpId="3"/>
      <p:bldP spid="20" grpId="4"/>
      <p:bldP spid="23" grpId="5"/>
      <p:bldP spid="2" grpId="6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TextBox 4">
            <a:extLst>
              <a:ext uri="{FF2B5EF4-FFF2-40B4-BE49-F238E27FC236}">
                <a16:creationId xmlns:a16="http://schemas.microsoft.com/office/drawing/2014/main" id="{5C0409EC-C61B-96F1-93BC-3FB39AE36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17" y="1255184"/>
            <a:ext cx="11093449" cy="249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latin typeface="宋体" panose="02010600030101010101" pitchFamily="2" charset="-122"/>
              </a:rPr>
              <a:t>三老、豪杰皆曰：“将军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身被坚执锐</a:t>
            </a:r>
            <a:r>
              <a:rPr lang="zh-CN" altLang="en-US" sz="3467" b="1">
                <a:latin typeface="宋体" panose="02010600030101010101" pitchFamily="2" charset="-122"/>
              </a:rPr>
              <a:t>，伐无道，诛暴秦，复立楚国之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社稷</a:t>
            </a:r>
            <a:r>
              <a:rPr lang="zh-CN" altLang="en-US" sz="3467" b="1">
                <a:latin typeface="宋体" panose="02010600030101010101" pitchFamily="2" charset="-122"/>
              </a:rPr>
              <a:t>，</a:t>
            </a:r>
            <a:r>
              <a:rPr lang="zh-CN" altLang="en-US" sz="3467" b="1">
                <a:solidFill>
                  <a:srgbClr val="0033CC"/>
                </a:solidFill>
                <a:latin typeface="宋体" panose="02010600030101010101" pitchFamily="2" charset="-122"/>
              </a:rPr>
              <a:t>功</a:t>
            </a:r>
            <a:r>
              <a:rPr lang="zh-CN" altLang="en-US" sz="3467" b="1">
                <a:latin typeface="宋体" panose="02010600030101010101" pitchFamily="2" charset="-122"/>
              </a:rPr>
              <a:t>宜为王。”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A642425-E609-5D1D-33ED-8A3ED0810146}"/>
              </a:ext>
            </a:extLst>
          </p:cNvPr>
          <p:cNvGrpSpPr/>
          <p:nvPr/>
        </p:nvGrpSpPr>
        <p:grpSpPr>
          <a:xfrm>
            <a:off x="16933" y="4749800"/>
            <a:ext cx="12031134" cy="1221318"/>
            <a:chOff x="4233" y="4605365"/>
            <a:chExt cx="12031632" cy="1220232"/>
          </a:xfrm>
        </p:grpSpPr>
        <p:grpSp>
          <p:nvGrpSpPr>
            <p:cNvPr id="36873" name="组合 20">
              <a:extLst>
                <a:ext uri="{FF2B5EF4-FFF2-40B4-BE49-F238E27FC236}">
                  <a16:creationId xmlns:a16="http://schemas.microsoft.com/office/drawing/2014/main" id="{13EFF7AD-770B-FE33-00DD-5DB5F71A4CE8}"/>
                </a:ext>
              </a:extLst>
            </p:cNvPr>
            <p:cNvGrpSpPr/>
            <p:nvPr/>
          </p:nvGrpSpPr>
          <p:grpSpPr>
            <a:xfrm>
              <a:off x="4234" y="4605365"/>
              <a:ext cx="12031632" cy="1220232"/>
              <a:chOff x="4234" y="4605364"/>
              <a:chExt cx="12031632" cy="122023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5A6A8AB-F72B-E274-BD18-4B61E0167E35}"/>
                  </a:ext>
                </a:extLst>
              </p:cNvPr>
              <p:cNvSpPr/>
              <p:nvPr/>
            </p:nvSpPr>
            <p:spPr>
              <a:xfrm>
                <a:off x="4234" y="4605364"/>
                <a:ext cx="12031632" cy="1220232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571F9A67-7FB8-2679-657C-F252BC430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21" y="4744942"/>
                <a:ext cx="11093910" cy="991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乡官和有势力有地位的人都说：</a:t>
                </a:r>
                <a:r>
                  <a:rPr lang="en-US" altLang="zh-CN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将军自己穿着铠甲，拿着武器，讨伐残暴无道的秦国，恢复楚国的社稷，论功应当称王。”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D1650E9-9C6A-092B-E445-3E016291A04E}"/>
                </a:ext>
              </a:extLst>
            </p:cNvPr>
            <p:cNvSpPr/>
            <p:nvPr/>
          </p:nvSpPr>
          <p:spPr>
            <a:xfrm>
              <a:off x="4233" y="4605364"/>
              <a:ext cx="641377" cy="1220232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3F0EFF1D-3D2B-BF30-557D-217530FCA76E}"/>
              </a:ext>
            </a:extLst>
          </p:cNvPr>
          <p:cNvGrpSpPr/>
          <p:nvPr/>
        </p:nvGrpSpPr>
        <p:grpSpPr>
          <a:xfrm>
            <a:off x="1786467" y="1003300"/>
            <a:ext cx="8382000" cy="831851"/>
            <a:chOff x="1786467" y="1003300"/>
            <a:chExt cx="8382000" cy="83185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DF2975E-5A97-BC20-9F8E-207ACE74D5B6}"/>
                </a:ext>
              </a:extLst>
            </p:cNvPr>
            <p:cNvSpPr/>
            <p:nvPr/>
          </p:nvSpPr>
          <p:spPr bwMode="auto">
            <a:xfrm>
              <a:off x="1786467" y="1420284"/>
              <a:ext cx="965200" cy="4042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D223FFF-386E-40F3-9359-F6C7D7941B88}"/>
                </a:ext>
              </a:extLst>
            </p:cNvPr>
            <p:cNvSpPr/>
            <p:nvPr/>
          </p:nvSpPr>
          <p:spPr bwMode="auto">
            <a:xfrm>
              <a:off x="8009467" y="1020233"/>
              <a:ext cx="2159000" cy="406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36872" name="文本框 21">
              <a:extLst>
                <a:ext uri="{FF2B5EF4-FFF2-40B4-BE49-F238E27FC236}">
                  <a16:creationId xmlns:a16="http://schemas.microsoft.com/office/drawing/2014/main" id="{0E94AF02-4B30-E6D8-8894-87553173A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467" y="1003300"/>
              <a:ext cx="8382000" cy="83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自己穿着铠甲，拿着武器，意思是亲自作战。</a:t>
              </a:r>
              <a:r>
                <a:rPr lang="zh-CN" altLang="en-US" sz="1800" b="1" u="sng">
                  <a:solidFill>
                    <a:srgbClr val="0033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被，同“披”，穿着。坚，指铠甲。执，紧握着。锐，指武器。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211A9C92-48BF-2639-2769-DA5EA9871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6333" y="3740151"/>
            <a:ext cx="6737351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国家。</a:t>
            </a:r>
            <a:r>
              <a:rPr lang="zh-CN" altLang="en-US" sz="1800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社，土地神。稷，谷神。</a:t>
            </a:r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封建君主祭社稷，祈求丰年，后来就把社稷作为国家的代称。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00931C-7A29-FB22-65E0-CC481C368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227" y="2694400"/>
            <a:ext cx="30611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名词作状语，论功劳。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TextBox 4">
            <a:extLst>
              <a:ext uri="{FF2B5EF4-FFF2-40B4-BE49-F238E27FC236}">
                <a16:creationId xmlns:a16="http://schemas.microsoft.com/office/drawing/2014/main" id="{B603EF2F-052A-0F8A-8E0D-C017AD1BA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17" y="1255184"/>
            <a:ext cx="11093449" cy="249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  <a:spcBef>
                <a:spcPts val="600"/>
              </a:spcBef>
            </a:pPr>
            <a:r>
              <a:rPr lang="zh-CN" altLang="en-US" sz="3467" b="1">
                <a:latin typeface="宋体" panose="02010600030101010101" pitchFamily="2" charset="-122"/>
              </a:rPr>
              <a:t>陈涉乃立为王，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号为张楚</a:t>
            </a:r>
            <a:r>
              <a:rPr lang="zh-CN" altLang="en-US" sz="3467" b="1">
                <a:latin typeface="宋体" panose="02010600030101010101" pitchFamily="2" charset="-122"/>
              </a:rPr>
              <a:t>。当此时，诸郡县苦秦吏者，皆</a:t>
            </a:r>
            <a:r>
              <a:rPr lang="zh-CN" altLang="en-US" sz="3467" b="1">
                <a:solidFill>
                  <a:srgbClr val="FF0000"/>
                </a:solidFill>
                <a:latin typeface="宋体" panose="02010600030101010101" pitchFamily="2" charset="-122"/>
              </a:rPr>
              <a:t>刑其长吏</a:t>
            </a:r>
            <a:r>
              <a:rPr lang="zh-CN" altLang="en-US" sz="3467" b="1">
                <a:latin typeface="宋体" panose="02010600030101010101" pitchFamily="2" charset="-122"/>
              </a:rPr>
              <a:t>，杀之以应陈涉。</a:t>
            </a:r>
            <a:endParaRPr lang="en-US" altLang="zh-CN" sz="3467" b="1">
              <a:latin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493B5A2-DDB6-C6B3-B021-3E745DDE3650}"/>
              </a:ext>
            </a:extLst>
          </p:cNvPr>
          <p:cNvGrpSpPr/>
          <p:nvPr/>
        </p:nvGrpSpPr>
        <p:grpSpPr>
          <a:xfrm>
            <a:off x="213784" y="4220633"/>
            <a:ext cx="11753849" cy="1587500"/>
            <a:chOff x="55438" y="4819689"/>
            <a:chExt cx="12192000" cy="2107400"/>
          </a:xfrm>
        </p:grpSpPr>
        <p:grpSp>
          <p:nvGrpSpPr>
            <p:cNvPr id="37894" name="组合 20">
              <a:extLst>
                <a:ext uri="{FF2B5EF4-FFF2-40B4-BE49-F238E27FC236}">
                  <a16:creationId xmlns:a16="http://schemas.microsoft.com/office/drawing/2014/main" id="{9A167862-2EEC-50EC-FBDB-BB51E506D42D}"/>
                </a:ext>
              </a:extLst>
            </p:cNvPr>
            <p:cNvGrpSpPr/>
            <p:nvPr/>
          </p:nvGrpSpPr>
          <p:grpSpPr>
            <a:xfrm>
              <a:off x="55439" y="4819689"/>
              <a:ext cx="12192000" cy="2107400"/>
              <a:chOff x="55439" y="4819690"/>
              <a:chExt cx="12192000" cy="2107400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CC5477E-A78F-0C98-ACD0-0E65C78AEED5}"/>
                  </a:ext>
                </a:extLst>
              </p:cNvPr>
              <p:cNvSpPr/>
              <p:nvPr/>
            </p:nvSpPr>
            <p:spPr>
              <a:xfrm>
                <a:off x="55439" y="4819690"/>
                <a:ext cx="12192000" cy="2107400"/>
              </a:xfrm>
              <a:prstGeom prst="rect">
                <a:avLst/>
              </a:prstGeom>
              <a:solidFill>
                <a:srgbClr val="BFC0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15" name="矩形 23">
                <a:extLst>
                  <a:ext uri="{FF2B5EF4-FFF2-40B4-BE49-F238E27FC236}">
                    <a16:creationId xmlns:a16="http://schemas.microsoft.com/office/drawing/2014/main" id="{4D3B16D5-817F-98F1-2DC0-1947A514B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4884" y="4887127"/>
                <a:ext cx="11094215" cy="20231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陈胜于是自立为王，对外宣称要张大楚国</a:t>
                </a:r>
                <a:r>
                  <a:rPr lang="ii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这时</a:t>
                </a:r>
                <a:r>
                  <a:rPr lang="ii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</a:t>
                </a:r>
                <a:r>
                  <a:rPr lang="zh-CN" altLang="en-US" sz="2667" b="1">
                    <a:solidFill>
                      <a:schemeClr val="accent5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各郡县受秦朝官吏压迫的人（纷纷起事），都惩处当地郡县长官，杀死他们来响应陈胜（的号召）。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A952D2C-E8A5-85BA-70A1-D7C4D4FB5A9E}"/>
                </a:ext>
              </a:extLst>
            </p:cNvPr>
            <p:cNvSpPr/>
            <p:nvPr/>
          </p:nvSpPr>
          <p:spPr>
            <a:xfrm>
              <a:off x="55438" y="4819690"/>
              <a:ext cx="641107" cy="2107400"/>
            </a:xfrm>
            <a:prstGeom prst="rect">
              <a:avLst/>
            </a:prstGeom>
            <a:solidFill>
              <a:srgbClr val="8F917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>
              <a:defPPr>
                <a:defRPr lang="zh-CN"/>
              </a:defPPr>
            </a:lstStyle>
            <a:p>
              <a:pPr algn="ctr">
                <a:defRPr/>
              </a:pPr>
              <a:r>
                <a:rPr lang="zh-CN" altLang="en-US" sz="2667" b="1">
                  <a:latin typeface="宋体" panose="02010600030101010101" pitchFamily="2" charset="-122"/>
                </a:rPr>
                <a:t>译文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6B2847A9-03F3-755A-CED4-FB7C58CCD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892" y="1080347"/>
            <a:ext cx="507788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对外宣称要张大楚国，即复兴楚国之意。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号，宣称。</a:t>
            </a:r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一说定国号为“张楚”。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62C778-6622-E1E1-1A81-6BFA1638E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335" y="3666067"/>
            <a:ext cx="390482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惩处当地郡县长官。</a:t>
            </a:r>
            <a:r>
              <a:rPr lang="zh-CN" altLang="en-US" sz="2133" b="1" u="sng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刑，惩处。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A233C51-A763-2F03-1BE3-52BD5F8FAD4E}"/>
              </a:ext>
            </a:extLst>
          </p:cNvPr>
          <p:cNvGraphicFramePr>
            <a:graphicFrameLocks noGrp="1"/>
          </p:cNvGraphicFramePr>
          <p:nvPr/>
        </p:nvGraphicFramePr>
        <p:xfrm>
          <a:off x="486833" y="1502833"/>
          <a:ext cx="10598151" cy="494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7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651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①发闾左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</a:rPr>
                        <a:t>適</a:t>
                      </a:r>
                      <a:r>
                        <a:rPr lang="zh-CN" altLang="en-US" sz="3200" b="1"/>
                        <a:t>戍渔阳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35" marR="121935" marT="60943" marB="60943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35" marR="121935" marT="60943" marB="6094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51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②为天下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唱</a:t>
                      </a:r>
                      <a:endParaRPr lang="en-US" altLang="zh-CN" sz="3200" b="1" u="sng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35" marR="121935" marT="60943" marB="60943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35" marR="121935" marT="60943" marB="6094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51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③卜者知其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指</a:t>
                      </a:r>
                      <a:r>
                        <a:rPr lang="zh-CN" altLang="en-US" sz="3200" b="1"/>
                        <a:t>意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35" marR="121935" marT="60943" marB="60943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35" marR="121935" marT="60943" marB="6094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51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④固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以</a:t>
                      </a:r>
                      <a:r>
                        <a:rPr lang="zh-CN" altLang="en-US" sz="3200" b="1"/>
                        <a:t>怪之矣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35" marR="121935" marT="60943" marB="60943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35" marR="121935" marT="60943" marB="6094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51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⑤将军身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被</a:t>
                      </a:r>
                      <a:r>
                        <a:rPr lang="zh-CN" altLang="en-US" sz="3200" b="1"/>
                        <a:t>坚执锐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35" marR="121935" marT="60943" marB="60943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35" marR="121935" marT="60943" marB="6094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215EE858-87B4-D0EE-AF9C-51E842053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0" y="1697567"/>
            <a:ext cx="6735234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“適”同“谪”，贬官降职或流放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4434D0-1D5E-A989-C595-DAA2C581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033" y="2544233"/>
            <a:ext cx="57446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“唱”同“倡”，倡导、发起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1595E-A73B-9E35-42F0-C0E56CE86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033" y="3469218"/>
            <a:ext cx="57446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“指”同“旨”，意思、意图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CD4CA5-B06E-2B79-707C-793D489C1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034" y="4470400"/>
            <a:ext cx="5486400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“以”同“已”，已经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CF0DE0-EB55-2248-D008-F13AC961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034" y="5317067"/>
            <a:ext cx="54864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“被”同“披”，穿着</a:t>
            </a:r>
          </a:p>
        </p:txBody>
      </p:sp>
      <p:pic>
        <p:nvPicPr>
          <p:cNvPr id="38939" name="Picture 271" descr="21">
            <a:extLst>
              <a:ext uri="{FF2B5EF4-FFF2-40B4-BE49-F238E27FC236}">
                <a16:creationId xmlns:a16="http://schemas.microsoft.com/office/drawing/2014/main" id="{7D475A8A-DBE6-8A8B-B31A-ABA137B93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67" y="571500"/>
            <a:ext cx="4337051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0" name="Picture 272" descr="28">
            <a:extLst>
              <a:ext uri="{FF2B5EF4-FFF2-40B4-BE49-F238E27FC236}">
                <a16:creationId xmlns:a16="http://schemas.microsoft.com/office/drawing/2014/main" id="{85BAA90B-C65D-E1BE-CB38-EED627AC0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233" y="42756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41" name="矩形 7">
            <a:extLst>
              <a:ext uri="{FF2B5EF4-FFF2-40B4-BE49-F238E27FC236}">
                <a16:creationId xmlns:a16="http://schemas.microsoft.com/office/drawing/2014/main" id="{C9DF2E88-4093-1A59-5F7F-5F903A7F6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8017" y="723900"/>
            <a:ext cx="168698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通假字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9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6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2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91323DE-8AB6-19FC-1829-9AC76443B873}"/>
              </a:ext>
            </a:extLst>
          </p:cNvPr>
          <p:cNvGraphicFramePr>
            <a:graphicFrameLocks noGrp="1"/>
          </p:cNvGraphicFramePr>
          <p:nvPr/>
        </p:nvGraphicFramePr>
        <p:xfrm>
          <a:off x="673100" y="1915584"/>
          <a:ext cx="10587567" cy="42594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47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1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36"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/>
                        <a:t>古义</a:t>
                      </a:r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/>
                        <a:t>今义</a:t>
                      </a:r>
                    </a:p>
                  </a:txBody>
                  <a:tcPr marL="121915" marR="121915" marT="60928" marB="6092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49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①今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</a:rPr>
                        <a:t>亡</a:t>
                      </a:r>
                      <a:r>
                        <a:rPr lang="zh-CN" altLang="en-US" sz="3200" b="1"/>
                        <a:t>亦死，举大计亦死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212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②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等</a:t>
                      </a:r>
                      <a:r>
                        <a:rPr lang="zh-CN" altLang="en-US" sz="3200" b="1"/>
                        <a:t>死，死国可乎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287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③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或</a:t>
                      </a:r>
                      <a:r>
                        <a:rPr lang="zh-CN" altLang="en-US" sz="3200" b="1"/>
                        <a:t>以为死，或以为亡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215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④又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间</a:t>
                      </a: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令吴广之次所旁丛祠中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28" marB="6092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D64F080-B350-6415-EB7C-4DC3063E9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2633133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逃跑。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D9368C-43DD-DA0F-6E68-290B36F94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3666" y="2633133"/>
            <a:ext cx="196638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死，灭亡。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4C8BA4-E816-C82C-E2EE-3C20A0AAB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3299884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同样。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BB7A256-582F-63E4-5900-B7B410101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8817" y="3308351"/>
            <a:ext cx="337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等级；等候，等到。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9C76669-5F2C-427E-FD17-FE1B66B9C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4051300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有人。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8F171FF-5228-53AB-B6CF-92BDB4AB6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4685" y="4051300"/>
            <a:ext cx="230928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或者</a:t>
            </a:r>
            <a:r>
              <a:rPr lang="ii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或许。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2752F8C-2B93-4055-3691-1F750BD92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4900084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私下。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4ADABA7-FB7B-5C37-0A82-0932A7FE0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8951" y="4859867"/>
            <a:ext cx="334221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空隙；嫌隙；隔开。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pic>
        <p:nvPicPr>
          <p:cNvPr id="39972" name="Picture 271" descr="21">
            <a:extLst>
              <a:ext uri="{FF2B5EF4-FFF2-40B4-BE49-F238E27FC236}">
                <a16:creationId xmlns:a16="http://schemas.microsoft.com/office/drawing/2014/main" id="{D4C701A1-58F1-6044-4EBD-C1C00D4DA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67" y="571500"/>
            <a:ext cx="4337051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73" name="Picture 272" descr="28">
            <a:extLst>
              <a:ext uri="{FF2B5EF4-FFF2-40B4-BE49-F238E27FC236}">
                <a16:creationId xmlns:a16="http://schemas.microsoft.com/office/drawing/2014/main" id="{44E86E4F-5C15-4CD4-D4E6-81F365E52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233" y="42756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74" name="矩形 7">
            <a:extLst>
              <a:ext uri="{FF2B5EF4-FFF2-40B4-BE49-F238E27FC236}">
                <a16:creationId xmlns:a16="http://schemas.microsoft.com/office/drawing/2014/main" id="{3132BDAC-BEEA-B179-7633-0E4E8107A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723900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古今异义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20" grpId="2"/>
      <p:bldP spid="21" grpId="3"/>
      <p:bldP spid="22" grpId="4"/>
      <p:bldP spid="23" grpId="5"/>
      <p:bldP spid="24" grpId="6"/>
      <p:bldP spid="25" grpId="7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502D376-F81C-0FEE-32D5-4614A4BC2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93589"/>
              </p:ext>
            </p:extLst>
          </p:nvPr>
        </p:nvGraphicFramePr>
        <p:xfrm>
          <a:off x="709084" y="981717"/>
          <a:ext cx="10591800" cy="48945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6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83"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/>
                        <a:t>古义</a:t>
                      </a: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/>
                        <a:t>今义</a:t>
                      </a:r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5115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⑤夜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</a:rPr>
                        <a:t>篝火</a:t>
                      </a:r>
                      <a:endParaRPr lang="en-US" altLang="zh-CN" sz="3200" b="1" u="sng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511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⑥卒中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</a:rPr>
                        <a:t>往往</a:t>
                      </a:r>
                      <a:r>
                        <a:rPr lang="zh-CN" altLang="en-US" sz="3200" b="1"/>
                        <a:t>语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580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/>
                        <a:t>⑦而戍死者固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</a:rPr>
                        <a:t>十六七</a:t>
                      </a:r>
                      <a:endParaRPr lang="en-US" altLang="zh-CN" sz="3200" b="1" u="sng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511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⑧</a:t>
                      </a:r>
                      <a:r>
                        <a:rPr lang="zh-CN" altLang="en-US" sz="3200" b="1" u="sng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比</a:t>
                      </a: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至陈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511"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⑨号令召三老、豪杰与皆来</a:t>
                      </a:r>
                      <a:r>
                        <a:rPr lang="zh-CN" altLang="en-US" sz="3200" b="1" u="sng" kern="12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+mn-ea"/>
                          <a:cs typeface="+mn-cs"/>
                        </a:rPr>
                        <a:t>会计</a:t>
                      </a:r>
                      <a:r>
                        <a:rPr lang="zh-CN" altLang="en-US" sz="3200" b="1">
                          <a:latin typeface="宋体" panose="02010600030101010101" pitchFamily="2" charset="-122"/>
                        </a:rPr>
                        <a:t>事</a:t>
                      </a:r>
                      <a:endParaRPr lang="en-US" altLang="zh-CN" sz="3200" b="1">
                        <a:latin typeface="宋体" panose="02010600030101010101" pitchFamily="2" charset="-122"/>
                      </a:endParaRPr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tc>
                  <a:txBody>
                    <a:bodyPr/>
                    <a:lstStyle/>
                    <a:p>
                      <a:endParaRPr lang="zh-CN" altLang="en-US" sz="3200" b="1"/>
                    </a:p>
                  </a:txBody>
                  <a:tcPr marL="121915" marR="121915" marT="60952" marB="60952" anchor="ctr"/>
                </a:tc>
                <a:extLst>
                  <a:ext uri="{0D108BD9-81ED-4DB2-BD59-A6C34878D82A}">
                    <a16:rowId xmlns:a16="http://schemas.microsoft.com/office/drawing/2014/main" val="2395873423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CDFD03C8-0B7A-8F86-5B34-AA3D6A339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433" y="1834733"/>
            <a:ext cx="26543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用竹笼罩着火。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6574FE-B7F9-7073-3362-4C97D96C6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666" y="1591317"/>
            <a:ext cx="3964518" cy="94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借指在空旷处或野外架木柴、树枝燃烧的火堆。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E3FCA73-194A-7AB2-578A-2F1B01517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284" y="2643300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到处。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DD2C45F-C580-7561-E223-6F3978FE3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6718" y="2643300"/>
            <a:ext cx="13927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常常。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36D36BB-B97E-2536-E018-8FE8074A3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0367" y="3451867"/>
            <a:ext cx="231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十分之六七。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B058268-A555-316A-B956-F6DF90D6B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9667" y="3394718"/>
            <a:ext cx="231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十六或十七。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E43497B-8798-5099-7695-5309F8029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284" y="4173651"/>
            <a:ext cx="12784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等到。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F0515DF-9A70-D0BE-AEAE-37D60DC85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618" y="4146134"/>
            <a:ext cx="299931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比较，能够相比。</a:t>
            </a:r>
            <a:endParaRPr lang="zh-CN" altLang="en-US" sz="2667">
              <a:solidFill>
                <a:srgbClr val="C55A1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AA4131-BF69-F91B-0150-F562967AF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3193" y="5039571"/>
            <a:ext cx="1966779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集会谋划。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DCC3A40-0A10-BE3C-4917-14F8BD663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331" y="4890194"/>
            <a:ext cx="3730763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监督和管理财务的工作；担任会计工作的人员。</a:t>
            </a:r>
            <a:endParaRPr lang="zh-CN" altLang="en-US" sz="2667">
              <a:solidFill>
                <a:srgbClr val="C55A1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20" grpId="2"/>
      <p:bldP spid="21" grpId="3"/>
      <p:bldP spid="22" grpId="4"/>
      <p:bldP spid="23" grpId="5"/>
      <p:bldP spid="24" grpId="6"/>
      <p:bldP spid="25" grpId="7"/>
      <p:bldP spid="2" grpId="8"/>
      <p:bldP spid="3" grpId="9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5">
            <a:extLst>
              <a:ext uri="{FF2B5EF4-FFF2-40B4-BE49-F238E27FC236}">
                <a16:creationId xmlns:a16="http://schemas.microsoft.com/office/drawing/2014/main" id="{3E31C843-0C85-1849-C4F9-72D1A2E7BFBF}"/>
              </a:ext>
            </a:extLst>
          </p:cNvPr>
          <p:cNvGrpSpPr/>
          <p:nvPr/>
        </p:nvGrpSpPr>
        <p:grpSpPr>
          <a:xfrm>
            <a:off x="519944" y="1326529"/>
            <a:ext cx="1617980" cy="1072588"/>
            <a:chOff x="474" y="2068"/>
            <a:chExt cx="2548" cy="1689"/>
          </a:xfrm>
          <a:solidFill>
            <a:srgbClr val="CCFFFF"/>
          </a:solidFill>
        </p:grpSpPr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17557F1C-21A3-E7F2-72ED-F7851F521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" y="2158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次</a:t>
              </a:r>
            </a:p>
          </p:txBody>
        </p:sp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D08128BF-1739-9454-D7C0-856359D73BC9}"/>
                </a:ext>
              </a:extLst>
            </p:cNvPr>
            <p:cNvSpPr/>
            <p:nvPr/>
          </p:nvSpPr>
          <p:spPr bwMode="auto">
            <a:xfrm>
              <a:off x="2450" y="2068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1987" name="Text Box 14">
            <a:extLst>
              <a:ext uri="{FF2B5EF4-FFF2-40B4-BE49-F238E27FC236}">
                <a16:creationId xmlns:a16="http://schemas.microsoft.com/office/drawing/2014/main" id="{BF00E628-07EC-E5E5-5362-5D3B9B6B6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833" y="1028700"/>
            <a:ext cx="9681634" cy="138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陈胜、吴广皆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次</a:t>
            </a:r>
            <a:r>
              <a:rPr lang="zh-CN" altLang="en-US" sz="3200" b="1">
                <a:latin typeface="宋体" panose="02010600030101010101" pitchFamily="2" charset="-122"/>
              </a:rPr>
              <a:t>当行（          ）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又间令吴广之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次</a:t>
            </a:r>
            <a:r>
              <a:rPr lang="zh-CN" altLang="en-US" sz="3200" b="1">
                <a:latin typeface="宋体" panose="02010600030101010101" pitchFamily="2" charset="-122"/>
              </a:rPr>
              <a:t>所旁丛祠中（             ）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169F775A-563E-1EB9-D975-421077572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133" y="1060451"/>
            <a:ext cx="2789767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编次</a:t>
            </a:r>
          </a:p>
        </p:txBody>
      </p:sp>
      <p:sp>
        <p:nvSpPr>
          <p:cNvPr id="26" name="Text Box 18">
            <a:extLst>
              <a:ext uri="{FF2B5EF4-FFF2-40B4-BE49-F238E27FC236}">
                <a16:creationId xmlns:a16="http://schemas.microsoft.com/office/drawing/2014/main" id="{14AACED1-40C9-BD75-1869-D3F75C961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51" y="1761067"/>
            <a:ext cx="3164416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动词，军队驻扎</a:t>
            </a:r>
          </a:p>
        </p:txBody>
      </p:sp>
      <p:grpSp>
        <p:nvGrpSpPr>
          <p:cNvPr id="29" name="Group 5">
            <a:extLst>
              <a:ext uri="{FF2B5EF4-FFF2-40B4-BE49-F238E27FC236}">
                <a16:creationId xmlns:a16="http://schemas.microsoft.com/office/drawing/2014/main" id="{B73F6B2D-E77D-2C27-61CB-A36D67479081}"/>
              </a:ext>
            </a:extLst>
          </p:cNvPr>
          <p:cNvGrpSpPr/>
          <p:nvPr/>
        </p:nvGrpSpPr>
        <p:grpSpPr>
          <a:xfrm>
            <a:off x="519944" y="2845579"/>
            <a:ext cx="1617980" cy="1072588"/>
            <a:chOff x="474" y="2666"/>
            <a:chExt cx="2548" cy="1689"/>
          </a:xfrm>
          <a:solidFill>
            <a:srgbClr val="CCFFFF"/>
          </a:solidFill>
        </p:grpSpPr>
        <p:sp>
          <p:nvSpPr>
            <p:cNvPr id="30" name="AutoShape 6">
              <a:extLst>
                <a:ext uri="{FF2B5EF4-FFF2-40B4-BE49-F238E27FC236}">
                  <a16:creationId xmlns:a16="http://schemas.microsoft.com/office/drawing/2014/main" id="{6A6D67F4-BE6F-943F-158A-C262E8767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" y="2756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当</a:t>
              </a:r>
            </a:p>
          </p:txBody>
        </p:sp>
        <p:sp>
          <p:nvSpPr>
            <p:cNvPr id="31" name="AutoShape 7">
              <a:extLst>
                <a:ext uri="{FF2B5EF4-FFF2-40B4-BE49-F238E27FC236}">
                  <a16:creationId xmlns:a16="http://schemas.microsoft.com/office/drawing/2014/main" id="{8F54F808-5324-1186-3DDC-BB2120987848}"/>
                </a:ext>
              </a:extLst>
            </p:cNvPr>
            <p:cNvSpPr/>
            <p:nvPr/>
          </p:nvSpPr>
          <p:spPr bwMode="auto">
            <a:xfrm>
              <a:off x="2450" y="2666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1991" name="Text Box 14">
            <a:extLst>
              <a:ext uri="{FF2B5EF4-FFF2-40B4-BE49-F238E27FC236}">
                <a16:creationId xmlns:a16="http://schemas.microsoft.com/office/drawing/2014/main" id="{F0855699-3FDA-2F96-01CF-8212FB11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833" y="2611967"/>
            <a:ext cx="9533467" cy="138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吾闻二世少子也，不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当</a:t>
            </a:r>
            <a:r>
              <a:rPr lang="zh-CN" altLang="en-US" sz="3200" b="1">
                <a:latin typeface="宋体" panose="02010600030101010101" pitchFamily="2" charset="-122"/>
              </a:rPr>
              <a:t>立（            ）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当</a:t>
            </a:r>
            <a:r>
              <a:rPr lang="zh-CN" altLang="en-US" sz="3200" b="1">
                <a:latin typeface="宋体" panose="02010600030101010101" pitchFamily="2" charset="-122"/>
              </a:rPr>
              <a:t>此时，诸郡县苦秦吏者（               ）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39" name="Text Box 18">
            <a:extLst>
              <a:ext uri="{FF2B5EF4-FFF2-40B4-BE49-F238E27FC236}">
                <a16:creationId xmlns:a16="http://schemas.microsoft.com/office/drawing/2014/main" id="{2DE13AF9-F8D5-26AC-2F2D-A96F7A8A3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3900" y="2620433"/>
            <a:ext cx="2787651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应当</a:t>
            </a:r>
          </a:p>
        </p:txBody>
      </p:sp>
      <p:sp>
        <p:nvSpPr>
          <p:cNvPr id="40" name="Text Box 18">
            <a:extLst>
              <a:ext uri="{FF2B5EF4-FFF2-40B4-BE49-F238E27FC236}">
                <a16:creationId xmlns:a16="http://schemas.microsoft.com/office/drawing/2014/main" id="{B5B6D090-592F-FD1E-107C-49AE48225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6534" y="3365500"/>
            <a:ext cx="35856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介词，正当、正在</a:t>
            </a:r>
          </a:p>
        </p:txBody>
      </p:sp>
      <p:grpSp>
        <p:nvGrpSpPr>
          <p:cNvPr id="41" name="Group 5">
            <a:extLst>
              <a:ext uri="{FF2B5EF4-FFF2-40B4-BE49-F238E27FC236}">
                <a16:creationId xmlns:a16="http://schemas.microsoft.com/office/drawing/2014/main" id="{461D974D-438A-5C62-FB3C-81E71FFFDC96}"/>
              </a:ext>
            </a:extLst>
          </p:cNvPr>
          <p:cNvGrpSpPr/>
          <p:nvPr/>
        </p:nvGrpSpPr>
        <p:grpSpPr>
          <a:xfrm>
            <a:off x="519944" y="4290561"/>
            <a:ext cx="1617980" cy="1975019"/>
            <a:chOff x="474" y="3235"/>
            <a:chExt cx="2548" cy="3111"/>
          </a:xfrm>
          <a:solidFill>
            <a:srgbClr val="CCFFFF"/>
          </a:solidFill>
        </p:grpSpPr>
        <p:sp>
          <p:nvSpPr>
            <p:cNvPr id="42" name="AutoShape 6">
              <a:extLst>
                <a:ext uri="{FF2B5EF4-FFF2-40B4-BE49-F238E27FC236}">
                  <a16:creationId xmlns:a16="http://schemas.microsoft.com/office/drawing/2014/main" id="{B6E8812F-4382-01E6-DF3C-18F3BC35A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" y="3737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行</a:t>
              </a:r>
            </a:p>
          </p:txBody>
        </p:sp>
        <p:sp>
          <p:nvSpPr>
            <p:cNvPr id="43" name="AutoShape 7">
              <a:extLst>
                <a:ext uri="{FF2B5EF4-FFF2-40B4-BE49-F238E27FC236}">
                  <a16:creationId xmlns:a16="http://schemas.microsoft.com/office/drawing/2014/main" id="{2321594B-4174-A19E-FD9A-66CDC30C20D5}"/>
                </a:ext>
              </a:extLst>
            </p:cNvPr>
            <p:cNvSpPr/>
            <p:nvPr/>
          </p:nvSpPr>
          <p:spPr bwMode="auto">
            <a:xfrm>
              <a:off x="2450" y="3235"/>
              <a:ext cx="572" cy="3111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1995" name="Text Box 14">
            <a:extLst>
              <a:ext uri="{FF2B5EF4-FFF2-40B4-BE49-F238E27FC236}">
                <a16:creationId xmlns:a16="http://schemas.microsoft.com/office/drawing/2014/main" id="{92BC35C9-9D8D-ED69-FA94-54D038C92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833" y="4195233"/>
            <a:ext cx="9533467" cy="212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陈胜、吴广皆次当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行</a:t>
            </a:r>
            <a:r>
              <a:rPr lang="zh-CN" altLang="en-US" sz="3200" b="1">
                <a:latin typeface="宋体" panose="02010600030101010101" pitchFamily="2" charset="-122"/>
              </a:rPr>
              <a:t>（                ）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乃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行</a:t>
            </a:r>
            <a:r>
              <a:rPr lang="zh-CN" altLang="en-US" sz="3200" b="1">
                <a:latin typeface="宋体" panose="02010600030101010101" pitchFamily="2" charset="-122"/>
              </a:rPr>
              <a:t>卜（        ）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行</a:t>
            </a:r>
            <a:r>
              <a:rPr lang="zh-CN" altLang="en-US" sz="3200" b="1">
                <a:latin typeface="宋体" panose="02010600030101010101" pitchFamily="2" charset="-122"/>
              </a:rPr>
              <a:t>收兵（         ）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45" name="Text Box 18">
            <a:extLst>
              <a:ext uri="{FF2B5EF4-FFF2-40B4-BE49-F238E27FC236}">
                <a16:creationId xmlns:a16="http://schemas.microsoft.com/office/drawing/2014/main" id="{DF50C229-A136-6B62-3FCF-4A040BE89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767" y="4195234"/>
            <a:ext cx="38904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名词，行列、队伍</a:t>
            </a:r>
          </a:p>
        </p:txBody>
      </p:sp>
      <p:sp>
        <p:nvSpPr>
          <p:cNvPr id="46" name="Text Box 18">
            <a:extLst>
              <a:ext uri="{FF2B5EF4-FFF2-40B4-BE49-F238E27FC236}">
                <a16:creationId xmlns:a16="http://schemas.microsoft.com/office/drawing/2014/main" id="{A13B5A4E-29C0-CD7B-A61B-E302705BB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618" y="4906433"/>
            <a:ext cx="202988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</a:t>
            </a:r>
          </a:p>
        </p:txBody>
      </p:sp>
      <p:sp>
        <p:nvSpPr>
          <p:cNvPr id="47" name="Text Box 18">
            <a:extLst>
              <a:ext uri="{FF2B5EF4-FFF2-40B4-BE49-F238E27FC236}">
                <a16:creationId xmlns:a16="http://schemas.microsoft.com/office/drawing/2014/main" id="{19654A0D-1B75-8809-1D3D-5156E3F80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2" y="5659967"/>
            <a:ext cx="248708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行军</a:t>
            </a:r>
          </a:p>
        </p:txBody>
      </p:sp>
      <p:pic>
        <p:nvPicPr>
          <p:cNvPr id="41999" name="Picture 271" descr="21">
            <a:extLst>
              <a:ext uri="{FF2B5EF4-FFF2-40B4-BE49-F238E27FC236}">
                <a16:creationId xmlns:a16="http://schemas.microsoft.com/office/drawing/2014/main" id="{94634394-2F34-EB36-726D-C95153F6D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567" y="311151"/>
            <a:ext cx="4337051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0" name="Picture 272" descr="28">
            <a:extLst>
              <a:ext uri="{FF2B5EF4-FFF2-40B4-BE49-F238E27FC236}">
                <a16:creationId xmlns:a16="http://schemas.microsoft.com/office/drawing/2014/main" id="{1066631C-F0BE-3640-71BD-098F137E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33" y="16721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1" name="矩形 7">
            <a:extLst>
              <a:ext uri="{FF2B5EF4-FFF2-40B4-BE49-F238E27FC236}">
                <a16:creationId xmlns:a16="http://schemas.microsoft.com/office/drawing/2014/main" id="{F4AE4AC1-87FA-76AB-BF3C-B88A8F1BA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63551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一词多义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1"/>
      <p:bldP spid="39" grpId="2"/>
      <p:bldP spid="40" grpId="3"/>
      <p:bldP spid="45" grpId="4"/>
      <p:bldP spid="46" grpId="5"/>
      <p:bldP spid="47" grpId="6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Group 5">
            <a:extLst>
              <a:ext uri="{FF2B5EF4-FFF2-40B4-BE49-F238E27FC236}">
                <a16:creationId xmlns:a16="http://schemas.microsoft.com/office/drawing/2014/main" id="{10E7B8E3-7234-2168-D932-4AA8A2F2DC41}"/>
              </a:ext>
            </a:extLst>
          </p:cNvPr>
          <p:cNvGrpSpPr/>
          <p:nvPr/>
        </p:nvGrpSpPr>
        <p:grpSpPr>
          <a:xfrm>
            <a:off x="1161688" y="644981"/>
            <a:ext cx="1618827" cy="1023487"/>
            <a:chOff x="725" y="1935"/>
            <a:chExt cx="2549" cy="1612"/>
          </a:xfrm>
          <a:solidFill>
            <a:srgbClr val="CCFFFF"/>
          </a:solidFill>
        </p:grpSpPr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A165DAA9-D54C-6F0C-D1AA-79BBE0273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" y="1935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等</a:t>
              </a:r>
            </a:p>
          </p:txBody>
        </p:sp>
        <p:sp>
          <p:nvSpPr>
            <p:cNvPr id="11" name="AutoShape 7">
              <a:extLst>
                <a:ext uri="{FF2B5EF4-FFF2-40B4-BE49-F238E27FC236}">
                  <a16:creationId xmlns:a16="http://schemas.microsoft.com/office/drawing/2014/main" id="{D4845E09-279B-7335-DE03-D8A67A455942}"/>
                </a:ext>
              </a:extLst>
            </p:cNvPr>
            <p:cNvSpPr/>
            <p:nvPr/>
          </p:nvSpPr>
          <p:spPr bwMode="auto">
            <a:xfrm>
              <a:off x="2703" y="2044"/>
              <a:ext cx="572" cy="1503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3011" name="Text Box 14">
            <a:extLst>
              <a:ext uri="{FF2B5EF4-FFF2-40B4-BE49-F238E27FC236}">
                <a16:creationId xmlns:a16="http://schemas.microsoft.com/office/drawing/2014/main" id="{E226B590-C230-DE6D-C185-BD927FFAA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784" y="406400"/>
            <a:ext cx="9175749" cy="166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等</a:t>
            </a:r>
            <a:r>
              <a:rPr lang="zh-CN" altLang="en-US" sz="3733" b="1">
                <a:latin typeface="宋体" panose="02010600030101010101" pitchFamily="2" charset="-122"/>
              </a:rPr>
              <a:t>死，死国可乎（           ）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公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等</a:t>
            </a:r>
            <a:r>
              <a:rPr lang="zh-CN" altLang="en-US" sz="3733" b="1">
                <a:latin typeface="宋体" panose="02010600030101010101" pitchFamily="2" charset="-122"/>
              </a:rPr>
              <a:t>遇雨（                       ）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4876F162-077D-FEEC-9E1C-04B9A7831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818" y="497417"/>
            <a:ext cx="3024716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同样</a:t>
            </a: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43674D3C-4800-9F7D-257D-C96D7D3B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2533" y="1352551"/>
            <a:ext cx="5314951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助词，表示复数，译为“们”</a:t>
            </a:r>
          </a:p>
        </p:txBody>
      </p:sp>
      <p:grpSp>
        <p:nvGrpSpPr>
          <p:cNvPr id="18" name="Group 5">
            <a:extLst>
              <a:ext uri="{FF2B5EF4-FFF2-40B4-BE49-F238E27FC236}">
                <a16:creationId xmlns:a16="http://schemas.microsoft.com/office/drawing/2014/main" id="{E458DE20-F038-0A31-73ED-64A2274DA3A0}"/>
              </a:ext>
            </a:extLst>
          </p:cNvPr>
          <p:cNvGrpSpPr/>
          <p:nvPr/>
        </p:nvGrpSpPr>
        <p:grpSpPr>
          <a:xfrm>
            <a:off x="1112581" y="2234377"/>
            <a:ext cx="1654387" cy="1165710"/>
            <a:chOff x="664" y="1707"/>
            <a:chExt cx="2605" cy="1836"/>
          </a:xfrm>
          <a:solidFill>
            <a:srgbClr val="CCFFFF"/>
          </a:solidFill>
        </p:grpSpPr>
        <p:sp>
          <p:nvSpPr>
            <p:cNvPr id="21" name="AutoShape 6">
              <a:extLst>
                <a:ext uri="{FF2B5EF4-FFF2-40B4-BE49-F238E27FC236}">
                  <a16:creationId xmlns:a16="http://schemas.microsoft.com/office/drawing/2014/main" id="{EED2927A-D670-AB27-8A4E-3FC3FC76F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1943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书</a:t>
              </a:r>
            </a:p>
          </p:txBody>
        </p:sp>
        <p:sp>
          <p:nvSpPr>
            <p:cNvPr id="22" name="AutoShape 7">
              <a:extLst>
                <a:ext uri="{FF2B5EF4-FFF2-40B4-BE49-F238E27FC236}">
                  <a16:creationId xmlns:a16="http://schemas.microsoft.com/office/drawing/2014/main" id="{AA8BCFC9-1FA0-890B-EC92-BDCD9B677A4D}"/>
                </a:ext>
              </a:extLst>
            </p:cNvPr>
            <p:cNvSpPr/>
            <p:nvPr/>
          </p:nvSpPr>
          <p:spPr bwMode="auto">
            <a:xfrm>
              <a:off x="2697" y="1707"/>
              <a:ext cx="572" cy="1689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3015" name="Text Box 14">
            <a:extLst>
              <a:ext uri="{FF2B5EF4-FFF2-40B4-BE49-F238E27FC236}">
                <a16:creationId xmlns:a16="http://schemas.microsoft.com/office/drawing/2014/main" id="{13AE3794-DD8A-DDF1-C2CE-E6AA315CC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2057400"/>
            <a:ext cx="6214533" cy="151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乃丹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书</a:t>
            </a:r>
            <a:r>
              <a:rPr lang="zh-CN" altLang="en-US" sz="3733" b="1">
                <a:latin typeface="宋体" panose="02010600030101010101" pitchFamily="2" charset="-122"/>
              </a:rPr>
              <a:t>帛曰（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得鱼腹中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书</a:t>
            </a:r>
            <a:r>
              <a:rPr lang="zh-CN" altLang="en-US" sz="3733" b="1">
                <a:latin typeface="宋体" panose="02010600030101010101" pitchFamily="2" charset="-122"/>
              </a:rPr>
              <a:t>（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24" name="Text Box 18">
            <a:extLst>
              <a:ext uri="{FF2B5EF4-FFF2-40B4-BE49-F238E27FC236}">
                <a16:creationId xmlns:a16="http://schemas.microsoft.com/office/drawing/2014/main" id="{42944900-394B-0A0D-6525-91DDC082C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333" y="2091267"/>
            <a:ext cx="2167467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</a:p>
        </p:txBody>
      </p:sp>
      <p:sp>
        <p:nvSpPr>
          <p:cNvPr id="25" name="Text Box 18">
            <a:extLst>
              <a:ext uri="{FF2B5EF4-FFF2-40B4-BE49-F238E27FC236}">
                <a16:creationId xmlns:a16="http://schemas.microsoft.com/office/drawing/2014/main" id="{1E9706F6-8910-1188-0A0D-DF9110D3B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00" y="2891367"/>
            <a:ext cx="2324100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字条</a:t>
            </a:r>
          </a:p>
        </p:txBody>
      </p:sp>
      <p:grpSp>
        <p:nvGrpSpPr>
          <p:cNvPr id="27" name="Group 5">
            <a:extLst>
              <a:ext uri="{FF2B5EF4-FFF2-40B4-BE49-F238E27FC236}">
                <a16:creationId xmlns:a16="http://schemas.microsoft.com/office/drawing/2014/main" id="{20B2BC87-8F67-7A23-9666-5C38778BEE34}"/>
              </a:ext>
            </a:extLst>
          </p:cNvPr>
          <p:cNvGrpSpPr/>
          <p:nvPr/>
        </p:nvGrpSpPr>
        <p:grpSpPr>
          <a:xfrm>
            <a:off x="1082101" y="3832222"/>
            <a:ext cx="1684866" cy="1848883"/>
            <a:chOff x="616" y="2336"/>
            <a:chExt cx="2653" cy="2912"/>
          </a:xfrm>
          <a:solidFill>
            <a:srgbClr val="CCFFFF"/>
          </a:solidFill>
        </p:grpSpPr>
        <p:sp>
          <p:nvSpPr>
            <p:cNvPr id="28" name="AutoShape 6">
              <a:extLst>
                <a:ext uri="{FF2B5EF4-FFF2-40B4-BE49-F238E27FC236}">
                  <a16:creationId xmlns:a16="http://schemas.microsoft.com/office/drawing/2014/main" id="{EE799A0D-C548-6DE7-887A-A7C504AC9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" y="3292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将</a:t>
              </a:r>
            </a:p>
          </p:txBody>
        </p:sp>
        <p:sp>
          <p:nvSpPr>
            <p:cNvPr id="29" name="AutoShape 7">
              <a:extLst>
                <a:ext uri="{FF2B5EF4-FFF2-40B4-BE49-F238E27FC236}">
                  <a16:creationId xmlns:a16="http://schemas.microsoft.com/office/drawing/2014/main" id="{B9C8BB45-E02F-51F3-EE5B-1D12A558CFB2}"/>
                </a:ext>
              </a:extLst>
            </p:cNvPr>
            <p:cNvSpPr/>
            <p:nvPr/>
          </p:nvSpPr>
          <p:spPr bwMode="auto">
            <a:xfrm>
              <a:off x="2697" y="2336"/>
              <a:ext cx="572" cy="29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3019" name="Text Box 14">
            <a:extLst>
              <a:ext uri="{FF2B5EF4-FFF2-40B4-BE49-F238E27FC236}">
                <a16:creationId xmlns:a16="http://schemas.microsoft.com/office/drawing/2014/main" id="{14969BED-314B-7525-6444-959A7FEBC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3655485"/>
            <a:ext cx="6214533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上使外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将</a:t>
            </a:r>
            <a:r>
              <a:rPr lang="zh-CN" altLang="en-US" sz="3733" b="1">
                <a:latin typeface="宋体" panose="02010600030101010101" pitchFamily="2" charset="-122"/>
              </a:rPr>
              <a:t>兵（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项燕为楚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将</a:t>
            </a:r>
            <a:r>
              <a:rPr lang="zh-CN" altLang="en-US" sz="3733" b="1">
                <a:latin typeface="宋体" panose="02010600030101010101" pitchFamily="2" charset="-122"/>
              </a:rPr>
              <a:t>（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晓雾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将</a:t>
            </a:r>
            <a:r>
              <a:rPr lang="zh-CN" altLang="en-US" sz="3733" b="1">
                <a:latin typeface="宋体" panose="02010600030101010101" pitchFamily="2" charset="-122"/>
              </a:rPr>
              <a:t>歇（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31" name="Text Box 18">
            <a:extLst>
              <a:ext uri="{FF2B5EF4-FFF2-40B4-BE49-F238E27FC236}">
                <a16:creationId xmlns:a16="http://schemas.microsoft.com/office/drawing/2014/main" id="{F4325F58-34AF-CFF3-FE1A-B3BD9F0E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3689351"/>
            <a:ext cx="2298700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带领</a:t>
            </a: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5CB4F6D4-6EE3-2306-455E-22B8B27E6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217" y="4438651"/>
            <a:ext cx="2770716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将领</a:t>
            </a:r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id="{630735ED-98BC-C8E6-DD3E-85538522C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0" y="5245100"/>
            <a:ext cx="2770718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将要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F656B4E-0922-4240-85CD-43B6550D9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1" y="6045200"/>
            <a:ext cx="2453216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答谢中书书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5" name="连接符: 曲线 34">
            <a:extLst>
              <a:ext uri="{FF2B5EF4-FFF2-40B4-BE49-F238E27FC236}">
                <a16:creationId xmlns:a16="http://schemas.microsoft.com/office/drawing/2014/main" id="{679FEB7C-D21B-A2FA-0E4D-4A137F72DA6F}"/>
              </a:ext>
            </a:extLst>
          </p:cNvPr>
          <p:cNvCxnSpPr/>
          <p:nvPr/>
        </p:nvCxnSpPr>
        <p:spPr>
          <a:xfrm>
            <a:off x="4318000" y="6055784"/>
            <a:ext cx="584200" cy="165100"/>
          </a:xfrm>
          <a:prstGeom prst="curved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2" presetID="42" presetClass="entr" presetSubtype="0" fill="hold" grpId="7" nodeType="afterEffect"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24" grpId="2"/>
      <p:bldP spid="25" grpId="3"/>
      <p:bldP spid="31" grpId="4"/>
      <p:bldP spid="32" grpId="5"/>
      <p:bldP spid="33" grpId="6"/>
      <p:bldP spid="34" grpId="7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68014AF7-13C7-FEC1-B280-42F6D31B0A78}"/>
              </a:ext>
            </a:extLst>
          </p:cNvPr>
          <p:cNvGrpSpPr/>
          <p:nvPr/>
        </p:nvGrpSpPr>
        <p:grpSpPr>
          <a:xfrm>
            <a:off x="1112097" y="1158033"/>
            <a:ext cx="1722119" cy="1366343"/>
            <a:chOff x="584" y="1673"/>
            <a:chExt cx="2712" cy="2152"/>
          </a:xfrm>
          <a:solidFill>
            <a:srgbClr val="CCFFFF"/>
          </a:solidFill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271B5F61-FCC8-2095-BB90-4B6AFBC47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" y="1949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故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D4D784C5-85E4-0D5A-7BD4-435429F50E62}"/>
                </a:ext>
              </a:extLst>
            </p:cNvPr>
            <p:cNvSpPr/>
            <p:nvPr/>
          </p:nvSpPr>
          <p:spPr bwMode="auto">
            <a:xfrm>
              <a:off x="2724" y="1673"/>
              <a:ext cx="572" cy="215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4035" name="Text Box 14">
            <a:extLst>
              <a:ext uri="{FF2B5EF4-FFF2-40B4-BE49-F238E27FC236}">
                <a16:creationId xmlns:a16="http://schemas.microsoft.com/office/drawing/2014/main" id="{62100781-36A2-8EBD-2E57-EDDD3A9FF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218" y="1051984"/>
            <a:ext cx="8540750" cy="151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扶苏以数谏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故</a:t>
            </a:r>
            <a:r>
              <a:rPr lang="zh-CN" altLang="en-US" sz="3733" b="1">
                <a:latin typeface="宋体" panose="02010600030101010101" pitchFamily="2" charset="-122"/>
              </a:rPr>
              <a:t>（     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广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故</a:t>
            </a:r>
            <a:r>
              <a:rPr lang="zh-CN" altLang="en-US" sz="3733" b="1">
                <a:latin typeface="宋体" panose="02010600030101010101" pitchFamily="2" charset="-122"/>
              </a:rPr>
              <a:t>数言欲亡（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9BDA0A1F-C0A2-BD83-AB8B-F52309E9A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1909233"/>
            <a:ext cx="23876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故意</a:t>
            </a:r>
          </a:p>
        </p:txBody>
      </p:sp>
      <p:sp>
        <p:nvSpPr>
          <p:cNvPr id="24" name="Text Box 18">
            <a:extLst>
              <a:ext uri="{FF2B5EF4-FFF2-40B4-BE49-F238E27FC236}">
                <a16:creationId xmlns:a16="http://schemas.microsoft.com/office/drawing/2014/main" id="{3F834FDA-B751-B211-1C5C-5B0933A5E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1075267"/>
            <a:ext cx="35221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名词，缘故、原因</a:t>
            </a: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id="{F7CD1652-B804-A9FA-5899-DF3DAA4FA630}"/>
              </a:ext>
            </a:extLst>
          </p:cNvPr>
          <p:cNvGrpSpPr/>
          <p:nvPr/>
        </p:nvGrpSpPr>
        <p:grpSpPr>
          <a:xfrm>
            <a:off x="1112097" y="3333875"/>
            <a:ext cx="1722119" cy="1917451"/>
            <a:chOff x="584" y="2530"/>
            <a:chExt cx="2712" cy="3020"/>
          </a:xfrm>
          <a:solidFill>
            <a:srgbClr val="CCFFFF"/>
          </a:solidFill>
        </p:grpSpPr>
        <p:sp>
          <p:nvSpPr>
            <p:cNvPr id="29" name="AutoShape 6">
              <a:extLst>
                <a:ext uri="{FF2B5EF4-FFF2-40B4-BE49-F238E27FC236}">
                  <a16:creationId xmlns:a16="http://schemas.microsoft.com/office/drawing/2014/main" id="{EB244E4D-3419-6B5C-BCD4-392F83BD9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" y="3398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</a:t>
              </a:r>
            </a:p>
          </p:txBody>
        </p:sp>
        <p:sp>
          <p:nvSpPr>
            <p:cNvPr id="30" name="AutoShape 7">
              <a:extLst>
                <a:ext uri="{FF2B5EF4-FFF2-40B4-BE49-F238E27FC236}">
                  <a16:creationId xmlns:a16="http://schemas.microsoft.com/office/drawing/2014/main" id="{7513F44E-3F64-F929-CA43-141CC50CA68F}"/>
                </a:ext>
              </a:extLst>
            </p:cNvPr>
            <p:cNvSpPr/>
            <p:nvPr/>
          </p:nvSpPr>
          <p:spPr bwMode="auto">
            <a:xfrm>
              <a:off x="2724" y="2530"/>
              <a:ext cx="572" cy="302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4039" name="Text Box 14">
            <a:extLst>
              <a:ext uri="{FF2B5EF4-FFF2-40B4-BE49-F238E27FC236}">
                <a16:creationId xmlns:a16="http://schemas.microsoft.com/office/drawing/2014/main" id="{B59789D5-AE15-2BFD-7C29-BB872D7F2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218" y="3227918"/>
            <a:ext cx="8540750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数</a:t>
            </a:r>
            <a:r>
              <a:rPr lang="zh-CN" altLang="en-US" sz="3733" b="1">
                <a:latin typeface="宋体" panose="02010600030101010101" pitchFamily="2" charset="-122"/>
              </a:rPr>
              <a:t>有功，爱士卒（    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骑千余，卒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数</a:t>
            </a:r>
            <a:r>
              <a:rPr lang="zh-CN" altLang="en-US" sz="3733" b="1">
                <a:latin typeface="宋体" panose="02010600030101010101" pitchFamily="2" charset="-122"/>
              </a:rPr>
              <a:t>万人（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珠可历历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数</a:t>
            </a:r>
            <a:r>
              <a:rPr lang="zh-CN" altLang="en-US" sz="3733" b="1">
                <a:latin typeface="宋体" panose="02010600030101010101" pitchFamily="2" charset="-122"/>
              </a:rPr>
              <a:t>也（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4274A9C5-5154-9912-6FB0-FAF8FE3F3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318" y="4085167"/>
            <a:ext cx="22860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</a:t>
            </a:r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id="{AB209EF9-32AE-DFE0-48D0-FDBB9D9CC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1" y="3251200"/>
            <a:ext cx="35221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副词，屡次、多次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DC66A29-0BC5-376C-4EF4-340FD1F41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1" y="5609167"/>
            <a:ext cx="2453216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核舟记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5" name="连接符: 曲线 34">
            <a:extLst>
              <a:ext uri="{FF2B5EF4-FFF2-40B4-BE49-F238E27FC236}">
                <a16:creationId xmlns:a16="http://schemas.microsoft.com/office/drawing/2014/main" id="{9E52FE57-0007-2883-3B1B-4D13816A1B1A}"/>
              </a:ext>
            </a:extLst>
          </p:cNvPr>
          <p:cNvCxnSpPr/>
          <p:nvPr/>
        </p:nvCxnSpPr>
        <p:spPr>
          <a:xfrm>
            <a:off x="3860800" y="5619751"/>
            <a:ext cx="584200" cy="165100"/>
          </a:xfrm>
          <a:prstGeom prst="curved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8">
            <a:extLst>
              <a:ext uri="{FF2B5EF4-FFF2-40B4-BE49-F238E27FC236}">
                <a16:creationId xmlns:a16="http://schemas.microsoft.com/office/drawing/2014/main" id="{D60C8441-4DAB-51EC-A922-6CC25885B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4826000"/>
            <a:ext cx="23876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8549FF-0B75-CD3F-97EB-BF6C07B2C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613" y="582824"/>
            <a:ext cx="379306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公问其故（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曹刿论战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42" presetClass="entr" presetSubtype="0" fill="hold" grpId="4" nodeType="afterEffect"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1"/>
      <p:bldP spid="32" grpId="2"/>
      <p:bldP spid="33" grpId="3"/>
      <p:bldP spid="34" grpId="4"/>
      <p:bldP spid="36" grpId="5"/>
      <p:bldP spid="2" grpId="6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2BEED0BB-4AB8-081C-2032-EF4A8D625180}"/>
              </a:ext>
            </a:extLst>
          </p:cNvPr>
          <p:cNvGrpSpPr/>
          <p:nvPr/>
        </p:nvGrpSpPr>
        <p:grpSpPr>
          <a:xfrm>
            <a:off x="784437" y="958352"/>
            <a:ext cx="1638300" cy="2039355"/>
            <a:chOff x="554" y="1594"/>
            <a:chExt cx="2580" cy="3212"/>
          </a:xfrm>
          <a:solidFill>
            <a:srgbClr val="CCFFFF"/>
          </a:solidFill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ADF741CC-1FD2-216E-2682-8D8E6BCD1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" y="2545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然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7B164BB3-E934-EB21-008E-28731C354518}"/>
                </a:ext>
              </a:extLst>
            </p:cNvPr>
            <p:cNvSpPr/>
            <p:nvPr/>
          </p:nvSpPr>
          <p:spPr bwMode="auto">
            <a:xfrm>
              <a:off x="2562" y="1594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5059" name="Text Box 14">
            <a:extLst>
              <a:ext uri="{FF2B5EF4-FFF2-40B4-BE49-F238E27FC236}">
                <a16:creationId xmlns:a16="http://schemas.microsoft.com/office/drawing/2014/main" id="{8A766917-4B4F-B539-8E5E-0B4486BAE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84" y="829734"/>
            <a:ext cx="9213849" cy="309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吴广以为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然</a:t>
            </a:r>
            <a:r>
              <a:rPr lang="zh-CN" altLang="en-US" sz="3733" b="1">
                <a:latin typeface="宋体" panose="02010600030101010101" pitchFamily="2" charset="-122"/>
              </a:rPr>
              <a:t>（      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然</a:t>
            </a:r>
            <a:r>
              <a:rPr lang="zh-CN" altLang="en-US" sz="3733" b="1">
                <a:latin typeface="宋体" panose="02010600030101010101" pitchFamily="2" charset="-122"/>
              </a:rPr>
              <a:t>足下卜之鬼乎（       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有亭翼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然</a:t>
            </a:r>
            <a:r>
              <a:rPr lang="zh-CN" altLang="en-US" sz="3733" b="1">
                <a:latin typeface="宋体" panose="02010600030101010101" pitchFamily="2" charset="-122"/>
              </a:rPr>
              <a:t>临于泉上者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algn="r"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（                     ）</a:t>
            </a: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3DEC93B3-392D-FE2B-D1C9-E60C93C61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0267" y="874184"/>
            <a:ext cx="3814233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形容词，对、正确</a:t>
            </a:r>
          </a:p>
        </p:txBody>
      </p:sp>
      <p:sp>
        <p:nvSpPr>
          <p:cNvPr id="24" name="Text Box 18">
            <a:extLst>
              <a:ext uri="{FF2B5EF4-FFF2-40B4-BE49-F238E27FC236}">
                <a16:creationId xmlns:a16="http://schemas.microsoft.com/office/drawing/2014/main" id="{859822A0-0DC8-0A69-9330-1C37C2B47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1706033"/>
            <a:ext cx="5215467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连词，表转折，不过、但是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E8D789B-8848-2961-DCCD-2BB1C38B5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900" y="3232151"/>
            <a:ext cx="2453218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醉翁亭记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1" name="连接符: 曲线 20">
            <a:extLst>
              <a:ext uri="{FF2B5EF4-FFF2-40B4-BE49-F238E27FC236}">
                <a16:creationId xmlns:a16="http://schemas.microsoft.com/office/drawing/2014/main" id="{D909710D-6186-322E-0B4A-CBF4E977F7AA}"/>
              </a:ext>
            </a:extLst>
          </p:cNvPr>
          <p:cNvCxnSpPr/>
          <p:nvPr/>
        </p:nvCxnSpPr>
        <p:spPr>
          <a:xfrm rot="10800000" flipV="1">
            <a:off x="3126318" y="3215218"/>
            <a:ext cx="609600" cy="287867"/>
          </a:xfrm>
          <a:prstGeom prst="curved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8">
            <a:extLst>
              <a:ext uri="{FF2B5EF4-FFF2-40B4-BE49-F238E27FC236}">
                <a16:creationId xmlns:a16="http://schemas.microsoft.com/office/drawing/2014/main" id="{E31BB984-BB62-6136-7525-D6DDFEC0D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3251200"/>
            <a:ext cx="54271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形容词词尾，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的样子</a:t>
            </a:r>
          </a:p>
        </p:txBody>
      </p:sp>
      <p:grpSp>
        <p:nvGrpSpPr>
          <p:cNvPr id="32" name="Group 5">
            <a:extLst>
              <a:ext uri="{FF2B5EF4-FFF2-40B4-BE49-F238E27FC236}">
                <a16:creationId xmlns:a16="http://schemas.microsoft.com/office/drawing/2014/main" id="{885A215D-1ADD-CF4C-2707-9E5676A1AB44}"/>
              </a:ext>
            </a:extLst>
          </p:cNvPr>
          <p:cNvGrpSpPr/>
          <p:nvPr/>
        </p:nvGrpSpPr>
        <p:grpSpPr>
          <a:xfrm>
            <a:off x="784437" y="4420429"/>
            <a:ext cx="1617980" cy="1072588"/>
            <a:chOff x="578" y="3287"/>
            <a:chExt cx="2548" cy="1689"/>
          </a:xfrm>
          <a:solidFill>
            <a:srgbClr val="CCFFFF"/>
          </a:solidFill>
        </p:grpSpPr>
        <p:sp>
          <p:nvSpPr>
            <p:cNvPr id="33" name="AutoShape 6">
              <a:extLst>
                <a:ext uri="{FF2B5EF4-FFF2-40B4-BE49-F238E27FC236}">
                  <a16:creationId xmlns:a16="http://schemas.microsoft.com/office/drawing/2014/main" id="{FC8DE448-4EE6-DB35-9DD4-0ED107C6B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" y="3376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指</a:t>
              </a:r>
            </a:p>
          </p:txBody>
        </p:sp>
        <p:sp>
          <p:nvSpPr>
            <p:cNvPr id="34" name="AutoShape 7">
              <a:extLst>
                <a:ext uri="{FF2B5EF4-FFF2-40B4-BE49-F238E27FC236}">
                  <a16:creationId xmlns:a16="http://schemas.microsoft.com/office/drawing/2014/main" id="{A4C46BB2-D5B6-2CF8-A5D9-792F45D53931}"/>
                </a:ext>
              </a:extLst>
            </p:cNvPr>
            <p:cNvSpPr/>
            <p:nvPr/>
          </p:nvSpPr>
          <p:spPr bwMode="auto">
            <a:xfrm>
              <a:off x="2554" y="3287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5066" name="Text Box 14">
            <a:extLst>
              <a:ext uri="{FF2B5EF4-FFF2-40B4-BE49-F238E27FC236}">
                <a16:creationId xmlns:a16="http://schemas.microsoft.com/office/drawing/2014/main" id="{1D9BFC9F-A7F0-A3B9-E0E7-F8D28D4BA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417" y="4123267"/>
            <a:ext cx="9366249" cy="156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卜者知其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指</a:t>
            </a:r>
            <a:r>
              <a:rPr lang="zh-CN" altLang="en-US" sz="3733" b="1">
                <a:latin typeface="宋体" panose="02010600030101010101" pitchFamily="2" charset="-122"/>
              </a:rPr>
              <a:t>意（         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皆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指</a:t>
            </a:r>
            <a:r>
              <a:rPr lang="zh-CN" altLang="en-US" sz="3733" b="1">
                <a:latin typeface="宋体" panose="02010600030101010101" pitchFamily="2" charset="-122"/>
              </a:rPr>
              <a:t>目陈胜（ 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C68AFAE3-29E8-699A-810F-F87ECE1F7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118" y="4161367"/>
            <a:ext cx="56896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名词，同“旨”，意思、意图</a:t>
            </a:r>
          </a:p>
        </p:txBody>
      </p:sp>
      <p:sp>
        <p:nvSpPr>
          <p:cNvPr id="37" name="Text Box 18">
            <a:extLst>
              <a:ext uri="{FF2B5EF4-FFF2-40B4-BE49-F238E27FC236}">
                <a16:creationId xmlns:a16="http://schemas.microsoft.com/office/drawing/2014/main" id="{B2197BEC-EF7F-92D9-7EF4-C42BA70AC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1" y="4993217"/>
            <a:ext cx="2758016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用手指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grpId="2" nodeType="afterEffect"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1"/>
      <p:bldP spid="14" grpId="2"/>
      <p:bldP spid="22" grpId="3"/>
      <p:bldP spid="36" grpId="4"/>
      <p:bldP spid="37" grpId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13398E63-628C-67C8-6FD2-3B6A744642B9}"/>
              </a:ext>
            </a:extLst>
          </p:cNvPr>
          <p:cNvGrpSpPr/>
          <p:nvPr/>
        </p:nvGrpSpPr>
        <p:grpSpPr>
          <a:xfrm>
            <a:off x="916517" y="1252034"/>
            <a:ext cx="1638300" cy="2039355"/>
            <a:chOff x="606" y="1710"/>
            <a:chExt cx="2580" cy="3212"/>
          </a:xfrm>
          <a:solidFill>
            <a:srgbClr val="CCFFFF"/>
          </a:solidFill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DD10285D-C962-557A-6831-F45BB934A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661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会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B279C4A1-4473-D2A6-C315-638AB68A3F2E}"/>
                </a:ext>
              </a:extLst>
            </p:cNvPr>
            <p:cNvSpPr/>
            <p:nvPr/>
          </p:nvSpPr>
          <p:spPr bwMode="auto">
            <a:xfrm>
              <a:off x="2614" y="1710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6083" name="Text Box 14">
            <a:extLst>
              <a:ext uri="{FF2B5EF4-FFF2-40B4-BE49-F238E27FC236}">
                <a16:creationId xmlns:a16="http://schemas.microsoft.com/office/drawing/2014/main" id="{3058ACD0-E2F0-2E9B-8F7B-B2B8AF1DE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817" y="1123951"/>
            <a:ext cx="9019116" cy="239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会</a:t>
            </a:r>
            <a:r>
              <a:rPr lang="zh-CN" altLang="en-US" sz="3733" b="1">
                <a:latin typeface="宋体" panose="02010600030101010101" pitchFamily="2" charset="-122"/>
              </a:rPr>
              <a:t>天大雨，道不通（        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号令召三老、豪杰与皆来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会</a:t>
            </a:r>
            <a:r>
              <a:rPr lang="zh-CN" altLang="en-US" sz="3733" b="1">
                <a:latin typeface="宋体" panose="02010600030101010101" pitchFamily="2" charset="-122"/>
              </a:rPr>
              <a:t>计事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algn="r"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（     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8E248502-5A54-F750-15F0-005B1A129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1067" y="1189567"/>
            <a:ext cx="43942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副词，适逢、恰巧遇到</a:t>
            </a:r>
          </a:p>
        </p:txBody>
      </p:sp>
      <p:sp>
        <p:nvSpPr>
          <p:cNvPr id="24" name="Text Box 18">
            <a:extLst>
              <a:ext uri="{FF2B5EF4-FFF2-40B4-BE49-F238E27FC236}">
                <a16:creationId xmlns:a16="http://schemas.microsoft.com/office/drawing/2014/main" id="{45EAAD18-6C29-7265-2B55-4001BEA6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067" y="2751667"/>
            <a:ext cx="37253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动词，聚集、会合</a:t>
            </a:r>
          </a:p>
        </p:txBody>
      </p:sp>
      <p:grpSp>
        <p:nvGrpSpPr>
          <p:cNvPr id="20" name="Group 5">
            <a:extLst>
              <a:ext uri="{FF2B5EF4-FFF2-40B4-BE49-F238E27FC236}">
                <a16:creationId xmlns:a16="http://schemas.microsoft.com/office/drawing/2014/main" id="{8E9D3BF7-6632-3A63-4D8F-A7EA70301D42}"/>
              </a:ext>
            </a:extLst>
          </p:cNvPr>
          <p:cNvGrpSpPr/>
          <p:nvPr/>
        </p:nvGrpSpPr>
        <p:grpSpPr>
          <a:xfrm>
            <a:off x="916517" y="3618438"/>
            <a:ext cx="1638300" cy="2039355"/>
            <a:chOff x="606" y="2642"/>
            <a:chExt cx="2580" cy="3212"/>
          </a:xfrm>
          <a:solidFill>
            <a:srgbClr val="CCFFFF"/>
          </a:solidFill>
        </p:grpSpPr>
        <p:sp>
          <p:nvSpPr>
            <p:cNvPr id="25" name="AutoShape 6">
              <a:extLst>
                <a:ext uri="{FF2B5EF4-FFF2-40B4-BE49-F238E27FC236}">
                  <a16:creationId xmlns:a16="http://schemas.microsoft.com/office/drawing/2014/main" id="{6223D845-B9F8-CBFF-8FE3-66AA1C746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592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之</a:t>
              </a:r>
            </a:p>
          </p:txBody>
        </p:sp>
        <p:sp>
          <p:nvSpPr>
            <p:cNvPr id="26" name="AutoShape 7">
              <a:extLst>
                <a:ext uri="{FF2B5EF4-FFF2-40B4-BE49-F238E27FC236}">
                  <a16:creationId xmlns:a16="http://schemas.microsoft.com/office/drawing/2014/main" id="{33CB0404-AC91-72C0-3EA4-9BF844E169FF}"/>
                </a:ext>
              </a:extLst>
            </p:cNvPr>
            <p:cNvSpPr/>
            <p:nvPr/>
          </p:nvSpPr>
          <p:spPr bwMode="auto">
            <a:xfrm>
              <a:off x="2614" y="2642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6087" name="Text Box 14">
            <a:extLst>
              <a:ext uri="{FF2B5EF4-FFF2-40B4-BE49-F238E27FC236}">
                <a16:creationId xmlns:a16="http://schemas.microsoft.com/office/drawing/2014/main" id="{1E854D5D-1C5C-55AB-31E5-619728932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817" y="3490385"/>
            <a:ext cx="9019116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辍耕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之</a:t>
            </a:r>
            <a:r>
              <a:rPr lang="zh-CN" altLang="en-US" sz="3733" b="1">
                <a:latin typeface="宋体" panose="02010600030101010101" pitchFamily="2" charset="-122"/>
              </a:rPr>
              <a:t>垄上（            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燕雀安知鸿鹄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之</a:t>
            </a:r>
            <a:r>
              <a:rPr lang="zh-CN" altLang="en-US" sz="3733" b="1">
                <a:latin typeface="宋体" panose="02010600030101010101" pitchFamily="2" charset="-122"/>
              </a:rPr>
              <a:t>志哉（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忿恚尉</a:t>
            </a:r>
            <a:r>
              <a:rPr lang="ii-CN" altLang="en-US" sz="3733" b="1">
                <a:latin typeface="宋体" panose="02010600030101010101" pitchFamily="2" charset="-122"/>
              </a:rPr>
              <a:t>，</a:t>
            </a:r>
            <a:r>
              <a:rPr lang="zh-CN" altLang="en-US" sz="3733" b="1">
                <a:latin typeface="宋体" panose="02010600030101010101" pitchFamily="2" charset="-122"/>
              </a:rPr>
              <a:t>令辱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之</a:t>
            </a:r>
            <a:r>
              <a:rPr lang="zh-CN" altLang="en-US" sz="3733" b="1">
                <a:latin typeface="宋体" panose="02010600030101010101" pitchFamily="2" charset="-122"/>
              </a:rPr>
              <a:t>（           ）</a:t>
            </a:r>
          </a:p>
        </p:txBody>
      </p:sp>
      <p:sp>
        <p:nvSpPr>
          <p:cNvPr id="28" name="Text Box 18">
            <a:extLst>
              <a:ext uri="{FF2B5EF4-FFF2-40B4-BE49-F238E27FC236}">
                <a16:creationId xmlns:a16="http://schemas.microsoft.com/office/drawing/2014/main" id="{3FCD6B8F-EA5A-FBEF-EA25-F066BE11C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3536951"/>
            <a:ext cx="2700867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去、往</a:t>
            </a:r>
          </a:p>
        </p:txBody>
      </p:sp>
      <p:sp>
        <p:nvSpPr>
          <p:cNvPr id="29" name="Text Box 18">
            <a:extLst>
              <a:ext uri="{FF2B5EF4-FFF2-40B4-BE49-F238E27FC236}">
                <a16:creationId xmlns:a16="http://schemas.microsoft.com/office/drawing/2014/main" id="{1AE10B43-0BC7-172A-3D05-88A6039F4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8118" y="4330700"/>
            <a:ext cx="1970616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B02C5B5F-B9CB-2C0B-68F4-4109FC840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7952" y="5122333"/>
            <a:ext cx="270298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指吴广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1"/>
      <p:bldP spid="28" grpId="2"/>
      <p:bldP spid="29" grpId="3"/>
      <p:bldP spid="30" grpId="4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6B296112-E446-6894-6CB2-D11F16E4C8EC}"/>
              </a:ext>
            </a:extLst>
          </p:cNvPr>
          <p:cNvGrpSpPr/>
          <p:nvPr/>
        </p:nvGrpSpPr>
        <p:grpSpPr>
          <a:xfrm>
            <a:off x="733985" y="851908"/>
            <a:ext cx="1638300" cy="2039355"/>
            <a:chOff x="534" y="1552"/>
            <a:chExt cx="2580" cy="3212"/>
          </a:xfrm>
          <a:solidFill>
            <a:srgbClr val="CCFFFF"/>
          </a:solidFill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2B0606C9-B93A-356C-DD13-CA9EB7015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" y="2503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为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F649CFC8-3E45-A95B-8ACB-8E19B9D4C7C6}"/>
                </a:ext>
              </a:extLst>
            </p:cNvPr>
            <p:cNvSpPr/>
            <p:nvPr/>
          </p:nvSpPr>
          <p:spPr bwMode="auto">
            <a:xfrm>
              <a:off x="2542" y="1552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7107" name="Text Box 14">
            <a:extLst>
              <a:ext uri="{FF2B5EF4-FFF2-40B4-BE49-F238E27FC236}">
                <a16:creationId xmlns:a16="http://schemas.microsoft.com/office/drawing/2014/main" id="{8DDF0A2F-E294-D149-381C-A087F7D74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782" y="724324"/>
            <a:ext cx="7446434" cy="230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若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3" b="1">
                <a:latin typeface="宋体" panose="02010600030101010101" pitchFamily="2" charset="-122"/>
              </a:rPr>
              <a:t>佣耕，何富贵也（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3" b="1">
                <a:latin typeface="宋体" panose="02010600030101010101" pitchFamily="2" charset="-122"/>
              </a:rPr>
              <a:t>天下唱，宜多应者（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或异二者之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3" b="1">
                <a:latin typeface="宋体" panose="02010600030101010101" pitchFamily="2" charset="-122"/>
              </a:rPr>
              <a:t>（         ）</a:t>
            </a: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14EFBD02-B15A-4EED-5B08-E134D41B0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2365" y="766657"/>
            <a:ext cx="2023533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</a:t>
            </a: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15295D52-0EBE-ED73-CAEF-3E8D35829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132" y="1564640"/>
            <a:ext cx="202353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BC4794CC-9BC7-DC0A-B2F1-1F60D3B39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565" y="2362624"/>
            <a:ext cx="24553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37D0B18-FECF-50DD-A4A2-817F7F9D4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686" y="2432899"/>
            <a:ext cx="2000249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岳阳楼记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0E6F642F-22A2-C12E-FAF0-BBA2D26416CF}"/>
              </a:ext>
            </a:extLst>
          </p:cNvPr>
          <p:cNvGrpSpPr/>
          <p:nvPr/>
        </p:nvGrpSpPr>
        <p:grpSpPr>
          <a:xfrm>
            <a:off x="733985" y="3819051"/>
            <a:ext cx="1638300" cy="2039355"/>
            <a:chOff x="534" y="2721"/>
            <a:chExt cx="2580" cy="3212"/>
          </a:xfrm>
          <a:solidFill>
            <a:srgbClr val="CCFFFF"/>
          </a:solidFill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83AAA751-0EB9-D6D7-5F80-9BCE23A3A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" y="3671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亡</a:t>
              </a:r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E145E5F8-4ECD-D068-B875-69BB308919B2}"/>
                </a:ext>
              </a:extLst>
            </p:cNvPr>
            <p:cNvSpPr/>
            <p:nvPr/>
          </p:nvSpPr>
          <p:spPr bwMode="auto">
            <a:xfrm>
              <a:off x="2542" y="2721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Text Box 14">
            <a:extLst>
              <a:ext uri="{FF2B5EF4-FFF2-40B4-BE49-F238E27FC236}">
                <a16:creationId xmlns:a16="http://schemas.microsoft.com/office/drawing/2014/main" id="{E2BCD8D1-C6D2-5ABD-216C-EEAAB5B10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782" y="3691467"/>
            <a:ext cx="8166524" cy="230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今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亡</a:t>
            </a:r>
            <a:r>
              <a:rPr lang="zh-CN" altLang="en-US" sz="3733" b="1">
                <a:latin typeface="宋体" panose="02010600030101010101" pitchFamily="2" charset="-122"/>
              </a:rPr>
              <a:t>亦死，举大计亦死（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河曲智叟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亡</a:t>
            </a:r>
            <a:r>
              <a:rPr lang="zh-CN" altLang="en-US" sz="3733" b="1">
                <a:latin typeface="宋体" panose="02010600030101010101" pitchFamily="2" charset="-122"/>
              </a:rPr>
              <a:t>以应（    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国恒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亡</a:t>
            </a:r>
            <a:r>
              <a:rPr lang="zh-CN" altLang="en-US" sz="3733" b="1">
                <a:latin typeface="宋体" panose="02010600030101010101" pitchFamily="2" charset="-122"/>
              </a:rPr>
              <a:t>（              ）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7F463D11-6E93-7B78-C870-4E53B7AC9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288" y="3733800"/>
            <a:ext cx="229192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动词，逃跑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7DF577F4-9139-6302-4D24-DB8D51EB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3094" y="4531783"/>
            <a:ext cx="44162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动词，读</a:t>
            </a:r>
            <a:r>
              <a:rPr lang="en-US" altLang="zh-CN" sz="3200" b="1" err="1">
                <a:solidFill>
                  <a:srgbClr val="FF0000"/>
                </a:solidFill>
                <a:latin typeface="宋体" panose="02010600030101010101" pitchFamily="2" charset="-122"/>
              </a:rPr>
              <a:t>wú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，无、没有</a:t>
            </a:r>
          </a:p>
        </p:txBody>
      </p:sp>
      <p:sp>
        <p:nvSpPr>
          <p:cNvPr id="8" name="Text Box 18">
            <a:extLst>
              <a:ext uri="{FF2B5EF4-FFF2-40B4-BE49-F238E27FC236}">
                <a16:creationId xmlns:a16="http://schemas.microsoft.com/office/drawing/2014/main" id="{23773041-1690-0490-8321-AF71BF62C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276" y="5329767"/>
            <a:ext cx="366691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动词，灭亡、消亡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B0C440-43D6-B2A8-333D-92B030050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5493" y="5419539"/>
            <a:ext cx="346744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生于忧患，死于安乐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5" grpId="1"/>
      <p:bldP spid="16" grpId="2"/>
      <p:bldP spid="21" grpId="3"/>
      <p:bldP spid="6" grpId="4"/>
      <p:bldP spid="7" grpId="5"/>
      <p:bldP spid="8" grpId="6"/>
      <p:bldP spid="11" grpId="7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ADB366B4-ABD0-A879-5303-6999A14D5C78}"/>
              </a:ext>
            </a:extLst>
          </p:cNvPr>
          <p:cNvGrpSpPr/>
          <p:nvPr/>
        </p:nvGrpSpPr>
        <p:grpSpPr>
          <a:xfrm>
            <a:off x="733985" y="1122842"/>
            <a:ext cx="1638300" cy="2039355"/>
            <a:chOff x="534" y="1659"/>
            <a:chExt cx="2580" cy="3212"/>
          </a:xfrm>
          <a:solidFill>
            <a:srgbClr val="CCFFFF"/>
          </a:solidFill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18DB5C3D-5899-6252-F131-1E123B5E7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" y="2610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间</a:t>
              </a:r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079A13F5-B353-EBEA-26AF-D9CDD36D6374}"/>
                </a:ext>
              </a:extLst>
            </p:cNvPr>
            <p:cNvSpPr/>
            <p:nvPr/>
          </p:nvSpPr>
          <p:spPr bwMode="auto">
            <a:xfrm>
              <a:off x="2542" y="1659"/>
              <a:ext cx="572" cy="3212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Text Box 14">
            <a:extLst>
              <a:ext uri="{FF2B5EF4-FFF2-40B4-BE49-F238E27FC236}">
                <a16:creationId xmlns:a16="http://schemas.microsoft.com/office/drawing/2014/main" id="{19AFB352-8A5C-6195-7007-2A129A10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782" y="995257"/>
            <a:ext cx="8478098" cy="230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又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间</a:t>
            </a:r>
            <a:r>
              <a:rPr lang="zh-CN" altLang="en-US" sz="3733" b="1">
                <a:latin typeface="宋体" panose="02010600030101010101" pitchFamily="2" charset="-122"/>
              </a:rPr>
              <a:t>令吴广之次所旁从祠中（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时时而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间</a:t>
            </a:r>
            <a:r>
              <a:rPr lang="zh-CN" altLang="en-US" sz="3733" b="1">
                <a:latin typeface="宋体" panose="02010600030101010101" pitchFamily="2" charset="-122"/>
              </a:rPr>
              <a:t>进（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又何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间</a:t>
            </a:r>
            <a:r>
              <a:rPr lang="zh-CN" altLang="en-US" sz="3733" b="1">
                <a:latin typeface="宋体" panose="02010600030101010101" pitchFamily="2" charset="-122"/>
              </a:rPr>
              <a:t>焉（         ）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AE1FDB19-18B8-D82A-3278-18771DA91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766" y="1037591"/>
            <a:ext cx="234611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副词，私下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ACB5CC9A-3F77-B79C-C8AE-F4BAF4A29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7470" y="1835573"/>
            <a:ext cx="353737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副词，间或、偶尔</a:t>
            </a:r>
          </a:p>
        </p:txBody>
      </p:sp>
      <p:sp>
        <p:nvSpPr>
          <p:cNvPr id="8" name="Text Box 18">
            <a:extLst>
              <a:ext uri="{FF2B5EF4-FFF2-40B4-BE49-F238E27FC236}">
                <a16:creationId xmlns:a16="http://schemas.microsoft.com/office/drawing/2014/main" id="{1645338E-4DC0-EA22-363C-D8D14DAEB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658" y="2633557"/>
            <a:ext cx="24553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动词，参与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4334A0-AE32-79D6-0B82-5E0CE899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7992" y="2703832"/>
            <a:ext cx="20002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曹刿论战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6D54279-C302-00C8-B3FC-1AF9F5774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589" y="1932267"/>
            <a:ext cx="288494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邹忌讽齐王纳谏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C1BED904-F63A-936B-E738-FF1D6490AD2C}"/>
              </a:ext>
            </a:extLst>
          </p:cNvPr>
          <p:cNvGrpSpPr/>
          <p:nvPr/>
        </p:nvGrpSpPr>
        <p:grpSpPr>
          <a:xfrm>
            <a:off x="784437" y="4420429"/>
            <a:ext cx="1617980" cy="1072588"/>
            <a:chOff x="578" y="3287"/>
            <a:chExt cx="2548" cy="1689"/>
          </a:xfrm>
          <a:solidFill>
            <a:srgbClr val="CCFFFF"/>
          </a:solidFill>
        </p:grpSpPr>
        <p:sp>
          <p:nvSpPr>
            <p:cNvPr id="12" name="AutoShape 6">
              <a:extLst>
                <a:ext uri="{FF2B5EF4-FFF2-40B4-BE49-F238E27FC236}">
                  <a16:creationId xmlns:a16="http://schemas.microsoft.com/office/drawing/2014/main" id="{7DDFA1E8-2228-FCA3-FAF7-7162F11B8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" y="3376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苟</a:t>
              </a:r>
            </a:p>
          </p:txBody>
        </p:sp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9D7BDA1E-EA8E-4F10-0DB9-8BD1993E9ADA}"/>
                </a:ext>
              </a:extLst>
            </p:cNvPr>
            <p:cNvSpPr/>
            <p:nvPr/>
          </p:nvSpPr>
          <p:spPr bwMode="auto">
            <a:xfrm>
              <a:off x="2554" y="3287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Text Box 14">
            <a:extLst>
              <a:ext uri="{FF2B5EF4-FFF2-40B4-BE49-F238E27FC236}">
                <a16:creationId xmlns:a16="http://schemas.microsoft.com/office/drawing/2014/main" id="{0FB490D9-5F9D-C195-E8C9-6143B4A02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417" y="4123267"/>
            <a:ext cx="9366249" cy="15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苟</a:t>
            </a:r>
            <a:r>
              <a:rPr lang="zh-CN" altLang="en-US" sz="3733" b="1">
                <a:latin typeface="宋体" panose="02010600030101010101" pitchFamily="2" charset="-122"/>
              </a:rPr>
              <a:t>富贵，无相忘（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故不为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苟</a:t>
            </a:r>
            <a:r>
              <a:rPr lang="zh-CN" altLang="en-US" sz="3733" b="1">
                <a:latin typeface="宋体" panose="02010600030101010101" pitchFamily="2" charset="-122"/>
              </a:rPr>
              <a:t>得也（ 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28178C91-6758-D8BC-5B55-5B60D0CFE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106" y="4161367"/>
            <a:ext cx="232248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连词，如果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1BA9CD34-335B-8275-3009-A546F1221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797" y="5020311"/>
            <a:ext cx="2758016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形容词，苟且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E1AE3E9-23CB-1466-9861-82AC73F3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0631" y="5082064"/>
            <a:ext cx="24337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鱼我所欲也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1516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5" grpId="5"/>
      <p:bldP spid="16" grpId="6"/>
      <p:bldP spid="17" grpId="7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748BE4D0-95FA-1815-8A91-9E4309418424}"/>
              </a:ext>
            </a:extLst>
          </p:cNvPr>
          <p:cNvGrpSpPr/>
          <p:nvPr/>
        </p:nvGrpSpPr>
        <p:grpSpPr>
          <a:xfrm>
            <a:off x="784437" y="1968483"/>
            <a:ext cx="1617980" cy="1072588"/>
            <a:chOff x="578" y="2321"/>
            <a:chExt cx="2548" cy="1689"/>
          </a:xfrm>
          <a:solidFill>
            <a:srgbClr val="CCFFFF"/>
          </a:solidFill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6A768782-9DE9-AF68-FD73-7DFE34B6B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" y="2410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王</a:t>
              </a:r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475B7E30-0097-3DFB-DBDA-8F10C8CA1C7C}"/>
                </a:ext>
              </a:extLst>
            </p:cNvPr>
            <p:cNvSpPr/>
            <p:nvPr/>
          </p:nvSpPr>
          <p:spPr bwMode="auto">
            <a:xfrm>
              <a:off x="2554" y="2321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Text Box 14">
            <a:extLst>
              <a:ext uri="{FF2B5EF4-FFF2-40B4-BE49-F238E27FC236}">
                <a16:creationId xmlns:a16="http://schemas.microsoft.com/office/drawing/2014/main" id="{3D113879-1870-E9D0-DD29-10E95FA21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417" y="1671320"/>
            <a:ext cx="9366249" cy="15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乃丹书帛曰“陈胜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王</a:t>
            </a:r>
            <a:r>
              <a:rPr lang="zh-CN" altLang="en-US" sz="3733" b="1">
                <a:latin typeface="宋体" panose="02010600030101010101" pitchFamily="2" charset="-122"/>
              </a:rPr>
              <a:t>”（  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王</a:t>
            </a:r>
            <a:r>
              <a:rPr lang="zh-CN" altLang="en-US" sz="3733" b="1">
                <a:latin typeface="宋体" panose="02010600030101010101" pitchFamily="2" charset="-122"/>
              </a:rPr>
              <a:t>侯将相宁有种乎（        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D8F79EB7-041E-4EB5-F7A1-027CF0E0F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3862" y="1750060"/>
            <a:ext cx="40504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动词，读</a:t>
            </a:r>
            <a:r>
              <a:rPr lang="en-US" altLang="zh-CN" sz="3200" b="1" err="1">
                <a:solidFill>
                  <a:srgbClr val="FF0000"/>
                </a:solidFill>
                <a:latin typeface="宋体" panose="02010600030101010101" pitchFamily="2" charset="-122"/>
              </a:rPr>
              <a:t>wànɡ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，称王</a:t>
            </a:r>
          </a:p>
        </p:txBody>
      </p:sp>
      <p:sp>
        <p:nvSpPr>
          <p:cNvPr id="7" name="Text Box 18">
            <a:extLst>
              <a:ext uri="{FF2B5EF4-FFF2-40B4-BE49-F238E27FC236}">
                <a16:creationId xmlns:a16="http://schemas.microsoft.com/office/drawing/2014/main" id="{1AD10690-93C1-674F-DE46-75750D404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5173" y="2568364"/>
            <a:ext cx="435800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名词，封爵的最高一级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A9A04038-D6F3-CD7E-1045-8D44FAA9A032}"/>
              </a:ext>
            </a:extLst>
          </p:cNvPr>
          <p:cNvGrpSpPr/>
          <p:nvPr/>
        </p:nvGrpSpPr>
        <p:grpSpPr>
          <a:xfrm>
            <a:off x="784437" y="4114094"/>
            <a:ext cx="1617980" cy="1072588"/>
            <a:chOff x="578" y="3166"/>
            <a:chExt cx="2548" cy="1689"/>
          </a:xfrm>
          <a:solidFill>
            <a:srgbClr val="CCFFFF"/>
          </a:solidFill>
        </p:grpSpPr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19BC82D4-79A0-A5E2-0314-262438C96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" y="3255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</a:t>
              </a:r>
            </a:p>
          </p:txBody>
        </p:sp>
        <p:sp>
          <p:nvSpPr>
            <p:cNvPr id="11" name="AutoShape 7">
              <a:extLst>
                <a:ext uri="{FF2B5EF4-FFF2-40B4-BE49-F238E27FC236}">
                  <a16:creationId xmlns:a16="http://schemas.microsoft.com/office/drawing/2014/main" id="{BB796E07-7B1D-0976-3640-31A777C72827}"/>
                </a:ext>
              </a:extLst>
            </p:cNvPr>
            <p:cNvSpPr/>
            <p:nvPr/>
          </p:nvSpPr>
          <p:spPr bwMode="auto">
            <a:xfrm>
              <a:off x="2554" y="3166"/>
              <a:ext cx="572" cy="1600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Text Box 14">
            <a:extLst>
              <a:ext uri="{FF2B5EF4-FFF2-40B4-BE49-F238E27FC236}">
                <a16:creationId xmlns:a16="http://schemas.microsoft.com/office/drawing/2014/main" id="{7463F257-0C67-17C7-2725-94893B268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417" y="3816931"/>
            <a:ext cx="9366249" cy="15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比</a:t>
            </a:r>
            <a:r>
              <a:rPr lang="zh-CN" altLang="en-US" sz="3733" b="1">
                <a:latin typeface="宋体" panose="02010600030101010101" pitchFamily="2" charset="-122"/>
              </a:rPr>
              <a:t>至陈（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其两膝相</a:t>
            </a:r>
            <a:r>
              <a:rPr lang="zh-CN" altLang="en-US" sz="3733" b="1">
                <a:solidFill>
                  <a:srgbClr val="0033CC"/>
                </a:solidFill>
                <a:latin typeface="宋体" panose="02010600030101010101" pitchFamily="2" charset="-122"/>
              </a:rPr>
              <a:t>比</a:t>
            </a:r>
            <a:r>
              <a:rPr lang="zh-CN" altLang="en-US" sz="3733" b="1">
                <a:latin typeface="宋体" panose="02010600030101010101" pitchFamily="2" charset="-122"/>
              </a:rPr>
              <a:t>者（  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AEEBF927-5874-9F01-8B05-68964FADB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92" y="3855031"/>
            <a:ext cx="2322483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介词，等到</a:t>
            </a: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63C9F14F-9D0A-BC47-96DB-7DCC2D039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797" y="4713975"/>
            <a:ext cx="2322483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动词，靠近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015ED1C-82E2-E216-7827-EC309192D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8123" y="4775728"/>
            <a:ext cx="163448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</a:rPr>
              <a:t>核舟记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</a:rPr>
              <a:t>》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0009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13" grpId="2"/>
      <p:bldP spid="14" grpId="3"/>
      <p:bldP spid="15" grpId="4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9B69CE4B-3F36-54B8-B2A7-769E9C22A14C}"/>
              </a:ext>
            </a:extLst>
          </p:cNvPr>
          <p:cNvGrpSpPr/>
          <p:nvPr/>
        </p:nvGrpSpPr>
        <p:grpSpPr>
          <a:xfrm>
            <a:off x="799043" y="1131846"/>
            <a:ext cx="1773767" cy="4242941"/>
            <a:chOff x="400" y="1663"/>
            <a:chExt cx="2793" cy="6683"/>
          </a:xfrm>
          <a:solidFill>
            <a:srgbClr val="CCFFFF"/>
          </a:solidFill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530AB043-3028-0CCD-1C7A-BE596A09A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4348"/>
              <a:ext cx="1935" cy="1600"/>
            </a:xfrm>
            <a:custGeom>
              <a:gdLst>
                <a:gd name="T0" fmla="*/ 3 w 21600"/>
                <a:gd name="T1" fmla="*/ 0 h 21600"/>
                <a:gd name="T2" fmla="*/ 1 w 21600"/>
                <a:gd name="T3" fmla="*/ 2 h 21600"/>
                <a:gd name="T4" fmla="*/ 3 w 21600"/>
                <a:gd name="T5" fmla="*/ 4 h 21600"/>
                <a:gd name="T6" fmla="*/ 6 w 21600"/>
                <a:gd name="T7" fmla="*/ 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2 w 21600"/>
                <a:gd name="T13" fmla="*/ 2286 h 21600"/>
                <a:gd name="T14" fmla="*/ 16554 w 21600"/>
                <a:gd name="T15" fmla="*/ 13680 h 21600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8F917B"/>
            </a:solidFill>
            <a:ln w="9525">
              <a:solidFill>
                <a:srgbClr val="8F917B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defRPr/>
              </a:pPr>
              <a:r>
                <a:rPr lang="zh-CN" altLang="en-US" sz="4267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以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2771C45D-0118-21F9-4D3E-344B850E3F34}"/>
                </a:ext>
              </a:extLst>
            </p:cNvPr>
            <p:cNvSpPr/>
            <p:nvPr/>
          </p:nvSpPr>
          <p:spPr bwMode="auto">
            <a:xfrm>
              <a:off x="2621" y="1663"/>
              <a:ext cx="572" cy="6683"/>
            </a:xfrm>
            <a:prstGeom prst="leftBrace">
              <a:avLst>
                <a:gd name="adj1" fmla="val 26591"/>
                <a:gd name="adj2" fmla="val 50000"/>
              </a:avLst>
            </a:prstGeom>
            <a:noFill/>
            <a:ln w="9525">
              <a:solidFill>
                <a:srgbClr val="8F917B"/>
              </a:solidFill>
              <a:round/>
            </a:ln>
            <a:effectLst/>
          </p:spPr>
          <p:txBody>
            <a:bodyPr anchor="ctr"/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733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 sz="3733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3733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8131" name="Text Box 14">
            <a:extLst>
              <a:ext uri="{FF2B5EF4-FFF2-40B4-BE49-F238E27FC236}">
                <a16:creationId xmlns:a16="http://schemas.microsoft.com/office/drawing/2014/main" id="{951134C3-3C4D-45F4-92E9-B45A6CF2D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867" y="912284"/>
            <a:ext cx="7782984" cy="46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扶苏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733" b="1">
                <a:latin typeface="宋体" panose="02010600030101010101" pitchFamily="2" charset="-122"/>
              </a:rPr>
              <a:t>数谏故（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今诚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733" b="1">
                <a:latin typeface="宋体" panose="02010600030101010101" pitchFamily="2" charset="-122"/>
              </a:rPr>
              <a:t>吾众诈自称公子扶苏、项燕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algn="r"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（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固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733" b="1">
                <a:latin typeface="宋体" panose="02010600030101010101" pitchFamily="2" charset="-122"/>
              </a:rPr>
              <a:t>怪之矣（          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733" b="1">
                <a:latin typeface="宋体" panose="02010600030101010101" pitchFamily="2" charset="-122"/>
              </a:rPr>
              <a:t>激怒其众（        ）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3733" b="1">
                <a:latin typeface="宋体" panose="02010600030101010101" pitchFamily="2" charset="-122"/>
              </a:rPr>
              <a:t>为坛而盟，祭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zh-CN" altLang="en-US" sz="3733" b="1">
                <a:latin typeface="宋体" panose="02010600030101010101" pitchFamily="2" charset="-122"/>
              </a:rPr>
              <a:t>尉首（       ）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B347E15F-8DB7-DC82-145E-72E2E82E3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2651" y="954617"/>
            <a:ext cx="2336800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DEEA72B8-B7EE-E6DB-E667-D182B9088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7300" y="2540000"/>
            <a:ext cx="2114551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DB162193-0000-EEF3-6BCC-18163D8FB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17" y="3274484"/>
            <a:ext cx="4506383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副词，同“已”，已经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D9ED615F-587F-1656-5E9D-7E51B8B41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1" y="4119033"/>
            <a:ext cx="190923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</a:p>
        </p:txBody>
      </p:sp>
      <p:sp>
        <p:nvSpPr>
          <p:cNvPr id="12" name="Text Box 18">
            <a:extLst>
              <a:ext uri="{FF2B5EF4-FFF2-40B4-BE49-F238E27FC236}">
                <a16:creationId xmlns:a16="http://schemas.microsoft.com/office/drawing/2014/main" id="{51D6D63D-9C73-F0AA-41EE-E7029CACA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0968" y="4868333"/>
            <a:ext cx="2114551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</a:t>
            </a:r>
            <a:r>
              <a:rPr lang="ii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1"/>
      <p:bldP spid="10" grpId="2"/>
      <p:bldP spid="11" grpId="3"/>
      <p:bldP spid="12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Rectangle 3">
            <a:extLst>
              <a:ext uri="{FF2B5EF4-FFF2-40B4-BE49-F238E27FC236}">
                <a16:creationId xmlns:a16="http://schemas.microsoft.com/office/drawing/2014/main" id="{F18F249D-B79B-5111-B49A-150680B9B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434" y="1349653"/>
            <a:ext cx="617762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①失期，</a:t>
            </a:r>
            <a:r>
              <a:rPr lang="zh-CN" altLang="en-US" sz="3200" b="1" u="sng">
                <a:solidFill>
                  <a:srgbClr val="FF0000"/>
                </a:solidFill>
                <a:latin typeface="宋体" panose="02010600030101010101" pitchFamily="2" charset="-122"/>
              </a:rPr>
              <a:t>法</a:t>
            </a:r>
            <a:r>
              <a:rPr lang="zh-CN" altLang="en-US" sz="3200" b="1">
                <a:latin typeface="宋体" panose="02010600030101010101" pitchFamily="2" charset="-122"/>
              </a:rPr>
              <a:t>皆斩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②置人所</a:t>
            </a:r>
            <a:r>
              <a:rPr lang="zh-CN" altLang="en-US" sz="3200" b="1" u="sng">
                <a:solidFill>
                  <a:srgbClr val="FF0000"/>
                </a:solidFill>
                <a:latin typeface="宋体" panose="02010600030101010101" pitchFamily="2" charset="-122"/>
              </a:rPr>
              <a:t>罾</a:t>
            </a:r>
            <a:r>
              <a:rPr lang="zh-CN" altLang="en-US" sz="3200" b="1">
                <a:latin typeface="宋体" panose="02010600030101010101" pitchFamily="2" charset="-122"/>
              </a:rPr>
              <a:t>鱼腹中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③乃</a:t>
            </a:r>
            <a:r>
              <a:rPr lang="zh-CN" altLang="en-US" sz="3200" b="1" u="sng">
                <a:solidFill>
                  <a:srgbClr val="FF0000"/>
                </a:solidFill>
                <a:latin typeface="宋体" panose="02010600030101010101" pitchFamily="2" charset="-122"/>
              </a:rPr>
              <a:t>丹</a:t>
            </a:r>
            <a:r>
              <a:rPr lang="zh-CN" altLang="en-US" sz="3200" b="1">
                <a:latin typeface="宋体" panose="02010600030101010101" pitchFamily="2" charset="-122"/>
              </a:rPr>
              <a:t>书帛曰“陈胜王”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BC03262-8643-A28A-4620-1A96B5054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434" y="2557333"/>
            <a:ext cx="4032249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名词作状语，按军法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8286673-E8CB-B139-8885-25509A3E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434" y="3774418"/>
            <a:ext cx="4399703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名词用作动词，用网捕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0CF91D5-0EAE-7C23-CEEC-FA58CA132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434" y="4976684"/>
            <a:ext cx="403224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名词作状语，用朱砂</a:t>
            </a:r>
          </a:p>
        </p:txBody>
      </p:sp>
      <p:pic>
        <p:nvPicPr>
          <p:cNvPr id="49159" name="Picture 271" descr="21">
            <a:extLst>
              <a:ext uri="{FF2B5EF4-FFF2-40B4-BE49-F238E27FC236}">
                <a16:creationId xmlns:a16="http://schemas.microsoft.com/office/drawing/2014/main" id="{C20EA737-9640-1E82-C5BD-76FDA0B53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567" y="311151"/>
            <a:ext cx="4337051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272" descr="28">
            <a:extLst>
              <a:ext uri="{FF2B5EF4-FFF2-40B4-BE49-F238E27FC236}">
                <a16:creationId xmlns:a16="http://schemas.microsoft.com/office/drawing/2014/main" id="{B54F4C4C-5931-32B4-C2FE-734287EC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33" y="16721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1" name="矩形 7">
            <a:extLst>
              <a:ext uri="{FF2B5EF4-FFF2-40B4-BE49-F238E27FC236}">
                <a16:creationId xmlns:a16="http://schemas.microsoft.com/office/drawing/2014/main" id="{7F45058C-B048-6537-FDD1-1C95BAADE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63551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词类活用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1"/>
      <p:bldP spid="11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6F407344-D5F0-700E-3E89-9F57AF8E7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84" y="1655233"/>
            <a:ext cx="9209616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⑤固以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怪</a:t>
            </a:r>
            <a:r>
              <a:rPr lang="zh-CN" altLang="en-US" sz="3733" b="1">
                <a:latin typeface="宋体" panose="02010600030101010101" pitchFamily="2" charset="-122"/>
              </a:rPr>
              <a:t>之矣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⑥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狐</a:t>
            </a:r>
            <a:r>
              <a:rPr lang="zh-CN" altLang="en-US" sz="3733" b="1">
                <a:latin typeface="宋体" panose="02010600030101010101" pitchFamily="2" charset="-122"/>
              </a:rPr>
              <a:t>鸣呼曰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⑦皆指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目</a:t>
            </a:r>
            <a:r>
              <a:rPr lang="zh-CN" altLang="en-US" sz="3733" b="1">
                <a:latin typeface="宋体" panose="02010600030101010101" pitchFamily="2" charset="-122"/>
              </a:rPr>
              <a:t>陈胜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BAD01C0-EAF2-0E7D-CB1D-849720E0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70517"/>
            <a:ext cx="10739967" cy="1109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夜，名词作状语，在夜间；篝火，名词用作动词，用竹笼罩着火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1C83170E-D5C8-5AC5-58D8-9B3A05CE4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84" y="2986618"/>
            <a:ext cx="6803389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形容词的意动用法，对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感到奇怪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9DDA00C4-CE6D-73E6-FC9E-E6BC6543B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84" y="4356100"/>
            <a:ext cx="8525934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名词作状语，像狐狸一样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A021101D-CC87-21DD-60AF-2A5ED6EEF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167" y="5808133"/>
            <a:ext cx="6339417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名词用作动词，看、以目示意</a:t>
            </a:r>
          </a:p>
        </p:txBody>
      </p:sp>
      <p:sp>
        <p:nvSpPr>
          <p:cNvPr id="50183" name="矩形 1">
            <a:extLst>
              <a:ext uri="{FF2B5EF4-FFF2-40B4-BE49-F238E27FC236}">
                <a16:creationId xmlns:a16="http://schemas.microsoft.com/office/drawing/2014/main" id="{A2D62865-59D3-F7D1-50CD-563743613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474133"/>
            <a:ext cx="457433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3" b="1">
                <a:latin typeface="宋体" panose="02010600030101010101" pitchFamily="2" charset="-122"/>
              </a:rPr>
              <a:t>④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夜篝火</a:t>
            </a:r>
            <a:r>
              <a:rPr lang="zh-CN" altLang="en-US" sz="3733" b="1">
                <a:latin typeface="宋体" panose="02010600030101010101" pitchFamily="2" charset="-122"/>
              </a:rPr>
              <a:t>，狐鸣呼曰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/>
      <p:bldP spid="14" grpId="2"/>
      <p:bldP spid="15" grpId="3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Rectangle 3">
            <a:extLst>
              <a:ext uri="{FF2B5EF4-FFF2-40B4-BE49-F238E27FC236}">
                <a16:creationId xmlns:a16="http://schemas.microsoft.com/office/drawing/2014/main" id="{720C0B39-C604-8332-9DC4-F1F937F77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754" y="832741"/>
            <a:ext cx="9209618" cy="415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⑧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忿恚</a:t>
            </a:r>
            <a:r>
              <a:rPr lang="zh-CN" altLang="en-US" sz="3733" b="1">
                <a:latin typeface="宋体" panose="02010600030101010101" pitchFamily="2" charset="-122"/>
              </a:rPr>
              <a:t>尉</a:t>
            </a:r>
            <a:r>
              <a:rPr lang="ii-CN" altLang="en-US" sz="3733" b="1">
                <a:latin typeface="宋体" panose="02010600030101010101" pitchFamily="2" charset="-122"/>
              </a:rPr>
              <a:t>，</a:t>
            </a:r>
            <a:r>
              <a:rPr lang="zh-CN" altLang="en-US" sz="3733" b="1">
                <a:latin typeface="宋体" panose="02010600030101010101" pitchFamily="2" charset="-122"/>
              </a:rPr>
              <a:t>令辱之</a:t>
            </a:r>
            <a:endParaRPr lang="en-US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⑨将军身被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坚</a:t>
            </a:r>
            <a:r>
              <a:rPr lang="zh-CN" altLang="en-US" sz="3733" b="1">
                <a:latin typeface="宋体" panose="02010600030101010101" pitchFamily="2" charset="-122"/>
              </a:rPr>
              <a:t>执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锐</a:t>
            </a:r>
            <a:endParaRPr lang="en-US" altLang="zh-CN" sz="3733" b="1" u="sng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25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⑩</a:t>
            </a:r>
            <a:r>
              <a:rPr lang="zh-CN" altLang="en-US" sz="3733" b="1" u="sng">
                <a:solidFill>
                  <a:srgbClr val="FF0000"/>
                </a:solidFill>
                <a:latin typeface="宋体" panose="02010600030101010101" pitchFamily="2" charset="-122"/>
              </a:rPr>
              <a:t>功</a:t>
            </a:r>
            <a:r>
              <a:rPr lang="zh-CN" altLang="en-US" sz="3733" b="1">
                <a:latin typeface="宋体" panose="02010600030101010101" pitchFamily="2" charset="-122"/>
              </a:rPr>
              <a:t>宜为王</a:t>
            </a:r>
            <a:endParaRPr lang="en-US" altLang="zh-CN" sz="3733" b="1">
              <a:latin typeface="宋体" panose="02010600030101010101" pitchFamily="2" charset="-122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7C96BD3E-AD42-8E9E-539B-D79C32A46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04" y="2163233"/>
            <a:ext cx="8047567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动词的使动用法，使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0B99F73-703D-CE9A-A44E-A8FE875FE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03" y="3522133"/>
            <a:ext cx="11360998" cy="74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坚，形容词用作名词，指铠甲；锐，形容词用作名词，指武器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9EDD80C-A2EB-33D3-7C41-9D6479252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04" y="5052059"/>
            <a:ext cx="8047567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名词作状语，论功劳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/>
      <p:bldP spid="2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5B6E863-34A1-D65E-19E4-D94E3793E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1993900"/>
            <a:ext cx="10636252" cy="26670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3733" b="1">
                <a:solidFill>
                  <a:srgbClr val="0000FF"/>
                </a:solidFill>
                <a:latin typeface="+mn-ea"/>
                <a:ea typeface="+mn-ea"/>
              </a:rPr>
              <a:t>判断句：</a:t>
            </a:r>
            <a:endParaRPr lang="en-US" altLang="zh-CN" sz="3733" b="1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3733" b="1">
                <a:latin typeface="+mn-ea"/>
                <a:ea typeface="+mn-ea"/>
              </a:rPr>
              <a:t>①陈胜者，阳城人也（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“</a:t>
            </a:r>
            <a:r>
              <a:rPr lang="en-US" altLang="zh-CN" sz="3200" b="1">
                <a:solidFill>
                  <a:srgbClr val="C00000"/>
                </a:solidFill>
                <a:latin typeface="+mn-ea"/>
                <a:ea typeface="+mn-ea"/>
              </a:rPr>
              <a:t>……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者，</a:t>
            </a:r>
            <a:r>
              <a:rPr lang="en-US" altLang="zh-CN" sz="3200" b="1">
                <a:solidFill>
                  <a:srgbClr val="C00000"/>
                </a:solidFill>
                <a:latin typeface="+mn-ea"/>
                <a:ea typeface="+mn-ea"/>
              </a:rPr>
              <a:t>……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也”表判断</a:t>
            </a:r>
            <a:r>
              <a:rPr lang="zh-CN" altLang="en-US" sz="3733" b="1">
                <a:latin typeface="+mn-ea"/>
                <a:ea typeface="+mn-ea"/>
              </a:rPr>
              <a:t>）</a:t>
            </a:r>
          </a:p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3733" b="1">
                <a:latin typeface="+mn-ea"/>
                <a:ea typeface="+mn-ea"/>
              </a:rPr>
              <a:t>②当立者乃公子扶苏（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副词“乃”表判断</a:t>
            </a:r>
            <a:r>
              <a:rPr lang="zh-CN" altLang="en-US" sz="3733" b="1">
                <a:latin typeface="+mn-ea"/>
                <a:ea typeface="+mn-ea"/>
              </a:rPr>
              <a:t>）</a:t>
            </a:r>
          </a:p>
        </p:txBody>
      </p:sp>
      <p:pic>
        <p:nvPicPr>
          <p:cNvPr id="52227" name="Picture 271" descr="21">
            <a:extLst>
              <a:ext uri="{FF2B5EF4-FFF2-40B4-BE49-F238E27FC236}">
                <a16:creationId xmlns:a16="http://schemas.microsoft.com/office/drawing/2014/main" id="{22B225ED-8CAD-F990-EAEC-671040668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318" y="685800"/>
            <a:ext cx="4337050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272" descr="28">
            <a:extLst>
              <a:ext uri="{FF2B5EF4-FFF2-40B4-BE49-F238E27FC236}">
                <a16:creationId xmlns:a16="http://schemas.microsoft.com/office/drawing/2014/main" id="{21C02B5E-2CA3-8440-8109-53F07A8D6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584" y="54186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矩形 7">
            <a:extLst>
              <a:ext uri="{FF2B5EF4-FFF2-40B4-BE49-F238E27FC236}">
                <a16:creationId xmlns:a16="http://schemas.microsoft.com/office/drawing/2014/main" id="{DBF3A409-3BFB-B95A-7B94-BFBD5CF38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1" y="838200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文言句式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A5BC84CE-B5AF-EB16-5E89-9768DA528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478367"/>
            <a:ext cx="11264900" cy="590126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733" b="1">
                <a:solidFill>
                  <a:srgbClr val="0000FF"/>
                </a:solidFill>
                <a:latin typeface="+mn-ea"/>
                <a:ea typeface="+mn-ea"/>
              </a:rPr>
              <a:t>省略句：</a:t>
            </a:r>
            <a:endParaRPr lang="en-US" altLang="zh-CN" sz="3733" b="1">
              <a:solidFill>
                <a:srgbClr val="0000FF"/>
              </a:solidFill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latin typeface="+mn-ea"/>
                <a:ea typeface="+mn-ea"/>
              </a:rPr>
              <a:t>①度已失期</a:t>
            </a:r>
            <a:r>
              <a:rPr lang="en-US" altLang="zh-CN" sz="3200" b="1">
                <a:latin typeface="+mn-ea"/>
                <a:ea typeface="+mn-ea"/>
              </a:rPr>
              <a:t>[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“度”前省略主语“陈胜等”，即“（陈胜等）度已失期”</a:t>
            </a:r>
            <a:r>
              <a:rPr lang="en-US" altLang="zh-CN" sz="3200" b="1">
                <a:latin typeface="+mn-ea"/>
                <a:ea typeface="+mn-ea"/>
              </a:rPr>
              <a:t>]</a:t>
            </a:r>
            <a:endParaRPr lang="zh-CN" altLang="en-US" sz="3200" b="1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latin typeface="+mn-ea"/>
                <a:ea typeface="+mn-ea"/>
              </a:rPr>
              <a:t>②上使外将兵</a:t>
            </a:r>
            <a:r>
              <a:rPr lang="en-US" altLang="zh-CN" sz="3200" b="1">
                <a:latin typeface="+mn-ea"/>
              </a:rPr>
              <a:t>[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“使”后省略宾语“之”，即“上使（之）外将兵”</a:t>
            </a:r>
            <a:r>
              <a:rPr lang="en-US" altLang="zh-CN" sz="3200" b="1">
                <a:latin typeface="+mn-ea"/>
              </a:rPr>
              <a:t>]</a:t>
            </a:r>
            <a:endParaRPr lang="en-US" altLang="zh-CN" sz="3200" b="1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latin typeface="+mn-ea"/>
                <a:ea typeface="+mn-ea"/>
              </a:rPr>
              <a:t>③然足下卜之鬼乎</a:t>
            </a:r>
            <a:r>
              <a:rPr lang="en-US" altLang="zh-CN" sz="3200" b="1">
                <a:latin typeface="+mn-ea"/>
                <a:ea typeface="+mn-ea"/>
              </a:rPr>
              <a:t>[</a:t>
            </a:r>
            <a:r>
              <a:rPr lang="en-US" altLang="zh-CN" sz="3200" b="1">
                <a:solidFill>
                  <a:srgbClr val="C00000"/>
                </a:solidFill>
                <a:latin typeface="+mn-ea"/>
                <a:ea typeface="+mn-ea"/>
              </a:rPr>
              <a:t>“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之”后省略介词“于”，即“然足下卜之（于）鬼乎”</a:t>
            </a:r>
            <a:r>
              <a:rPr lang="en-US" altLang="zh-CN" sz="3200" b="1">
                <a:latin typeface="+mn-ea"/>
                <a:ea typeface="+mn-ea"/>
              </a:rPr>
              <a:t>]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latin typeface="+mn-ea"/>
                <a:ea typeface="+mn-ea"/>
              </a:rPr>
              <a:t>④乃入据陈</a:t>
            </a:r>
            <a:r>
              <a:rPr lang="en-US" altLang="zh-CN" sz="3200" b="1">
                <a:latin typeface="+mn-ea"/>
                <a:ea typeface="+mn-ea"/>
              </a:rPr>
              <a:t>[</a:t>
            </a:r>
            <a:r>
              <a:rPr lang="en-US" altLang="zh-CN" sz="3200" b="1">
                <a:solidFill>
                  <a:srgbClr val="C00000"/>
                </a:solidFill>
                <a:latin typeface="+mn-ea"/>
                <a:ea typeface="+mn-ea"/>
              </a:rPr>
              <a:t>“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ea typeface="+mn-ea"/>
              </a:rPr>
              <a:t>乃”前省略主语“起义军”，即“（起义军）乃入据陈”</a:t>
            </a:r>
            <a:r>
              <a:rPr lang="en-US" altLang="zh-CN" sz="3200" b="1">
                <a:latin typeface="+mn-ea"/>
                <a:ea typeface="+mn-ea"/>
              </a:rPr>
              <a:t>]</a:t>
            </a:r>
            <a:endParaRPr lang="zh-CN" altLang="en-US" sz="3200" b="1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F7C7E78-6507-40BC-7CA3-8A0EFC036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167" y="1597297"/>
            <a:ext cx="7979835" cy="2973549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4267" b="1">
                <a:solidFill>
                  <a:srgbClr val="C55A11"/>
                </a:solidFill>
                <a:latin typeface="+mn-ea"/>
                <a:ea typeface="+mn-ea"/>
              </a:rPr>
              <a:t>倒装句：</a:t>
            </a:r>
            <a:endParaRPr lang="en-US" altLang="zh-CN" sz="4267" b="1">
              <a:solidFill>
                <a:srgbClr val="C55A11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4267" b="1">
                <a:latin typeface="+mn-ea"/>
                <a:ea typeface="+mn-ea"/>
              </a:rPr>
              <a:t>祭</a:t>
            </a:r>
            <a:r>
              <a:rPr lang="zh-CN" altLang="en-US" sz="4267" b="1">
                <a:highlight>
                  <a:srgbClr val="FFFF00"/>
                </a:highlight>
                <a:latin typeface="+mn-ea"/>
                <a:ea typeface="+mn-ea"/>
              </a:rPr>
              <a:t>以尉首</a:t>
            </a:r>
            <a:endParaRPr lang="en-US" altLang="zh-CN" sz="4267" b="1">
              <a:highlight>
                <a:srgbClr val="FFFF00"/>
              </a:highlight>
              <a:latin typeface="+mn-ea"/>
              <a:ea typeface="+mn-ea"/>
            </a:endParaRPr>
          </a:p>
          <a:p>
            <a:pPr>
              <a:lnSpc>
                <a:spcPct val="130000"/>
              </a:lnSpc>
              <a:spcBef>
                <a:spcPts val="1600"/>
              </a:spcBef>
              <a:defRPr/>
            </a:pPr>
            <a:r>
              <a:rPr lang="zh-CN" altLang="en-US" sz="4267" b="1">
                <a:latin typeface="+mn-ea"/>
                <a:ea typeface="+mn-ea"/>
              </a:rPr>
              <a:t>（</a:t>
            </a:r>
            <a:r>
              <a:rPr lang="zh-CN" altLang="en-US" sz="4267" b="1">
                <a:solidFill>
                  <a:srgbClr val="FF0000"/>
                </a:solidFill>
                <a:latin typeface="+mn-ea"/>
                <a:ea typeface="+mn-ea"/>
              </a:rPr>
              <a:t>状语后置，即“以尉首祭”</a:t>
            </a:r>
            <a:r>
              <a:rPr lang="zh-CN" altLang="en-US" sz="4267" b="1">
                <a:latin typeface="+mn-ea"/>
                <a:ea typeface="+mn-ea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5358" name="Picture 271" descr="21">
            <a:extLst>
              <a:ext uri="{FF2B5EF4-FFF2-40B4-BE49-F238E27FC236}">
                <a16:creationId xmlns:a16="http://schemas.microsoft.com/office/drawing/2014/main" id="{26789753-655E-5306-5683-029977D88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567" y="311151"/>
            <a:ext cx="4337051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59" name="Picture 272" descr="28">
            <a:extLst>
              <a:ext uri="{FF2B5EF4-FFF2-40B4-BE49-F238E27FC236}">
                <a16:creationId xmlns:a16="http://schemas.microsoft.com/office/drawing/2014/main" id="{045D4E64-7384-4AC3-AFAC-D034230FD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33" y="16721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60" name="矩形 7">
            <a:extLst>
              <a:ext uri="{FF2B5EF4-FFF2-40B4-BE49-F238E27FC236}">
                <a16:creationId xmlns:a16="http://schemas.microsoft.com/office/drawing/2014/main" id="{97D42AE5-78F6-3969-0D0C-96F84ECD7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63551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成语积累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5BC84CE-B5AF-EB16-5E89-9768DA528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37" y="1380067"/>
            <a:ext cx="11264900" cy="460433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 smtClean="0">
                <a:solidFill>
                  <a:srgbClr val="0033CC"/>
                </a:solidFill>
                <a:latin typeface="+mn-ea"/>
                <a:ea typeface="+mn-ea"/>
              </a:rPr>
              <a:t>鸿鹄之志：</a:t>
            </a:r>
            <a:r>
              <a:rPr lang="zh-CN" altLang="en-US" sz="3200" b="1" smtClean="0">
                <a:latin typeface="+mn-ea"/>
                <a:ea typeface="+mn-ea"/>
              </a:rPr>
              <a:t>指远大的志向。</a:t>
            </a:r>
            <a:endParaRPr lang="en-US" altLang="zh-CN" sz="3200" b="1" smtClean="0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solidFill>
                  <a:srgbClr val="0033CC"/>
                </a:solidFill>
                <a:latin typeface="+mn-ea"/>
                <a:ea typeface="+mn-ea"/>
              </a:rPr>
              <a:t>篝火狐鸣：</a:t>
            </a:r>
            <a:r>
              <a:rPr lang="zh-CN" altLang="en-US" sz="3200" b="1">
                <a:latin typeface="+mn-ea"/>
                <a:ea typeface="+mn-ea"/>
              </a:rPr>
              <a:t>指假托鬼狐之事惑众起事</a:t>
            </a:r>
            <a:r>
              <a:rPr lang="zh-CN" altLang="en-US" sz="3200" b="1" smtClean="0">
                <a:latin typeface="+mn-ea"/>
                <a:ea typeface="+mn-ea"/>
              </a:rPr>
              <a:t>。</a:t>
            </a:r>
            <a:endParaRPr lang="en-US" altLang="zh-CN" sz="3200" b="1" smtClean="0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solidFill>
                  <a:srgbClr val="0033CC"/>
                </a:solidFill>
                <a:latin typeface="+mn-ea"/>
                <a:ea typeface="+mn-ea"/>
              </a:rPr>
              <a:t>王侯将相：</a:t>
            </a:r>
            <a:r>
              <a:rPr lang="zh-CN" altLang="en-US" sz="3200" b="1">
                <a:latin typeface="+mn-ea"/>
                <a:ea typeface="+mn-ea"/>
              </a:rPr>
              <a:t>泛指高官显贵。也说“公侯将相”</a:t>
            </a:r>
            <a:r>
              <a:rPr lang="zh-CN" altLang="en-US" sz="3200" b="1" smtClean="0">
                <a:latin typeface="+mn-ea"/>
                <a:ea typeface="+mn-ea"/>
              </a:rPr>
              <a:t>。</a:t>
            </a:r>
            <a:endParaRPr lang="en-US" altLang="zh-CN" sz="3200" b="1" smtClean="0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solidFill>
                  <a:srgbClr val="0033CC"/>
                </a:solidFill>
                <a:latin typeface="+mn-ea"/>
                <a:ea typeface="+mn-ea"/>
              </a:rPr>
              <a:t>被坚执锐：</a:t>
            </a:r>
            <a:r>
              <a:rPr lang="zh-CN" altLang="en-US" sz="3200" b="1">
                <a:latin typeface="+mn-ea"/>
                <a:ea typeface="+mn-ea"/>
              </a:rPr>
              <a:t>穿上坚固的铠甲，拿起锋利的武器。多指奔赴战场作战</a:t>
            </a:r>
            <a:r>
              <a:rPr lang="zh-CN" altLang="en-US" sz="3200" b="1" smtClean="0">
                <a:latin typeface="+mn-ea"/>
                <a:ea typeface="+mn-ea"/>
              </a:rPr>
              <a:t>。</a:t>
            </a:r>
            <a:endParaRPr lang="en-US" altLang="zh-CN" sz="3200" b="1" smtClean="0">
              <a:latin typeface="+mn-ea"/>
              <a:ea typeface="+mn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solidFill>
                  <a:srgbClr val="0033CC"/>
                </a:solidFill>
                <a:latin typeface="+mn-ea"/>
                <a:ea typeface="+mn-ea"/>
              </a:rPr>
              <a:t>燕雀安知鸿鹄之志：</a:t>
            </a:r>
            <a:r>
              <a:rPr lang="zh-CN" altLang="en-US" sz="3200" b="1">
                <a:latin typeface="+mn-ea"/>
                <a:ea typeface="+mn-ea"/>
              </a:rPr>
              <a:t>燕雀哪里知道天鹅的志向。比喻平庸的人不能理解志向远大者</a:t>
            </a:r>
            <a:r>
              <a:rPr lang="zh-CN" altLang="en-US" sz="3200" b="1" smtClean="0">
                <a:latin typeface="+mn-ea"/>
                <a:ea typeface="+mn-ea"/>
              </a:rPr>
              <a:t>的抱负</a:t>
            </a:r>
            <a:r>
              <a:rPr lang="zh-CN" altLang="en-US" sz="3200" b="1">
                <a:latin typeface="+mn-ea"/>
                <a:ea typeface="+mn-ea"/>
              </a:rPr>
              <a:t>。也说“燕雀不知鸿鹄志”。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0F4563A-9E1A-C7D9-D3E6-328E9FCB1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655998"/>
              </p:ext>
            </p:extLst>
          </p:nvPr>
        </p:nvGraphicFramePr>
        <p:xfrm>
          <a:off x="313267" y="1261533"/>
          <a:ext cx="5458883" cy="5119048"/>
        </p:xfrm>
        <a:graphic>
          <a:graphicData uri="http://schemas.openxmlformats.org/drawingml/2006/table">
            <a:tbl>
              <a:tblPr/>
              <a:tblGrid>
                <a:gridCol w="1671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3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614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成语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本课例句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释义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6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少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不更事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陈涉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少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时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年纪轻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77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笔耕不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辍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辍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耕之垄上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停止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5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不知所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之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辍耕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之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垄上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去</a:t>
                      </a:r>
                      <a:r>
                        <a:rPr kumimoji="0" lang="ii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往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9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会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逢其适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会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天大雨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适逢</a:t>
                      </a:r>
                      <a:r>
                        <a:rPr kumimoji="0" lang="ii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恰巧遇到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312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度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德量力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度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已失期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推测</a:t>
                      </a:r>
                      <a:r>
                        <a:rPr kumimoji="0" lang="ii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估计</a:t>
                      </a:r>
                    </a:p>
                  </a:txBody>
                  <a:tcPr marL="121920" marR="121920" marT="60953" marB="6095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EE2B904-3B26-6D45-B9D3-A68296053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428771"/>
              </p:ext>
            </p:extLst>
          </p:nvPr>
        </p:nvGraphicFramePr>
        <p:xfrm>
          <a:off x="5911850" y="1261533"/>
          <a:ext cx="5935133" cy="5132605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1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1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209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成语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本课例句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释义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见不鲜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扶苏以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谏故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屡次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0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同病相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怜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楚人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怜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之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哀怜</a:t>
                      </a:r>
                      <a:r>
                        <a:rPr kumimoji="0" lang="ii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怜悯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09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安之若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固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固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以怪之矣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本来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3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素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不相识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吴广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素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爱人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平时</a:t>
                      </a:r>
                      <a:r>
                        <a:rPr kumimoji="0" lang="ii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向来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0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据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为己有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乃入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据</a:t>
                      </a: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陈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333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990600" indent="-3810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667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5240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21336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743200" indent="-304800">
                        <a:lnSpc>
                          <a:spcPct val="90000"/>
                        </a:lnSpc>
                        <a:spcBef>
                          <a:spcPts val="667"/>
                        </a:spcBef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33528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9624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45720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5181600" indent="-304800" eaLnBrk="0" fontAlgn="base" hangingPunct="0">
                        <a:lnSpc>
                          <a:spcPct val="90000"/>
                        </a:lnSpc>
                        <a:spcBef>
                          <a:spcPts val="667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33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占据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A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067">
                <a:tc>
                  <a:txBody>
                    <a:bodyPr/>
                    <a:lstStyle/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罄竹难</a:t>
                      </a: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书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乃丹</a:t>
                      </a: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书</a:t>
                      </a: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帛曰“陈胜王”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67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写</a:t>
                      </a:r>
                    </a:p>
                  </a:txBody>
                  <a:tcPr marL="121920" marR="121920" marT="60965" marB="6096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417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596410"/>
      </p:ext>
    </p:extLst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矩形 5">
            <a:extLst>
              <a:ext uri="{FF2B5EF4-FFF2-40B4-BE49-F238E27FC236}">
                <a16:creationId xmlns:a16="http://schemas.microsoft.com/office/drawing/2014/main" id="{53C05F27-4F82-9F89-E4AA-23E949A41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33" y="1532467"/>
            <a:ext cx="2984500" cy="78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spcBef>
                <a:spcPts val="1600"/>
              </a:spcBef>
              <a:buFont typeface="Wingdings" panose="05000000000000000000" pitchFamily="2" charset="2"/>
              <a:buChar char="u"/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文章结构</a:t>
            </a:r>
            <a:endParaRPr lang="en-US" altLang="zh-CN" sz="4267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ACDFDA-2006-BA38-EAE7-2D8244A83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17" y="2465918"/>
            <a:ext cx="11525249" cy="300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30000"/>
              </a:lnSpc>
              <a:spcBef>
                <a:spcPts val="16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第一部分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写陈胜的出身及年轻时的远大抱负。</a:t>
            </a:r>
            <a:endParaRPr lang="en-US" altLang="zh-CN" sz="3200" b="1">
              <a:solidFill>
                <a:srgbClr val="C55A1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hangingPunct="1">
              <a:lnSpc>
                <a:spcPct val="130000"/>
              </a:lnSpc>
              <a:spcBef>
                <a:spcPts val="16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写陈胜、吴广谋划起义并为起义做舆论准备。</a:t>
            </a:r>
            <a:endParaRPr lang="en-US" altLang="zh-CN" sz="3200" b="1">
              <a:solidFill>
                <a:srgbClr val="C55A1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hangingPunct="1">
              <a:lnSpc>
                <a:spcPct val="130000"/>
              </a:lnSpc>
              <a:spcBef>
                <a:spcPts val="16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写陈胜、吴广发动起义、胜利进军及建立政权的过程。</a:t>
            </a:r>
            <a:endParaRPr lang="en-US" altLang="zh-CN" sz="3200" b="1">
              <a:solidFill>
                <a:srgbClr val="C55A1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6324" name="Picture 271" descr="21">
            <a:extLst>
              <a:ext uri="{FF2B5EF4-FFF2-40B4-BE49-F238E27FC236}">
                <a16:creationId xmlns:a16="http://schemas.microsoft.com/office/drawing/2014/main" id="{64164FF7-29B3-14FC-0518-A66031C7A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567" y="311151"/>
            <a:ext cx="4337051" cy="10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272" descr="28">
            <a:extLst>
              <a:ext uri="{FF2B5EF4-FFF2-40B4-BE49-F238E27FC236}">
                <a16:creationId xmlns:a16="http://schemas.microsoft.com/office/drawing/2014/main" id="{9DB55D67-7EE8-F156-328B-D602CCC5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33" y="167217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矩形 7">
            <a:extLst>
              <a:ext uri="{FF2B5EF4-FFF2-40B4-BE49-F238E27FC236}">
                <a16:creationId xmlns:a16="http://schemas.microsoft.com/office/drawing/2014/main" id="{34503CE8-AFAC-2438-A64B-544E52B4C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63551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课文精讲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37CE78E-C588-74F8-CD8A-40FE6E016EF2}"/>
              </a:ext>
            </a:extLst>
          </p:cNvPr>
          <p:cNvSpPr txBox="1"/>
          <p:nvPr/>
        </p:nvSpPr>
        <p:spPr>
          <a:xfrm>
            <a:off x="531284" y="999067"/>
            <a:ext cx="10737849" cy="1511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733" b="1">
                <a:latin typeface="+mn-ea"/>
                <a:ea typeface="+mn-ea"/>
              </a:rPr>
              <a:t>    熟读课文，把握主要内容。仿照示例，用四字短语概括文中所写事件的发展过程。</a:t>
            </a:r>
          </a:p>
        </p:txBody>
      </p:sp>
      <p:sp>
        <p:nvSpPr>
          <p:cNvPr id="57347" name="文本框 2">
            <a:extLst>
              <a:ext uri="{FF2B5EF4-FFF2-40B4-BE49-F238E27FC236}">
                <a16:creationId xmlns:a16="http://schemas.microsoft.com/office/drawing/2014/main" id="{A886912B-083C-93EC-0907-73D8E276C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417" y="2904067"/>
            <a:ext cx="10850034" cy="270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少有大志→谪戍渔阳→因雨失期→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endParaRPr lang="zh-CN" altLang="en-US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E76135-1B05-5A33-CEC0-1EBC120BE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384" y="3729567"/>
            <a:ext cx="2370667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共谋大计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647A03-A028-7CFC-6D70-077095AC9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367" y="3729567"/>
            <a:ext cx="2474384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行卜威众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A07403-78BE-F1F4-F4BB-786F7C14E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2684" y="3702051"/>
            <a:ext cx="2474383" cy="76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置书鱼腹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BF1483-7F5A-F865-382D-4F896BE19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7067" y="3729567"/>
            <a:ext cx="2474384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并杀两尉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91BB57-9F78-F91D-E90A-8D702F4CD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234" y="4593167"/>
            <a:ext cx="2474384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召令徒属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537CFE-F3BB-6D8E-DFDB-4B5C6588D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7652" y="4576233"/>
            <a:ext cx="2474383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起义收兵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2448FB-6189-1C03-4DCE-8BF37A40A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951" y="4603751"/>
            <a:ext cx="2474383" cy="76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自号张楚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24D066-241D-991D-560A-3A52E2AEE7B7}"/>
              </a:ext>
            </a:extLst>
          </p:cNvPr>
          <p:cNvSpPr txBox="1"/>
          <p:nvPr/>
        </p:nvSpPr>
        <p:spPr>
          <a:xfrm>
            <a:off x="3401484" y="1919817"/>
            <a:ext cx="5683250" cy="7641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733" b="1">
                <a:latin typeface="+mn-ea"/>
              </a:rPr>
              <a:t>燕雀安知鸿鹄之志哉！</a:t>
            </a:r>
            <a:endParaRPr lang="zh-CN" altLang="en-US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371" name="文本框 2">
            <a:extLst>
              <a:ext uri="{FF2B5EF4-FFF2-40B4-BE49-F238E27FC236}">
                <a16:creationId xmlns:a16="http://schemas.microsoft.com/office/drawing/2014/main" id="{E3A637FF-2141-5673-C4E3-295533B07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855133"/>
            <a:ext cx="4500033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宋体" panose="02010600030101010101" pitchFamily="2" charset="-122"/>
              </a:rPr>
              <a:t>请赏析下面这句话。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B913C08-8637-6F17-0AB8-DEB2A7478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982384"/>
            <a:ext cx="11624734" cy="225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用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借喻</a:t>
            </a:r>
            <a:r>
              <a:rPr lang="zh-CN" altLang="en-US" sz="3733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的修辞手法，把佣者比作“目光短浅”的燕雀，把自己比作“抱负远大”的鸿鹄，形象鲜明地表现了陈胜的雄心壮志。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DE687932-C6E1-FD66-87E7-071D4C423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241" y="314061"/>
            <a:ext cx="231351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4F74C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学习任务单</a:t>
            </a:r>
          </a:p>
        </p:txBody>
      </p:sp>
      <p:graphicFrame>
        <p:nvGraphicFramePr>
          <p:cNvPr id="33" name="表格 33">
            <a:extLst>
              <a:ext uri="{FF2B5EF4-FFF2-40B4-BE49-F238E27FC236}">
                <a16:creationId xmlns:a16="http://schemas.microsoft.com/office/drawing/2014/main" id="{1F3C97F8-8EAF-267F-E8F1-5B4AA09C0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549077"/>
              </p:ext>
            </p:extLst>
          </p:nvPr>
        </p:nvGraphicFramePr>
        <p:xfrm>
          <a:off x="447040" y="1067555"/>
          <a:ext cx="11284372" cy="56114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4720">
                  <a:extLst>
                    <a:ext uri="{9D8B030D-6E8A-4147-A177-3AD203B41FA5}">
                      <a16:colId xmlns:a16="http://schemas.microsoft.com/office/drawing/2014/main" val="3968887908"/>
                    </a:ext>
                  </a:extLst>
                </a:gridCol>
                <a:gridCol w="1977813">
                  <a:extLst>
                    <a:ext uri="{9D8B030D-6E8A-4147-A177-3AD203B41FA5}">
                      <a16:colId xmlns:a16="http://schemas.microsoft.com/office/drawing/2014/main" val="3689299508"/>
                    </a:ext>
                  </a:extLst>
                </a:gridCol>
                <a:gridCol w="1612053">
                  <a:extLst>
                    <a:ext uri="{9D8B030D-6E8A-4147-A177-3AD203B41FA5}">
                      <a16:colId xmlns:a16="http://schemas.microsoft.com/office/drawing/2014/main" val="435354252"/>
                    </a:ext>
                  </a:extLst>
                </a:gridCol>
                <a:gridCol w="3928533">
                  <a:extLst>
                    <a:ext uri="{9D8B030D-6E8A-4147-A177-3AD203B41FA5}">
                      <a16:colId xmlns:a16="http://schemas.microsoft.com/office/drawing/2014/main" val="2516079173"/>
                    </a:ext>
                  </a:extLst>
                </a:gridCol>
                <a:gridCol w="2831253">
                  <a:extLst>
                    <a:ext uri="{9D8B030D-6E8A-4147-A177-3AD203B41FA5}">
                      <a16:colId xmlns:a16="http://schemas.microsoft.com/office/drawing/2014/main" val="1775062990"/>
                    </a:ext>
                  </a:extLst>
                </a:gridCol>
              </a:tblGrid>
              <a:tr h="5580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段落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内容梳理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描写方式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举例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陈胜形象特征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804566"/>
                  </a:ext>
                </a:extLst>
              </a:tr>
              <a:tr h="541867">
                <a:tc rowSpan="3">
                  <a:txBody>
                    <a:bodyPr/>
                    <a:lstStyle/>
                    <a:p>
                      <a:pPr algn="ctr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第</a:t>
                      </a:r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段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少有大志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动作描写</a:t>
                      </a:r>
                    </a:p>
                  </a:txBody>
                  <a:tcPr marL="121920" marR="121920" marT="60960" marB="60960" anchor="ctr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辍耕之垄上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个性非凡，抱负远大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031758"/>
                  </a:ext>
                </a:extLst>
              </a:tr>
              <a:tr h="460587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神态描写</a:t>
                      </a:r>
                    </a:p>
                  </a:txBody>
                  <a:tcPr marL="121920" marR="121920" marT="60960" marB="60960" anchor="ctr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怅恨久之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714975477"/>
                  </a:ext>
                </a:extLst>
              </a:tr>
              <a:tr h="1002453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语言描写</a:t>
                      </a:r>
                    </a:p>
                  </a:txBody>
                  <a:tcPr marL="121920" marR="121920" marT="60960" marB="60960" anchor="ctr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“苟富贵，无相忘”</a:t>
                      </a:r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“燕雀安知鸿鹄之志哉”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65878012"/>
                  </a:ext>
                </a:extLst>
              </a:tr>
              <a:tr h="268224">
                <a:tc rowSpan="5">
                  <a:txBody>
                    <a:bodyPr/>
                    <a:lstStyle/>
                    <a:p>
                      <a:pPr algn="ctr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第</a:t>
                      </a:r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段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谪戍渔阳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－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－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敢于斗争，能洞察时局，有非凡的才略胆识</a:t>
                      </a:r>
                    </a:p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富于谋略，有卓越的领导组织才干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73789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①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________</a:t>
                      </a:r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－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－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14602680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共谋大计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语言描写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“天下苦秦久矣”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5506737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行卜威众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语言描写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“此教我先威众耳”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0629639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②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________</a:t>
                      </a:r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动作描写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置人所罾鱼腹中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0909929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EA726D16-69E0-BE1C-A2FA-53770D4D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73" y="4218940"/>
            <a:ext cx="162306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因雨失期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A8B5E1-542C-61FC-E8F6-DCDF5546B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73" y="5790446"/>
            <a:ext cx="162306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置书鱼腹</a:t>
            </a:r>
          </a:p>
        </p:txBody>
      </p:sp>
    </p:spTree>
    <p:extLst>
      <p:ext uri="{BB962C8B-B14F-4D97-AF65-F5344CB8AC3E}">
        <p14:creationId xmlns:p14="http://schemas.microsoft.com/office/powerpoint/2010/main" val="3251232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33">
            <a:extLst>
              <a:ext uri="{FF2B5EF4-FFF2-40B4-BE49-F238E27FC236}">
                <a16:creationId xmlns:a16="http://schemas.microsoft.com/office/drawing/2014/main" id="{A7E9C7F4-2084-82B8-C6E0-2F97AC503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19100"/>
              </p:ext>
            </p:extLst>
          </p:nvPr>
        </p:nvGraphicFramePr>
        <p:xfrm>
          <a:off x="447040" y="1893901"/>
          <a:ext cx="11284373" cy="2671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4720">
                  <a:extLst>
                    <a:ext uri="{9D8B030D-6E8A-4147-A177-3AD203B41FA5}">
                      <a16:colId xmlns:a16="http://schemas.microsoft.com/office/drawing/2014/main" val="3968887908"/>
                    </a:ext>
                  </a:extLst>
                </a:gridCol>
                <a:gridCol w="1977813">
                  <a:extLst>
                    <a:ext uri="{9D8B030D-6E8A-4147-A177-3AD203B41FA5}">
                      <a16:colId xmlns:a16="http://schemas.microsoft.com/office/drawing/2014/main" val="3689299508"/>
                    </a:ext>
                  </a:extLst>
                </a:gridCol>
                <a:gridCol w="1612053">
                  <a:extLst>
                    <a:ext uri="{9D8B030D-6E8A-4147-A177-3AD203B41FA5}">
                      <a16:colId xmlns:a16="http://schemas.microsoft.com/office/drawing/2014/main" val="435354252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516079173"/>
                    </a:ext>
                  </a:extLst>
                </a:gridCol>
                <a:gridCol w="2736427">
                  <a:extLst>
                    <a:ext uri="{9D8B030D-6E8A-4147-A177-3AD203B41FA5}">
                      <a16:colId xmlns:a16="http://schemas.microsoft.com/office/drawing/2014/main" val="1775062990"/>
                    </a:ext>
                  </a:extLst>
                </a:gridCol>
              </a:tblGrid>
              <a:tr h="5580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段落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内容梳理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描写方式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举例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陈胜形象特征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804566"/>
                  </a:ext>
                </a:extLst>
              </a:tr>
              <a:tr h="268224">
                <a:tc rowSpan="4">
                  <a:txBody>
                    <a:bodyPr/>
                    <a:lstStyle/>
                    <a:p>
                      <a:pPr algn="ctr"/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第</a:t>
                      </a:r>
                      <a:endParaRPr lang="en-US" altLang="zh-CN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</a:p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段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③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________</a:t>
                      </a:r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动作描写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陈胜佐之，并杀两尉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勇敢机智有谋略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73789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④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________</a:t>
                      </a:r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语言描写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“王侯将相宁有种乎”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卓越的宣传能力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02680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起义收兵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动作描写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攻、下、徇、收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善于吸收力量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06737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自号张楚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动作描写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陈涉乃立为王，号为张楚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反抗到底的决心</a:t>
                      </a:r>
                    </a:p>
                  </a:txBody>
                  <a:tcPr marL="121920" marR="121920" marT="60960" marB="60960">
                    <a:solidFill>
                      <a:srgbClr val="F9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29639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AE8B8C2D-BC83-EEEC-B0BE-CF96BF4D0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73" y="2444327"/>
            <a:ext cx="162306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并杀两尉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4364086-0B8C-2B52-06F3-0AD00AAC5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73" y="2962824"/>
            <a:ext cx="162306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7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召令徒属</a:t>
            </a: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C9B4734B-48FA-CB08-6267-48D1B86C9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33" y="1052571"/>
            <a:ext cx="1659467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</p:spTree>
    <p:extLst>
      <p:ext uri="{BB962C8B-B14F-4D97-AF65-F5344CB8AC3E}">
        <p14:creationId xmlns:p14="http://schemas.microsoft.com/office/powerpoint/2010/main" val="2536036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4832CD7-FFBB-9298-58B7-CF023C5944E4}"/>
              </a:ext>
            </a:extLst>
          </p:cNvPr>
          <p:cNvSpPr txBox="1"/>
          <p:nvPr/>
        </p:nvSpPr>
        <p:spPr>
          <a:xfrm>
            <a:off x="351367" y="533400"/>
            <a:ext cx="11275485" cy="1312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根据第</a:t>
            </a:r>
            <a:r>
              <a:rPr lang="en-US" altLang="zh-CN" sz="3200" b="1">
                <a:latin typeface="+mn-ea"/>
                <a:ea typeface="+mn-ea"/>
              </a:rPr>
              <a:t>2</a:t>
            </a:r>
            <a:r>
              <a:rPr lang="zh-CN" altLang="en-US" sz="3200" b="1">
                <a:latin typeface="+mn-ea"/>
                <a:ea typeface="+mn-ea"/>
              </a:rPr>
              <a:t>段内容，说说陈胜、吴广发动起义的直接原因和根本原因是什么。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6DF8EAF-CC7E-C1D4-2A86-E981BE708329}"/>
              </a:ext>
            </a:extLst>
          </p:cNvPr>
          <p:cNvSpPr/>
          <p:nvPr/>
        </p:nvSpPr>
        <p:spPr>
          <a:xfrm>
            <a:off x="1286935" y="1983317"/>
            <a:ext cx="3242733" cy="787400"/>
          </a:xfrm>
          <a:prstGeom prst="ellipse">
            <a:avLst/>
          </a:prstGeom>
          <a:solidFill>
            <a:srgbClr val="FBC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直接原因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843142F-2755-6753-33AD-590B87237B7E}"/>
              </a:ext>
            </a:extLst>
          </p:cNvPr>
          <p:cNvSpPr/>
          <p:nvPr/>
        </p:nvSpPr>
        <p:spPr>
          <a:xfrm>
            <a:off x="7001934" y="1983317"/>
            <a:ext cx="3039533" cy="787400"/>
          </a:xfrm>
          <a:prstGeom prst="ellipse">
            <a:avLst/>
          </a:prstGeom>
          <a:solidFill>
            <a:srgbClr val="A6E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zh-CN" altLang="en-US" sz="3733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根本原因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D17E691-F960-664A-FCE1-F0BE9D004844}"/>
              </a:ext>
            </a:extLst>
          </p:cNvPr>
          <p:cNvSpPr/>
          <p:nvPr/>
        </p:nvSpPr>
        <p:spPr>
          <a:xfrm>
            <a:off x="740835" y="2944285"/>
            <a:ext cx="4449233" cy="2262716"/>
          </a:xfrm>
          <a:prstGeom prst="roundRect">
            <a:avLst/>
          </a:prstGeom>
          <a:solidFill>
            <a:srgbClr val="BFC0B3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会天大雨，道不通，度已失期。失期，法皆斩。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7F35B3F-E47A-7329-6C16-F025C8FB548E}"/>
              </a:ext>
            </a:extLst>
          </p:cNvPr>
          <p:cNvSpPr/>
          <p:nvPr/>
        </p:nvSpPr>
        <p:spPr>
          <a:xfrm>
            <a:off x="5763895" y="2944285"/>
            <a:ext cx="5515610" cy="2677583"/>
          </a:xfrm>
          <a:prstGeom prst="roundRect">
            <a:avLst>
              <a:gd name="adj" fmla="val 10090"/>
            </a:avLst>
          </a:prstGeom>
          <a:solidFill>
            <a:srgbClr val="8F917B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天下苦秦久矣。</a:t>
            </a:r>
            <a:endParaRPr lang="en-US" altLang="zh-CN" sz="32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暴政表现：①失期，法皆斩；②扶苏当立不立，贤而被杀；③戍死者固十六七。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F07551-D7BC-EF90-ADE1-0D78C37E2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5468" y="5300133"/>
            <a:ext cx="2743200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（偶然性）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A5F0A5-0CD8-76C0-3CDA-A4D7B7F0A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8174" y="5625254"/>
            <a:ext cx="2819400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（必然性）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25DC110-BF90-8CD5-9D2D-EBC70BF663C5}"/>
              </a:ext>
            </a:extLst>
          </p:cNvPr>
          <p:cNvSpPr txBox="1"/>
          <p:nvPr/>
        </p:nvSpPr>
        <p:spPr>
          <a:xfrm>
            <a:off x="654050" y="774700"/>
            <a:ext cx="11368616" cy="5799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latin typeface="+mn-ea"/>
                <a:ea typeface="+mn-ea"/>
              </a:rPr>
              <a:t>陈胜、吴广为起义做了哪些舆论准备？怎样看待他们所做的舆论准备？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5AAD02-408C-31CD-BBB0-25F467959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065" y="1685803"/>
            <a:ext cx="1117600" cy="1312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置书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鱼腹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AFEF5D-2B71-308E-2C6F-1DD6E2E86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065" y="3329272"/>
            <a:ext cx="1117600" cy="1312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篝火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狐鸣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6D7636-9229-FF30-7585-DEC9545D9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8540" y="1654300"/>
            <a:ext cx="8066544" cy="14034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将写有“陈胜王”的丝帛置于鱼腹中，戍卒买鱼烹食，得鱼腹中书。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C5E0E8-9E55-9235-71B1-015902D8E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8540" y="3627012"/>
            <a:ext cx="8574250" cy="7632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吴广在丛祠中狐鸣呼曰</a:t>
            </a:r>
            <a:r>
              <a:rPr lang="zh-CN" altLang="en-US" sz="32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32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大楚兴，陈胜王。”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875A7C0-F6B4-18DB-3798-B71B76621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831" y="5019173"/>
            <a:ext cx="9917474" cy="14034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威</a:t>
            </a: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服众人，进一步巩固了陈胜在士卒心目中的地位，表现了陈胜的才智与卓越的领导才干。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9013038-4F8A-5A86-CDBC-3EEC3D9DD590}"/>
              </a:ext>
            </a:extLst>
          </p:cNvPr>
          <p:cNvSpPr txBox="1"/>
          <p:nvPr/>
        </p:nvSpPr>
        <p:spPr>
          <a:xfrm>
            <a:off x="268817" y="988484"/>
            <a:ext cx="11364382" cy="67249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陈胜、吴广发动起义有哪些步骤？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F9D668-C905-4B69-4E1A-D952579B3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007024"/>
            <a:ext cx="11364382" cy="67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借苦肉计“激怒其众”，并杀两尉，扫除最直接的障碍。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87EE28-5031-072C-D843-58E6D7011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901104"/>
            <a:ext cx="11364382" cy="67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召令徒属，激励士卒，坚定其抗争的信念。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49CCCE-BDB8-18AA-4138-1040283F2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3795185"/>
            <a:ext cx="11364382" cy="131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84000" indent="-384000"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打出“大楚”旗号，并“为坛而盟”，一支团结战斗的农民起义军宣告成立。</a:t>
            </a:r>
          </a:p>
        </p:txBody>
      </p:sp>
    </p:spTree>
    <p:extLst>
      <p:ext uri="{BB962C8B-B14F-4D97-AF65-F5344CB8AC3E}">
        <p14:creationId xmlns:p14="http://schemas.microsoft.com/office/powerpoint/2010/main" val="3152197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779CD9-3AD5-3788-BB6C-1C840F725EA1}"/>
              </a:ext>
            </a:extLst>
          </p:cNvPr>
          <p:cNvSpPr txBox="1"/>
          <p:nvPr/>
        </p:nvSpPr>
        <p:spPr>
          <a:xfrm>
            <a:off x="495300" y="1041400"/>
            <a:ext cx="11201400" cy="673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从全文看，陈胜、吴广发动起义的策略有什么高明之处？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41C91F-2CAB-6079-4DF7-4DDC2C124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17" y="1735667"/>
            <a:ext cx="11535834" cy="408093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）冷静分析形势，看到各地蕴蓄着反抗的力量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——“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天下苦秦久矣”。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）利用人心所向，提出正确的策略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——“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诈自称公子扶苏、项燕”。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）利用鬼神之说，进行舆论造势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鱼腹藏书、狐鸣而呼。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）精心策划发动起义的各个环节：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用“苦肉计”激起众怒，“并杀两 </a:t>
            </a:r>
            <a:endParaRPr lang="en-US" altLang="zh-CN" sz="2667" b="1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尉”；②召令徒属，晓以利害，坚定斗志；③为坛而盟，组建队伍。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3621EA-4264-86CF-8B2F-CBE6773B889F}"/>
              </a:ext>
            </a:extLst>
          </p:cNvPr>
          <p:cNvSpPr txBox="1"/>
          <p:nvPr/>
        </p:nvSpPr>
        <p:spPr>
          <a:xfrm>
            <a:off x="825498" y="838200"/>
            <a:ext cx="10607887" cy="6724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结合具体内容说说陈胜、吴广和其他人分别是怎样的形象。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5D0316B-47AB-5D26-7784-272AF027D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25811"/>
              </p:ext>
            </p:extLst>
          </p:nvPr>
        </p:nvGraphicFramePr>
        <p:xfrm>
          <a:off x="948267" y="1716617"/>
          <a:ext cx="10041467" cy="4576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0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7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人物</a:t>
                      </a:r>
                    </a:p>
                  </a:txBody>
                  <a:tcPr marL="121920" marR="121920" marT="60963" marB="609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具体内容</a:t>
                      </a:r>
                    </a:p>
                  </a:txBody>
                  <a:tcPr marL="121920" marR="121920" marT="60963" marB="609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形象特征</a:t>
                      </a:r>
                      <a:r>
                        <a:rPr lang="en-US" altLang="zh-CN" sz="2667" b="1"/>
                        <a:t>/</a:t>
                      </a:r>
                      <a:r>
                        <a:rPr lang="zh-CN" altLang="en-US" sz="2667" b="1"/>
                        <a:t>作用</a:t>
                      </a:r>
                    </a:p>
                  </a:txBody>
                  <a:tcPr marL="121920" marR="121920" marT="60963" marB="6096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628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陈胜</a:t>
                      </a:r>
                    </a:p>
                  </a:txBody>
                  <a:tcPr marL="121920" marR="121920" marT="60963" marB="6096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3" marB="6096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3" marB="6096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6903">
                <a:tc vMerge="1">
                  <a:txBody>
                    <a:bodyPr/>
                    <a:lstStyle/>
                    <a:p>
                      <a:pPr algn="ctr"/>
                      <a:endParaRPr lang="zh-CN" altLang="en-US" sz="2667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3" marB="6096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3" marB="6096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13A4A15-D6A3-A63F-778A-C02091620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258484"/>
            <a:ext cx="5130800" cy="21801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在遭受压迫时，是“怅恨久之”，而不是逆来顺受；不被人理解时，发出“燕雀安知鸿鹄之志哉！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的感慨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5540CC0-9E66-D68B-86DB-F2F913EF7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542367"/>
            <a:ext cx="5029200" cy="16488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分析当时的形势“天下苦秦久矣”；提出“诈自称公子扶苏、项燕”的策略来号召人心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A61CAD-0E2D-26FE-64E8-9AD3CE07E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2334" y="2679700"/>
            <a:ext cx="3454400" cy="11133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少有大志，有远大的理想和非凡的抱负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83898CA-A016-1BCF-BA54-AE9459FFD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1166" y="4705351"/>
            <a:ext cx="3475567" cy="11133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擅长谋划，有惊人的洞察力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BE839AE-61B8-BB6A-2F27-54B2A8A7C7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487394"/>
              </p:ext>
            </p:extLst>
          </p:nvPr>
        </p:nvGraphicFramePr>
        <p:xfrm>
          <a:off x="924984" y="1096433"/>
          <a:ext cx="10041466" cy="5162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9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5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人物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具体内容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形象特征</a:t>
                      </a:r>
                      <a:r>
                        <a:rPr lang="en-US" altLang="zh-CN" sz="2667" b="1"/>
                        <a:t>/</a:t>
                      </a:r>
                      <a:r>
                        <a:rPr lang="zh-CN" altLang="en-US" sz="2667" b="1"/>
                        <a:t>作用</a:t>
                      </a:r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384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陈胜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4537">
                <a:tc vMerge="1">
                  <a:txBody>
                    <a:bodyPr/>
                    <a:lstStyle/>
                    <a:p>
                      <a:pPr algn="ctr"/>
                      <a:endParaRPr lang="zh-CN" altLang="en-US" sz="2667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537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4537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46F07940-B344-74D6-77AC-C3A4AD6F5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1" y="1913467"/>
            <a:ext cx="5427133" cy="5820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置书鱼腹、狐鸣而呼，借舆论造势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CB19C3-59CA-EAA8-753F-E0C93BA27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1" y="3022600"/>
            <a:ext cx="5228167" cy="5820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并杀两尉，为起义扫除直接障碍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F93311-7893-C45B-87DA-27BB27A83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1734" y="1913467"/>
            <a:ext cx="2751667" cy="5820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考虑问题很周全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E0AA2B-F1A8-3512-217A-F4D03201B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1734" y="3041651"/>
            <a:ext cx="1854200" cy="5820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机智果敢</a:t>
            </a:r>
          </a:p>
        </p:txBody>
      </p:sp>
      <p:sp>
        <p:nvSpPr>
          <p:cNvPr id="65565" name="文本框 7">
            <a:extLst>
              <a:ext uri="{FF2B5EF4-FFF2-40B4-BE49-F238E27FC236}">
                <a16:creationId xmlns:a16="http://schemas.microsoft.com/office/drawing/2014/main" id="{20CBDC8B-AA0E-667C-4480-398A3472C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1" y="495300"/>
            <a:ext cx="1659467" cy="58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7F8F1B-916C-1C0F-66A4-92FF9ADE0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1" y="4201584"/>
            <a:ext cx="5029200" cy="5820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召令徒属，袒右称大楚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FE89AE5-142A-ECD7-C1DC-973591399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317" y="3985684"/>
            <a:ext cx="3124200" cy="11154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有对人心的洞察力和领导智慧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2525E2-9A97-D010-04B0-6034D10C5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1" y="5382684"/>
            <a:ext cx="5228167" cy="579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号令召三老、豪杰与皆来会计事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776B02-AF15-7D33-3841-A7CAB09B2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317" y="5115984"/>
            <a:ext cx="3124200" cy="11133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有卓越的组织才能和领导才能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9" grpId="4"/>
      <p:bldP spid="10" grpId="5"/>
      <p:bldP spid="11" grpId="6"/>
      <p:bldP spid="12" grpId="7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4C812D3-E5A7-D97A-8801-42E3F30D0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042316"/>
              </p:ext>
            </p:extLst>
          </p:nvPr>
        </p:nvGraphicFramePr>
        <p:xfrm>
          <a:off x="719667" y="1132417"/>
          <a:ext cx="10041466" cy="48010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9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5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人物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具体内容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形象特征</a:t>
                      </a:r>
                      <a:r>
                        <a:rPr lang="en-US" altLang="zh-CN" sz="2667" b="1"/>
                        <a:t>/</a:t>
                      </a:r>
                      <a:r>
                        <a:rPr lang="zh-CN" altLang="en-US" sz="2667" b="1"/>
                        <a:t>作用</a:t>
                      </a:r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448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吴广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5096">
                <a:tc vMerge="1">
                  <a:txBody>
                    <a:bodyPr/>
                    <a:lstStyle/>
                    <a:p>
                      <a:pPr algn="ctr"/>
                      <a:endParaRPr lang="zh-CN" altLang="en-US" sz="2667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829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3128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D448497-37E7-79EC-CCF7-E96DFF0BD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1" y="1722967"/>
            <a:ext cx="3086100" cy="579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与陈胜共谋大计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CEDA0B9-F3CB-957D-D6B1-6630A8B67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525184"/>
            <a:ext cx="5029200" cy="11154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为陈胜做好舆论准备</a:t>
            </a:r>
            <a:r>
              <a:rPr lang="en-US" altLang="zh-CN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置书鱼腹、狐鸣而呼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C0B550-D3EC-69DB-C6E7-621D5B741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9700" y="1712384"/>
            <a:ext cx="1488017" cy="579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有大志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B7C2F9-2F29-0CCA-A964-591B8A26B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0" y="2302933"/>
            <a:ext cx="3026833" cy="16488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聪慧，是坚定的支持者、卓越的执行者</a:t>
            </a:r>
          </a:p>
        </p:txBody>
      </p:sp>
      <p:sp>
        <p:nvSpPr>
          <p:cNvPr id="66589" name="文本框 7">
            <a:extLst>
              <a:ext uri="{FF2B5EF4-FFF2-40B4-BE49-F238E27FC236}">
                <a16:creationId xmlns:a16="http://schemas.microsoft.com/office/drawing/2014/main" id="{41C89C9E-9045-7B64-FDD5-57E70F202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33" y="531284"/>
            <a:ext cx="1659467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DCD44BB-03A7-0C94-C455-A441B2DA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985684"/>
            <a:ext cx="4318000" cy="579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素爱人，士卒多为用者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B00D194-3F21-54CD-3736-C980BDA7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0" y="4021667"/>
            <a:ext cx="2497667" cy="5799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宽厚</a:t>
            </a:r>
            <a:r>
              <a:rPr lang="ii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有威望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5BEF4D9-B042-348F-5289-BFAF46E35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84183"/>
            <a:ext cx="5029200" cy="111440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在将尉面前“故数言欲亡”，诱导将尉“辱之”，激起众怒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BA8B067-0D24-2361-A407-78079448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0" y="4710854"/>
            <a:ext cx="3026833" cy="11133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机敏，果断，富于谋略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13" grpId="4"/>
      <p:bldP spid="14" grpId="5"/>
      <p:bldP spid="15" grpId="6"/>
      <p:bldP spid="16" grpId="7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4C812D3-E5A7-D97A-8801-42E3F30D0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420968"/>
              </p:ext>
            </p:extLst>
          </p:nvPr>
        </p:nvGraphicFramePr>
        <p:xfrm>
          <a:off x="719667" y="996951"/>
          <a:ext cx="10041467" cy="54382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5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5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人物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具体内容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形象特征</a:t>
                      </a:r>
                      <a:r>
                        <a:rPr lang="en-US" altLang="zh-CN" sz="2667" b="1"/>
                        <a:t>/</a:t>
                      </a:r>
                      <a:r>
                        <a:rPr lang="zh-CN" altLang="en-US" sz="2667" b="1"/>
                        <a:t>作用</a:t>
                      </a:r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5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佣者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3652576059"/>
                  </a:ext>
                </a:extLst>
              </a:tr>
              <a:tr h="6015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戍卒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1308866763"/>
                  </a:ext>
                </a:extLst>
              </a:tr>
              <a:tr h="6015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诸郡县苦秦吏者</a:t>
                      </a:r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en-US" altLang="zh-CN" sz="2667" b="1"/>
                    </a:p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8" marB="60968" anchor="ctr"/>
                </a:tc>
                <a:extLst>
                  <a:ext uri="{0D108BD9-81ED-4DB2-BD59-A6C34878D82A}">
                    <a16:rowId xmlns:a16="http://schemas.microsoft.com/office/drawing/2014/main" val="88122054"/>
                  </a:ext>
                </a:extLst>
              </a:tr>
            </a:tbl>
          </a:graphicData>
        </a:graphic>
      </p:graphicFrame>
      <p:sp>
        <p:nvSpPr>
          <p:cNvPr id="66589" name="文本框 7">
            <a:extLst>
              <a:ext uri="{FF2B5EF4-FFF2-40B4-BE49-F238E27FC236}">
                <a16:creationId xmlns:a16="http://schemas.microsoft.com/office/drawing/2014/main" id="{41C89C9E-9045-7B64-FDD5-57E70F202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33" y="395817"/>
            <a:ext cx="1659467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8E1CE25-8A36-72AF-6926-551844E2A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1" y="1668780"/>
            <a:ext cx="4675716" cy="11144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嘲笑陈胜：“若为佣耕，何富贵也？”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F44E6D2-5673-8449-8B8E-7749B184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1" y="3246676"/>
            <a:ext cx="4675716" cy="11144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紧张躁动，“往往语”“指目陈胜”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EE8F21-0B32-EC08-8518-9615F376D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964" y="1668780"/>
            <a:ext cx="3732530" cy="11144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用他们的嘲笑反衬陈胜的志向远大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C77DEA-29F6-7B1E-0BAE-E7FCD016E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964" y="2956989"/>
            <a:ext cx="3732530" cy="16478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说明舆论准备达到预期效果，烘托出陈胜的富于谋略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7120BE-9EA3-4F4E-C5F5-674244D8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1" y="4986606"/>
            <a:ext cx="4675716" cy="11144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纷纷响应，“刑其长吏，杀之以应陈涉”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4104373-8C7A-9518-831D-307EE19BE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964" y="4719867"/>
            <a:ext cx="3732530" cy="16478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67" b="1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印证了“天下苦秦久矣”，表现出陈胜的远见卓识</a:t>
            </a:r>
          </a:p>
        </p:txBody>
      </p:sp>
    </p:spTree>
    <p:extLst>
      <p:ext uri="{BB962C8B-B14F-4D97-AF65-F5344CB8AC3E}">
        <p14:creationId xmlns:p14="http://schemas.microsoft.com/office/powerpoint/2010/main" val="3833719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  <p:bldP spid="9" grpId="2"/>
      <p:bldP spid="10" grpId="3"/>
      <p:bldP spid="11" grpId="4"/>
      <p:bldP spid="12" grpId="5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3D2E5E-7BC6-AC7A-A3BD-8D7095654FEA}"/>
              </a:ext>
            </a:extLst>
          </p:cNvPr>
          <p:cNvSpPr txBox="1"/>
          <p:nvPr/>
        </p:nvSpPr>
        <p:spPr>
          <a:xfrm>
            <a:off x="438150" y="719667"/>
            <a:ext cx="8144934" cy="6709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陈胜的组织领导才干表现在哪些方面？</a:t>
            </a:r>
          </a:p>
        </p:txBody>
      </p:sp>
      <p:graphicFrame>
        <p:nvGraphicFramePr>
          <p:cNvPr id="4" name="表格 33">
            <a:extLst>
              <a:ext uri="{FF2B5EF4-FFF2-40B4-BE49-F238E27FC236}">
                <a16:creationId xmlns:a16="http://schemas.microsoft.com/office/drawing/2014/main" id="{49705D9D-B432-2908-6109-D80F69874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65427"/>
              </p:ext>
            </p:extLst>
          </p:nvPr>
        </p:nvGraphicFramePr>
        <p:xfrm>
          <a:off x="650240" y="2194937"/>
          <a:ext cx="10891520" cy="2917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933">
                  <a:extLst>
                    <a:ext uri="{9D8B030D-6E8A-4147-A177-3AD203B41FA5}">
                      <a16:colId xmlns:a16="http://schemas.microsoft.com/office/drawing/2014/main" val="3968887908"/>
                    </a:ext>
                  </a:extLst>
                </a:gridCol>
                <a:gridCol w="3820160">
                  <a:extLst>
                    <a:ext uri="{9D8B030D-6E8A-4147-A177-3AD203B41FA5}">
                      <a16:colId xmlns:a16="http://schemas.microsoft.com/office/drawing/2014/main" val="2516079173"/>
                    </a:ext>
                  </a:extLst>
                </a:gridCol>
                <a:gridCol w="4768427">
                  <a:extLst>
                    <a:ext uri="{9D8B030D-6E8A-4147-A177-3AD203B41FA5}">
                      <a16:colId xmlns:a16="http://schemas.microsoft.com/office/drawing/2014/main" val="1775062990"/>
                    </a:ext>
                  </a:extLst>
                </a:gridCol>
              </a:tblGrid>
              <a:tr h="1013695">
                <a:tc rowSpan="2">
                  <a:txBody>
                    <a:bodyPr/>
                    <a:lstStyle/>
                    <a:p>
                      <a:pPr algn="ctr"/>
                      <a:endParaRPr lang="en-US" altLang="zh-CN" sz="2933" b="1"/>
                    </a:p>
                    <a:p>
                      <a:pPr algn="ctr"/>
                      <a:endParaRPr lang="en-US" altLang="zh-CN" sz="2933" b="1"/>
                    </a:p>
                    <a:p>
                      <a:pPr algn="ctr"/>
                      <a:r>
                        <a:rPr lang="zh-CN" altLang="en-US" sz="2933" b="1"/>
                        <a:t>斗争策略和口号的提出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zh-CN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endParaRPr lang="en-US" altLang="zh-CN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804566"/>
                  </a:ext>
                </a:extLst>
              </a:tr>
              <a:tr h="1454431">
                <a:tc vMerge="1">
                  <a:txBody>
                    <a:bodyPr/>
                    <a:lstStyle/>
                    <a:p>
                      <a:pPr algn="ctr"/>
                      <a:endParaRPr lang="zh-CN" altLang="en-US" sz="2667" b="1"/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2667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871145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9E38A536-CA94-221A-83E1-5377832597EE}"/>
              </a:ext>
            </a:extLst>
          </p:cNvPr>
          <p:cNvSpPr txBox="1"/>
          <p:nvPr/>
        </p:nvSpPr>
        <p:spPr>
          <a:xfrm>
            <a:off x="2952329" y="2375985"/>
            <a:ext cx="3807459" cy="1025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秦王朝的内部矛盾：太子扶苏贤而被杀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23FDC7-C7B6-4F1B-E770-88E2179B1D49}"/>
              </a:ext>
            </a:extLst>
          </p:cNvPr>
          <p:cNvSpPr txBox="1"/>
          <p:nvPr/>
        </p:nvSpPr>
        <p:spPr>
          <a:xfrm>
            <a:off x="2952329" y="3653672"/>
            <a:ext cx="380745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秦国和楚国的矛盾：楚人哀怜项燕，复国愿望强烈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F65B83-728F-8227-964A-F8BD5254BBEA}"/>
              </a:ext>
            </a:extLst>
          </p:cNvPr>
          <p:cNvSpPr txBox="1"/>
          <p:nvPr/>
        </p:nvSpPr>
        <p:spPr>
          <a:xfrm>
            <a:off x="6759789" y="2437540"/>
            <a:ext cx="4781972" cy="23801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陈胜针对两个矛盾提出“诈自称公子扶苏、项燕”的策略，这一策略确实起到了动员广大群众参与反秦斗争的作用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33">
            <a:extLst>
              <a:ext uri="{FF2B5EF4-FFF2-40B4-BE49-F238E27FC236}">
                <a16:creationId xmlns:a16="http://schemas.microsoft.com/office/drawing/2014/main" id="{0D4D4B11-9611-C4EB-AFE7-4047FA114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225586"/>
              </p:ext>
            </p:extLst>
          </p:nvPr>
        </p:nvGraphicFramePr>
        <p:xfrm>
          <a:off x="650240" y="2287532"/>
          <a:ext cx="10891520" cy="2980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8853">
                  <a:extLst>
                    <a:ext uri="{9D8B030D-6E8A-4147-A177-3AD203B41FA5}">
                      <a16:colId xmlns:a16="http://schemas.microsoft.com/office/drawing/2014/main" val="3968887908"/>
                    </a:ext>
                  </a:extLst>
                </a:gridCol>
                <a:gridCol w="4118187">
                  <a:extLst>
                    <a:ext uri="{9D8B030D-6E8A-4147-A177-3AD203B41FA5}">
                      <a16:colId xmlns:a16="http://schemas.microsoft.com/office/drawing/2014/main" val="2516079173"/>
                    </a:ext>
                  </a:extLst>
                </a:gridCol>
                <a:gridCol w="5364480">
                  <a:extLst>
                    <a:ext uri="{9D8B030D-6E8A-4147-A177-3AD203B41FA5}">
                      <a16:colId xmlns:a16="http://schemas.microsoft.com/office/drawing/2014/main" val="1775062990"/>
                    </a:ext>
                  </a:extLst>
                </a:gridCol>
              </a:tblGrid>
              <a:tr h="632603">
                <a:tc rowSpan="5">
                  <a:txBody>
                    <a:bodyPr/>
                    <a:lstStyle/>
                    <a:p>
                      <a:pPr algn="ctr"/>
                      <a:endParaRPr lang="en-US" altLang="zh-CN" sz="2933" b="1"/>
                    </a:p>
                    <a:p>
                      <a:pPr algn="ctr"/>
                      <a:endParaRPr lang="en-US" altLang="zh-CN" sz="2933" b="1"/>
                    </a:p>
                    <a:p>
                      <a:pPr algn="ctr"/>
                      <a:r>
                        <a:rPr lang="zh-CN" altLang="en-US" sz="2933" b="1"/>
                        <a:t>起义的准备和发动</a:t>
                      </a:r>
                    </a:p>
                  </a:txBody>
                  <a:tcPr marL="121920" marR="121920" marT="60960" marB="60960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zh-CN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804566"/>
                  </a:ext>
                </a:extLst>
              </a:tr>
              <a:tr h="64078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257040"/>
                  </a:ext>
                </a:extLst>
              </a:tr>
              <a:tr h="493624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05549"/>
                  </a:ext>
                </a:extLst>
              </a:tr>
              <a:tr h="493625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89895"/>
                  </a:ext>
                </a:extLst>
              </a:tr>
              <a:tr h="493625">
                <a:tc vMerge="1"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933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647631"/>
                  </a:ext>
                </a:extLst>
              </a:tr>
            </a:tbl>
          </a:graphicData>
        </a:graphic>
      </p:graphicFrame>
      <p:sp>
        <p:nvSpPr>
          <p:cNvPr id="3" name="文本框 7">
            <a:extLst>
              <a:ext uri="{FF2B5EF4-FFF2-40B4-BE49-F238E27FC236}">
                <a16:creationId xmlns:a16="http://schemas.microsoft.com/office/drawing/2014/main" id="{18D7617B-4A72-CDC9-E1B3-6B336105F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33" y="1242224"/>
            <a:ext cx="1659467" cy="62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1A51DCA-43DD-9C84-4AC5-0953A23B0A08}"/>
              </a:ext>
            </a:extLst>
          </p:cNvPr>
          <p:cNvSpPr txBox="1"/>
          <p:nvPr/>
        </p:nvSpPr>
        <p:spPr>
          <a:xfrm>
            <a:off x="2032002" y="2301079"/>
            <a:ext cx="4172373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置书鱼腹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B8FF4E-D618-FFD2-9349-D3FFD906B647}"/>
              </a:ext>
            </a:extLst>
          </p:cNvPr>
          <p:cNvSpPr txBox="1"/>
          <p:nvPr/>
        </p:nvSpPr>
        <p:spPr>
          <a:xfrm>
            <a:off x="6082454" y="2301079"/>
            <a:ext cx="5540587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制造舆论，树立陈胜称王的形象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D2A754-C391-F6AA-E116-BAE50E276EC9}"/>
              </a:ext>
            </a:extLst>
          </p:cNvPr>
          <p:cNvSpPr txBox="1"/>
          <p:nvPr/>
        </p:nvSpPr>
        <p:spPr>
          <a:xfrm>
            <a:off x="2032002" y="2943328"/>
            <a:ext cx="4172373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狐鸣而呼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F10433-06AF-48B2-2B1D-16055BFF70E6}"/>
              </a:ext>
            </a:extLst>
          </p:cNvPr>
          <p:cNvSpPr txBox="1"/>
          <p:nvPr/>
        </p:nvSpPr>
        <p:spPr>
          <a:xfrm>
            <a:off x="6082454" y="2943328"/>
            <a:ext cx="5540587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 spc="-200">
                <a:latin typeface="楷体" panose="02010609060101010101" pitchFamily="49" charset="-122"/>
                <a:ea typeface="楷体" panose="02010609060101010101" pitchFamily="49" charset="-122"/>
              </a:rPr>
              <a:t>进一步巩固陈胜在戍卒心中的地位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92CF5A0-A2CC-28AF-0111-A5F3E02F347B}"/>
              </a:ext>
            </a:extLst>
          </p:cNvPr>
          <p:cNvSpPr txBox="1"/>
          <p:nvPr/>
        </p:nvSpPr>
        <p:spPr>
          <a:xfrm>
            <a:off x="2032002" y="3543083"/>
            <a:ext cx="4172373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用苦肉计杀死两尉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3EC02D-576F-31F5-A43D-BC0DC6ECD0AF}"/>
              </a:ext>
            </a:extLst>
          </p:cNvPr>
          <p:cNvSpPr txBox="1"/>
          <p:nvPr/>
        </p:nvSpPr>
        <p:spPr>
          <a:xfrm>
            <a:off x="6082454" y="3543083"/>
            <a:ext cx="5540587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扫除发动起义的直接障碍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A534F7-64F8-FA50-A943-690B3B7764DB}"/>
              </a:ext>
            </a:extLst>
          </p:cNvPr>
          <p:cNvSpPr txBox="1"/>
          <p:nvPr/>
        </p:nvSpPr>
        <p:spPr>
          <a:xfrm>
            <a:off x="2032002" y="4111455"/>
            <a:ext cx="4172373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 spc="-200">
                <a:latin typeface="楷体" panose="02010609060101010101" pitchFamily="49" charset="-122"/>
                <a:ea typeface="楷体" panose="02010609060101010101" pitchFamily="49" charset="-122"/>
              </a:rPr>
              <a:t>召令徒属，揭露秦的暴政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E06BF1-6579-B932-27D3-89321C16EA36}"/>
              </a:ext>
            </a:extLst>
          </p:cNvPr>
          <p:cNvSpPr txBox="1"/>
          <p:nvPr/>
        </p:nvSpPr>
        <p:spPr>
          <a:xfrm>
            <a:off x="6082454" y="4111455"/>
            <a:ext cx="5540587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鼓舞众人斗争的信心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4DA9C8E-335B-0F29-140F-4006CFBB4285}"/>
              </a:ext>
            </a:extLst>
          </p:cNvPr>
          <p:cNvSpPr txBox="1"/>
          <p:nvPr/>
        </p:nvSpPr>
        <p:spPr>
          <a:xfrm>
            <a:off x="2032002" y="4676664"/>
            <a:ext cx="4172373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 spc="-200">
                <a:latin typeface="楷体" panose="02010609060101010101" pitchFamily="49" charset="-122"/>
                <a:ea typeface="楷体" panose="02010609060101010101" pitchFamily="49" charset="-122"/>
              </a:rPr>
              <a:t>入陈之后召集三老、豪杰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07492B-8F9E-7A53-F4D9-7196A0884E96}"/>
              </a:ext>
            </a:extLst>
          </p:cNvPr>
          <p:cNvSpPr txBox="1"/>
          <p:nvPr/>
        </p:nvSpPr>
        <p:spPr>
          <a:xfrm>
            <a:off x="6082454" y="4676664"/>
            <a:ext cx="5540587" cy="5745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善于团结吸收力量</a:t>
            </a:r>
          </a:p>
        </p:txBody>
      </p:sp>
    </p:spTree>
    <p:extLst>
      <p:ext uri="{BB962C8B-B14F-4D97-AF65-F5344CB8AC3E}">
        <p14:creationId xmlns:p14="http://schemas.microsoft.com/office/powerpoint/2010/main" val="1534530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1F9CAEE-C371-BFF1-7ED4-397291DAB9B9}"/>
              </a:ext>
            </a:extLst>
          </p:cNvPr>
          <p:cNvSpPr txBox="1"/>
          <p:nvPr/>
        </p:nvSpPr>
        <p:spPr>
          <a:xfrm>
            <a:off x="268817" y="988484"/>
            <a:ext cx="11364382" cy="1312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陈涉发动起义前的一段演说，仅有</a:t>
            </a:r>
            <a:r>
              <a:rPr lang="en-US" altLang="zh-CN" sz="3200" b="1">
                <a:latin typeface="+mn-ea"/>
                <a:ea typeface="+mn-ea"/>
              </a:rPr>
              <a:t>46</a:t>
            </a:r>
            <a:r>
              <a:rPr lang="zh-CN" altLang="en-US" sz="3200" b="1">
                <a:latin typeface="+mn-ea"/>
                <a:ea typeface="+mn-ea"/>
              </a:rPr>
              <a:t>字，却慷慨激昂，气壮山河。试分析其妙处。</a:t>
            </a:r>
          </a:p>
        </p:txBody>
      </p:sp>
      <p:sp>
        <p:nvSpPr>
          <p:cNvPr id="10" name="矩形: 对角圆角 9">
            <a:extLst>
              <a:ext uri="{FF2B5EF4-FFF2-40B4-BE49-F238E27FC236}">
                <a16:creationId xmlns:a16="http://schemas.microsoft.com/office/drawing/2014/main" id="{CFC47CB1-AF23-F9CC-2D17-9F410B01C052}"/>
              </a:ext>
            </a:extLst>
          </p:cNvPr>
          <p:cNvSpPr/>
          <p:nvPr/>
        </p:nvSpPr>
        <p:spPr>
          <a:xfrm flipH="1">
            <a:off x="2810933" y="2457451"/>
            <a:ext cx="2853267" cy="1604433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FC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敬以尊称，激发豪情。</a:t>
            </a:r>
          </a:p>
        </p:txBody>
      </p:sp>
      <p:sp>
        <p:nvSpPr>
          <p:cNvPr id="14" name="矩形: 对角圆角 13">
            <a:extLst>
              <a:ext uri="{FF2B5EF4-FFF2-40B4-BE49-F238E27FC236}">
                <a16:creationId xmlns:a16="http://schemas.microsoft.com/office/drawing/2014/main" id="{6F5CC881-318D-FA98-BE49-7468E8C0DB6D}"/>
              </a:ext>
            </a:extLst>
          </p:cNvPr>
          <p:cNvSpPr/>
          <p:nvPr/>
        </p:nvSpPr>
        <p:spPr>
          <a:xfrm>
            <a:off x="6096000" y="2457451"/>
            <a:ext cx="2853267" cy="1604433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正反对比，剖析利害。</a:t>
            </a:r>
          </a:p>
        </p:txBody>
      </p:sp>
      <p:sp>
        <p:nvSpPr>
          <p:cNvPr id="15" name="矩形: 对角圆角 14">
            <a:extLst>
              <a:ext uri="{FF2B5EF4-FFF2-40B4-BE49-F238E27FC236}">
                <a16:creationId xmlns:a16="http://schemas.microsoft.com/office/drawing/2014/main" id="{8CFC8845-F004-9FBC-CFD3-3AC2B2F624AA}"/>
              </a:ext>
            </a:extLst>
          </p:cNvPr>
          <p:cNvSpPr/>
          <p:nvPr/>
        </p:nvSpPr>
        <p:spPr>
          <a:xfrm flipH="1">
            <a:off x="2810933" y="4265085"/>
            <a:ext cx="2853267" cy="1604433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2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直抒胸臆，坚定信念。</a:t>
            </a:r>
          </a:p>
        </p:txBody>
      </p:sp>
      <p:sp>
        <p:nvSpPr>
          <p:cNvPr id="16" name="矩形: 对角圆角 15">
            <a:extLst>
              <a:ext uri="{FF2B5EF4-FFF2-40B4-BE49-F238E27FC236}">
                <a16:creationId xmlns:a16="http://schemas.microsoft.com/office/drawing/2014/main" id="{CE7AF60A-C1DE-4356-AFE6-0A5534989DBB}"/>
              </a:ext>
            </a:extLst>
          </p:cNvPr>
          <p:cNvSpPr/>
          <p:nvPr/>
        </p:nvSpPr>
        <p:spPr>
          <a:xfrm>
            <a:off x="6096000" y="4265085"/>
            <a:ext cx="2853267" cy="1604433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8F9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环环相扣，一气呵成。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1"/>
      <p:bldP spid="15" grpId="2"/>
      <p:bldP spid="16" grpId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25313C9-AEAA-74CC-AC3F-CFD0324A030D}"/>
              </a:ext>
            </a:extLst>
          </p:cNvPr>
          <p:cNvSpPr txBox="1"/>
          <p:nvPr/>
        </p:nvSpPr>
        <p:spPr>
          <a:xfrm>
            <a:off x="459317" y="637117"/>
            <a:ext cx="11055349" cy="13123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    文章选材有详有略，哪些是详写？哪些是略写？为什么这样安排？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6245E03-D997-54A8-E500-8069B754F505}"/>
              </a:ext>
            </a:extLst>
          </p:cNvPr>
          <p:cNvGrpSpPr/>
          <p:nvPr/>
        </p:nvGrpSpPr>
        <p:grpSpPr>
          <a:xfrm>
            <a:off x="623570" y="2034118"/>
            <a:ext cx="1085849" cy="1134533"/>
            <a:chOff x="1615026" y="1708066"/>
            <a:chExt cx="1085487" cy="1134533"/>
          </a:xfrm>
        </p:grpSpPr>
        <p:sp>
          <p:nvSpPr>
            <p:cNvPr id="3" name="泪滴形 2">
              <a:extLst>
                <a:ext uri="{FF2B5EF4-FFF2-40B4-BE49-F238E27FC236}">
                  <a16:creationId xmlns:a16="http://schemas.microsoft.com/office/drawing/2014/main" id="{EE3EC7B1-5E65-4FD4-83E3-9ACE1D557FA5}"/>
                </a:ext>
              </a:extLst>
            </p:cNvPr>
            <p:cNvSpPr/>
            <p:nvPr/>
          </p:nvSpPr>
          <p:spPr>
            <a:xfrm rot="8342906">
              <a:off x="1615026" y="1708066"/>
              <a:ext cx="1083372" cy="1134533"/>
            </a:xfrm>
            <a:prstGeom prst="teardrop">
              <a:avLst>
                <a:gd name="adj" fmla="val 121407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70667" name="文本框 3">
              <a:extLst>
                <a:ext uri="{FF2B5EF4-FFF2-40B4-BE49-F238E27FC236}">
                  <a16:creationId xmlns:a16="http://schemas.microsoft.com/office/drawing/2014/main" id="{25975193-8554-073E-C28D-0B241E9CD6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5245" y="1939086"/>
              <a:ext cx="1075267" cy="67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详写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8EECB3EA-214D-198F-0F47-F3576042D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490" y="1920582"/>
            <a:ext cx="9417895" cy="167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起义的准备和发动过程。在这一部分里，又重点写陈胜的谋划，其余如大泽乡遇雨、问卜、士卒惊恐、为坛而盟等，都写得比较简略。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CC54252-D224-CF99-6F9D-01372764430F}"/>
              </a:ext>
            </a:extLst>
          </p:cNvPr>
          <p:cNvGrpSpPr/>
          <p:nvPr/>
        </p:nvGrpSpPr>
        <p:grpSpPr>
          <a:xfrm>
            <a:off x="1488016" y="3813176"/>
            <a:ext cx="1085851" cy="1134533"/>
            <a:chOff x="2794616" y="3105260"/>
            <a:chExt cx="1085487" cy="1134533"/>
          </a:xfrm>
        </p:grpSpPr>
        <p:sp>
          <p:nvSpPr>
            <p:cNvPr id="6" name="泪滴形 5">
              <a:extLst>
                <a:ext uri="{FF2B5EF4-FFF2-40B4-BE49-F238E27FC236}">
                  <a16:creationId xmlns:a16="http://schemas.microsoft.com/office/drawing/2014/main" id="{E5487296-53B7-82A4-8407-36A6106AE5AC}"/>
                </a:ext>
              </a:extLst>
            </p:cNvPr>
            <p:cNvSpPr/>
            <p:nvPr/>
          </p:nvSpPr>
          <p:spPr>
            <a:xfrm rot="8342906">
              <a:off x="2794616" y="3105260"/>
              <a:ext cx="1083371" cy="1134533"/>
            </a:xfrm>
            <a:prstGeom prst="teardrop">
              <a:avLst>
                <a:gd name="adj" fmla="val 121407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70665" name="文本框 6">
              <a:extLst>
                <a:ext uri="{FF2B5EF4-FFF2-40B4-BE49-F238E27FC236}">
                  <a16:creationId xmlns:a16="http://schemas.microsoft.com/office/drawing/2014/main" id="{1836D1A7-3094-B94C-78F5-C87FF8129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4837" y="3336279"/>
              <a:ext cx="1075267" cy="67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略写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D049A7D5-F839-C6B8-78EE-73824DFF5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632" y="3908425"/>
            <a:ext cx="8691034" cy="113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933" b="1" i="0" u="none" kern="1200" baseline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933"/>
              <a:t>陈胜少时与人佣耕、起义军的进攻路线、农民政权的建立、各地的反秦斗争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90E4F3-0927-1A0B-B455-DCAFEED7B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767" y="5510459"/>
            <a:ext cx="10204452" cy="67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这些有详有略地写来，突出地表现了陈胜的非凡才略。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1"/>
      <p:bldP spid="9" grpId="2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 Box 5">
            <a:extLst>
              <a:ext uri="{FF2B5EF4-FFF2-40B4-BE49-F238E27FC236}">
                <a16:creationId xmlns:a16="http://schemas.microsoft.com/office/drawing/2014/main" id="{BEE19A38-0F17-D9AE-DC1F-18B351CB2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2" y="1492316"/>
            <a:ext cx="11283283" cy="39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latin typeface="宋体" panose="02010600030101010101" pitchFamily="2" charset="-122"/>
              </a:rPr>
              <a:t>名句默写。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  梁启超在</a:t>
            </a:r>
            <a:r>
              <a:rPr lang="en-US" altLang="zh-CN" sz="3200" b="1">
                <a:latin typeface="宋体" panose="02010600030101010101" pitchFamily="2" charset="-122"/>
              </a:rPr>
              <a:t>《</a:t>
            </a:r>
            <a:r>
              <a:rPr lang="zh-CN" altLang="en-US" sz="3200" b="1">
                <a:latin typeface="宋体" panose="02010600030101010101" pitchFamily="2" charset="-122"/>
              </a:rPr>
              <a:t>少年中国说</a:t>
            </a:r>
            <a:r>
              <a:rPr lang="en-US" altLang="zh-CN" sz="3200" b="1">
                <a:latin typeface="宋体" panose="02010600030101010101" pitchFamily="2" charset="-122"/>
              </a:rPr>
              <a:t>》</a:t>
            </a:r>
            <a:r>
              <a:rPr lang="zh-CN" altLang="en-US" sz="3200" b="1">
                <a:latin typeface="宋体" panose="02010600030101010101" pitchFamily="2" charset="-122"/>
              </a:rPr>
              <a:t>中以“少年智则国智，少年富则国富，少年强则国强”激励青少年要少有大志，</a:t>
            </a:r>
            <a:r>
              <a:rPr lang="en-US" altLang="zh-CN" sz="3200" b="1">
                <a:latin typeface="宋体" panose="02010600030101010101" pitchFamily="2" charset="-122"/>
              </a:rPr>
              <a:t>《</a:t>
            </a:r>
            <a:r>
              <a:rPr lang="zh-CN" altLang="en-US" sz="3200" b="1">
                <a:latin typeface="宋体" panose="02010600030101010101" pitchFamily="2" charset="-122"/>
              </a:rPr>
              <a:t>陈涉世家</a:t>
            </a:r>
            <a:r>
              <a:rPr lang="en-US" altLang="zh-CN" sz="3200" b="1">
                <a:latin typeface="宋体" panose="02010600030101010101" pitchFamily="2" charset="-122"/>
              </a:rPr>
              <a:t>》</a:t>
            </a:r>
            <a:r>
              <a:rPr lang="zh-CN" altLang="en-US" sz="3200" b="1">
                <a:latin typeface="宋体" panose="02010600030101010101" pitchFamily="2" charset="-122"/>
              </a:rPr>
              <a:t>中有异曲同工之妙的句子是“</a:t>
            </a:r>
            <a:r>
              <a:rPr lang="en-US" altLang="zh-CN" sz="3200" b="1">
                <a:latin typeface="宋体" panose="02010600030101010101" pitchFamily="2" charset="-122"/>
              </a:rPr>
              <a:t>____________________</a:t>
            </a:r>
            <a:r>
              <a:rPr lang="zh-CN" altLang="en-US" sz="3200" b="1">
                <a:latin typeface="宋体" panose="02010600030101010101" pitchFamily="2" charset="-122"/>
              </a:rPr>
              <a:t>”。</a:t>
            </a:r>
            <a:r>
              <a:rPr lang="zh-CN" altLang="en-US" sz="3200" b="1" smtClean="0">
                <a:latin typeface="宋体" panose="02010600030101010101" pitchFamily="2" charset="-122"/>
              </a:rPr>
              <a:t>同时</a:t>
            </a:r>
            <a:r>
              <a:rPr lang="zh-CN" altLang="en-US" sz="3200" b="1">
                <a:latin typeface="宋体" panose="02010600030101010101" pitchFamily="2" charset="-122"/>
              </a:rPr>
              <a:t>，陈涉向封建统治者发出了“</a:t>
            </a:r>
            <a:r>
              <a:rPr lang="en-US" altLang="zh-CN" sz="3200" b="1">
                <a:latin typeface="宋体" panose="02010600030101010101" pitchFamily="2" charset="-122"/>
              </a:rPr>
              <a:t>____________________</a:t>
            </a:r>
            <a:r>
              <a:rPr lang="zh-CN" altLang="en-US" sz="3200" b="1">
                <a:latin typeface="宋体" panose="02010600030101010101" pitchFamily="2" charset="-122"/>
              </a:rPr>
              <a:t>”的挑战，以此激励众人。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60B0C5D6-7CD6-A02C-A9FF-7781248B0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455" y="3429000"/>
            <a:ext cx="3921972" cy="63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燕雀安知鸿鹄之志哉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DC4BDD8-DB3D-19FE-08FA-44111AFBF338}"/>
              </a:ext>
            </a:extLst>
          </p:cNvPr>
          <p:cNvGrpSpPr/>
          <p:nvPr/>
        </p:nvGrpSpPr>
        <p:grpSpPr>
          <a:xfrm>
            <a:off x="288007" y="60960"/>
            <a:ext cx="4337050" cy="1212851"/>
            <a:chOff x="492690" y="243840"/>
            <a:chExt cx="4337050" cy="1212851"/>
          </a:xfrm>
        </p:grpSpPr>
        <p:pic>
          <p:nvPicPr>
            <p:cNvPr id="8" name="Picture 271" descr="21">
              <a:extLst>
                <a:ext uri="{FF2B5EF4-FFF2-40B4-BE49-F238E27FC236}">
                  <a16:creationId xmlns:a16="http://schemas.microsoft.com/office/drawing/2014/main" id="{075EDE94-6E38-42C0-F8E1-E91B31C9B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contrast="-3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2690" y="387773"/>
              <a:ext cx="4337050" cy="1068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5">
              <a:extLst>
                <a:ext uri="{FF2B5EF4-FFF2-40B4-BE49-F238E27FC236}">
                  <a16:creationId xmlns:a16="http://schemas.microsoft.com/office/drawing/2014/main" id="{5B3E63F7-D063-339A-A9EE-AA445A3D7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1323" y="540173"/>
              <a:ext cx="2171700" cy="69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733" b="1">
                  <a:solidFill>
                    <a:schemeClr val="bg1"/>
                  </a:solidFill>
                  <a:latin typeface="宋体" panose="02010600030101010101" pitchFamily="2" charset="-122"/>
                </a:rPr>
                <a:t>典型考题</a:t>
              </a:r>
            </a:p>
          </p:txBody>
        </p:sp>
        <p:pic>
          <p:nvPicPr>
            <p:cNvPr id="10" name="Picture 272" descr="28">
              <a:extLst>
                <a:ext uri="{FF2B5EF4-FFF2-40B4-BE49-F238E27FC236}">
                  <a16:creationId xmlns:a16="http://schemas.microsoft.com/office/drawing/2014/main" id="{456CF30E-F46F-591E-91B5-B24C19A941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1956" y="243840"/>
              <a:ext cx="1325033" cy="101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5">
            <a:extLst>
              <a:ext uri="{FF2B5EF4-FFF2-40B4-BE49-F238E27FC236}">
                <a16:creationId xmlns:a16="http://schemas.microsoft.com/office/drawing/2014/main" id="{7227A6EF-484E-8299-2F37-588D68B94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6695" y="4051012"/>
            <a:ext cx="3583305" cy="63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王侯将相宁有种乎</a:t>
            </a:r>
          </a:p>
        </p:txBody>
      </p:sp>
    </p:spTree>
    <p:extLst>
      <p:ext uri="{BB962C8B-B14F-4D97-AF65-F5344CB8AC3E}">
        <p14:creationId xmlns:p14="http://schemas.microsoft.com/office/powerpoint/2010/main" val="4239519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C4C10C6-C5EC-538D-CCA7-5CFB011254BF}"/>
              </a:ext>
            </a:extLst>
          </p:cNvPr>
          <p:cNvGrpSpPr/>
          <p:nvPr/>
        </p:nvGrpSpPr>
        <p:grpSpPr>
          <a:xfrm>
            <a:off x="432931" y="584689"/>
            <a:ext cx="11389782" cy="5908199"/>
            <a:chOff x="432931" y="1448289"/>
            <a:chExt cx="11389782" cy="5908199"/>
          </a:xfrm>
        </p:grpSpPr>
        <p:pic>
          <p:nvPicPr>
            <p:cNvPr id="3" name="图片 17">
              <a:extLst>
                <a:ext uri="{FF2B5EF4-FFF2-40B4-BE49-F238E27FC236}">
                  <a16:creationId xmlns:a16="http://schemas.microsoft.com/office/drawing/2014/main" id="{81F25507-25CF-7553-71CD-8E6581620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63081" y="1585783"/>
              <a:ext cx="931333" cy="931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1C6D833F-F426-E127-AFF6-AD1B06716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931" y="1448289"/>
              <a:ext cx="11389782" cy="590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2.</a:t>
              </a:r>
              <a:r>
                <a:rPr lang="zh-CN" altLang="en-US" sz="2933" b="1">
                  <a:solidFill>
                    <a:srgbClr val="FF0000"/>
                  </a:solidFill>
                  <a:latin typeface="宋体" panose="02010600030101010101" pitchFamily="2" charset="-122"/>
                </a:rPr>
                <a:t>（天津中考）</a:t>
              </a:r>
              <a:r>
                <a:rPr lang="zh-CN" altLang="en-US" sz="2933" b="1">
                  <a:latin typeface="宋体" panose="02010600030101010101" pitchFamily="2" charset="-122"/>
                </a:rPr>
                <a:t>下面对选文（课文第</a:t>
              </a:r>
              <a:r>
                <a:rPr lang="en-US" altLang="zh-CN" sz="2933" b="1">
                  <a:latin typeface="宋体" panose="02010600030101010101" pitchFamily="2" charset="-122"/>
                </a:rPr>
                <a:t>3</a:t>
              </a:r>
              <a:r>
                <a:rPr lang="zh-CN" altLang="en-US" sz="2933" b="1">
                  <a:latin typeface="宋体" panose="02010600030101010101" pitchFamily="2" charset="-122"/>
                </a:rPr>
                <a:t>段）的分析，</a:t>
              </a:r>
              <a:r>
                <a:rPr lang="zh-CN" altLang="en-US" sz="2933" b="1">
                  <a:solidFill>
                    <a:srgbClr val="FF0000"/>
                  </a:solidFill>
                  <a:latin typeface="宋体" panose="02010600030101010101" pitchFamily="2" charset="-122"/>
                </a:rPr>
                <a:t>不正确</a:t>
              </a:r>
              <a:r>
                <a:rPr lang="zh-CN" altLang="en-US" sz="2933" b="1">
                  <a:latin typeface="宋体" panose="02010600030101010101" pitchFamily="2" charset="-122"/>
                </a:rPr>
                <a:t>的一项是（   ）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A.</a:t>
              </a:r>
              <a:r>
                <a:rPr lang="zh-CN" altLang="en-US" sz="2933" b="1">
                  <a:latin typeface="宋体" panose="02010600030101010101" pitchFamily="2" charset="-122"/>
                </a:rPr>
                <a:t>陈胜、吴广起义的直接原因是“并杀两尉”，这也是他们为起义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  </a:t>
              </a:r>
              <a:r>
                <a:rPr lang="zh-CN" altLang="en-US" sz="2933" b="1">
                  <a:latin typeface="宋体" panose="02010600030101010101" pitchFamily="2" charset="-122"/>
                </a:rPr>
                <a:t>所做的舆论准备。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B.</a:t>
              </a:r>
              <a:r>
                <a:rPr lang="zh-CN" altLang="en-US" sz="2933" b="1">
                  <a:latin typeface="宋体" panose="02010600030101010101" pitchFamily="2" charset="-122"/>
                </a:rPr>
                <a:t>陈胜用“王侯将相宁有种乎”激励士卒，坚定了士卒反抗暴秦、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  </a:t>
              </a:r>
              <a:r>
                <a:rPr lang="zh-CN" altLang="en-US" sz="2933" b="1">
                  <a:latin typeface="宋体" panose="02010600030101010101" pitchFamily="2" charset="-122"/>
                </a:rPr>
                <a:t>奋起抗争的信念。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C.</a:t>
              </a:r>
              <a:r>
                <a:rPr lang="zh-CN" altLang="en-US" sz="2933" b="1">
                  <a:latin typeface="宋体" panose="02010600030101010101" pitchFamily="2" charset="-122"/>
                </a:rPr>
                <a:t>“比至陈，车六七百乘，骑千余，卒数万人”，体现了起义策略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  </a:t>
              </a:r>
              <a:r>
                <a:rPr lang="zh-CN" altLang="en-US" sz="2933" b="1">
                  <a:latin typeface="宋体" panose="02010600030101010101" pitchFamily="2" charset="-122"/>
                </a:rPr>
                <a:t>的正确性和百姓的人心所向。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D.</a:t>
              </a:r>
              <a:r>
                <a:rPr lang="zh-CN" altLang="en-US" sz="2933" b="1">
                  <a:latin typeface="宋体" panose="02010600030101010101" pitchFamily="2" charset="-122"/>
                </a:rPr>
                <a:t>选文中，一支团结战斗的农民起义军迅速组成，证明陈胜是一名</a:t>
              </a:r>
              <a:endParaRPr lang="en-US" altLang="zh-CN" sz="2933" b="1">
                <a:latin typeface="宋体" panose="02010600030101010101" pitchFamily="2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933" b="1">
                  <a:latin typeface="宋体" panose="02010600030101010101" pitchFamily="2" charset="-122"/>
                </a:rPr>
                <a:t>  </a:t>
              </a:r>
              <a:r>
                <a:rPr lang="zh-CN" altLang="en-US" sz="2933" b="1">
                  <a:latin typeface="宋体" panose="02010600030101010101" pitchFamily="2" charset="-122"/>
                </a:rPr>
                <a:t>卓越的组织者和领导者。</a:t>
              </a:r>
              <a:endParaRPr lang="en-US" altLang="zh-CN" sz="2933" b="1">
                <a:latin typeface="宋体" panose="02010600030101010101" pitchFamily="2" charset="-122"/>
              </a:endParaRPr>
            </a:p>
          </p:txBody>
        </p:sp>
      </p:grpSp>
      <p:sp>
        <p:nvSpPr>
          <p:cNvPr id="5" name="Text Box 5">
            <a:extLst>
              <a:ext uri="{FF2B5EF4-FFF2-40B4-BE49-F238E27FC236}">
                <a16:creationId xmlns:a16="http://schemas.microsoft.com/office/drawing/2014/main" id="{06B443D7-71CD-5FA4-C59D-B16E4D059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1394" y="2217396"/>
            <a:ext cx="6390233" cy="88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10000"/>
              </a:lnSpc>
            </a:pPr>
            <a:r>
              <a:rPr lang="zh-CN" altLang="en-US" sz="1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起义的直接原因是“失期，法皆斩”，为起义所做的舆论准备是“置书鱼腹、篝火狐鸣”。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3A71F7D-9A84-DE9C-5751-8B6094F85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585" y="1174303"/>
            <a:ext cx="455467" cy="63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C55A11"/>
                </a:solidFill>
                <a:latin typeface="宋体" panose="02010600030101010101" pitchFamily="2" charset="-122"/>
              </a:rPr>
              <a:t>A</a:t>
            </a:r>
            <a:endParaRPr lang="zh-CN" altLang="en-US" sz="3200" b="1">
              <a:solidFill>
                <a:srgbClr val="C55A11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954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75E7CE-ABB9-FC21-6393-D07DF108281D}"/>
              </a:ext>
            </a:extLst>
          </p:cNvPr>
          <p:cNvGrpSpPr/>
          <p:nvPr/>
        </p:nvGrpSpPr>
        <p:grpSpPr>
          <a:xfrm>
            <a:off x="277284" y="871760"/>
            <a:ext cx="11389782" cy="1226489"/>
            <a:chOff x="277284" y="935963"/>
            <a:chExt cx="11389782" cy="1226489"/>
          </a:xfrm>
        </p:grpSpPr>
        <p:pic>
          <p:nvPicPr>
            <p:cNvPr id="3" name="图片 17">
              <a:extLst>
                <a:ext uri="{FF2B5EF4-FFF2-40B4-BE49-F238E27FC236}">
                  <a16:creationId xmlns:a16="http://schemas.microsoft.com/office/drawing/2014/main" id="{663EC9FC-F332-F21A-DE41-16F5D85C9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89585" y="1082014"/>
              <a:ext cx="931333" cy="931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5">
              <a:extLst>
                <a:ext uri="{FF2B5EF4-FFF2-40B4-BE49-F238E27FC236}">
                  <a16:creationId xmlns:a16="http://schemas.microsoft.com/office/drawing/2014/main" id="{D0B9D9A0-99B2-0A13-90CF-63460EAB9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84" y="935963"/>
              <a:ext cx="11389782" cy="1226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latin typeface="宋体" panose="02010600030101010101" pitchFamily="2" charset="-122"/>
                </a:rPr>
                <a:t>3.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</a:rPr>
                <a:t>（常德中考）</a:t>
              </a:r>
              <a:r>
                <a:rPr lang="zh-CN" altLang="en-US" sz="3200" b="1">
                  <a:latin typeface="宋体" panose="02010600030101010101" pitchFamily="2" charset="-122"/>
                </a:rPr>
                <a:t>请以课文</a:t>
              </a:r>
              <a:r>
                <a:rPr lang="en-US" altLang="zh-CN" sz="3200" b="1">
                  <a:latin typeface="宋体" panose="02010600030101010101" pitchFamily="2" charset="-122"/>
                </a:rPr>
                <a:t>《</a:t>
              </a:r>
              <a:r>
                <a:rPr lang="zh-CN" altLang="en-US" sz="3200" b="1">
                  <a:latin typeface="宋体" panose="02010600030101010101" pitchFamily="2" charset="-122"/>
                </a:rPr>
                <a:t>陈涉世家</a:t>
              </a:r>
              <a:r>
                <a:rPr lang="en-US" altLang="zh-CN" sz="3200" b="1">
                  <a:latin typeface="宋体" panose="02010600030101010101" pitchFamily="2" charset="-122"/>
                </a:rPr>
                <a:t>》</a:t>
              </a:r>
              <a:r>
                <a:rPr lang="zh-CN" altLang="en-US" sz="3200" b="1">
                  <a:latin typeface="宋体" panose="02010600030101010101" pitchFamily="2" charset="-122"/>
                </a:rPr>
                <a:t>中陈胜、吴广起义为例，谈谈你对“生于忧患”的理解。</a:t>
              </a:r>
            </a:p>
          </p:txBody>
        </p:sp>
      </p:grpSp>
      <p:sp>
        <p:nvSpPr>
          <p:cNvPr id="5" name="Text Box 5">
            <a:extLst>
              <a:ext uri="{FF2B5EF4-FFF2-40B4-BE49-F238E27FC236}">
                <a16:creationId xmlns:a16="http://schemas.microsoft.com/office/drawing/2014/main" id="{EC271632-F163-B443-8B01-8929D4C0E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67" y="2371896"/>
            <a:ext cx="11038418" cy="359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生于忧患”的意思是说，忧患和磨难可以使一个人奋发有为，使一个国家兴旺发达。陈胜、吴广出身低微，在去戍守渔阳的途中遭逢大雨，困于大泽乡，在逃亡也是死、起义也是死的境遇中，选择了为国事而死，最后建立了政权。如果不是“苦秦久矣”，如果不是身处绝境，就没有陈胜、吴广的揭竿而起。</a:t>
            </a:r>
          </a:p>
        </p:txBody>
      </p:sp>
    </p:spTree>
    <p:extLst>
      <p:ext uri="{BB962C8B-B14F-4D97-AF65-F5344CB8AC3E}">
        <p14:creationId xmlns:p14="http://schemas.microsoft.com/office/powerpoint/2010/main" val="3039484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A128FF4-E8FF-73A2-FB3C-C8B427F4A74E}"/>
              </a:ext>
            </a:extLst>
          </p:cNvPr>
          <p:cNvGrpSpPr/>
          <p:nvPr/>
        </p:nvGrpSpPr>
        <p:grpSpPr>
          <a:xfrm>
            <a:off x="277284" y="587280"/>
            <a:ext cx="11389782" cy="1077384"/>
            <a:chOff x="277284" y="864843"/>
            <a:chExt cx="11389782" cy="1077384"/>
          </a:xfrm>
        </p:grpSpPr>
        <p:pic>
          <p:nvPicPr>
            <p:cNvPr id="3" name="图片 17">
              <a:extLst>
                <a:ext uri="{FF2B5EF4-FFF2-40B4-BE49-F238E27FC236}">
                  <a16:creationId xmlns:a16="http://schemas.microsoft.com/office/drawing/2014/main" id="{A23844C4-8A3D-F028-BFCD-8530CE34C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89585" y="1010894"/>
              <a:ext cx="931333" cy="931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5">
              <a:extLst>
                <a:ext uri="{FF2B5EF4-FFF2-40B4-BE49-F238E27FC236}">
                  <a16:creationId xmlns:a16="http://schemas.microsoft.com/office/drawing/2014/main" id="{BCCBDDA7-861C-E27B-9186-0AC36A9AF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84" y="864843"/>
              <a:ext cx="11389782" cy="635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latin typeface="宋体" panose="02010600030101010101" pitchFamily="2" charset="-122"/>
                </a:rPr>
                <a:t>4.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</a:rPr>
                <a:t>（威海中考改编）</a:t>
              </a:r>
              <a:r>
                <a:rPr lang="zh-CN" altLang="en-US" sz="3200" b="1">
                  <a:latin typeface="宋体" panose="02010600030101010101" pitchFamily="2" charset="-122"/>
                </a:rPr>
                <a:t>请根据下述材料，写出你对司马迁的评价。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8BC02FC-F273-3E3E-4A81-95203BAB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87" y="1275449"/>
            <a:ext cx="11342581" cy="445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甲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】《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陈涉世家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段（文略）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乙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十年而遭李陵之祸，幽于累绁</a:t>
            </a:r>
            <a:r>
              <a:rPr lang="zh-CN" altLang="en-US" sz="2933" b="1" baseline="3000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。乃喟然而叹曰：“是余之罪夫！身亏不用矣。</a:t>
            </a:r>
            <a:r>
              <a:rPr lang="zh-CN" altLang="en-US" sz="2933" b="1" smtClean="0">
                <a:latin typeface="楷体" panose="02010609060101010101" pitchFamily="49" charset="-122"/>
                <a:ea typeface="楷体" panose="02010609060101010101" pitchFamily="49" charset="-122"/>
              </a:rPr>
              <a:t>”退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而深惟</a:t>
            </a:r>
            <a:r>
              <a:rPr lang="zh-CN" altLang="en-US" sz="2933" b="1" baseline="3000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曰：“夫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隐约者，欲遂其志之思也。” （节选自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汉书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司马迁传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丙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司马迁写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的目的是“究天人之际，通古今之变，成一家之言”。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丁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鲁迅高度评价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：史家之绝唱，无韵之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离骚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933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933" b="1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933" b="1">
                <a:latin typeface="仿宋" panose="02010609060101010101" pitchFamily="49" charset="-122"/>
                <a:ea typeface="仿宋" panose="02010609060101010101" pitchFamily="49" charset="-122"/>
              </a:rPr>
              <a:t>注释</a:t>
            </a:r>
            <a:r>
              <a:rPr lang="en-US" altLang="zh-CN" sz="2933" b="1">
                <a:latin typeface="仿宋" panose="02010609060101010101" pitchFamily="49" charset="-122"/>
                <a:ea typeface="仿宋" panose="02010609060101010101" pitchFamily="49" charset="-122"/>
              </a:rPr>
              <a:t>】①</a:t>
            </a:r>
            <a:r>
              <a:rPr lang="zh-CN" altLang="en-US" sz="2933" b="1">
                <a:latin typeface="仿宋" panose="02010609060101010101" pitchFamily="49" charset="-122"/>
                <a:ea typeface="仿宋" panose="02010609060101010101" pitchFamily="49" charset="-122"/>
              </a:rPr>
              <a:t>累绁（</a:t>
            </a:r>
            <a:r>
              <a:rPr lang="en-US" altLang="zh-CN" sz="2933" b="1" err="1">
                <a:latin typeface="宋体" panose="02010600030101010101" pitchFamily="2" charset="-122"/>
              </a:rPr>
              <a:t>xiè</a:t>
            </a:r>
            <a:r>
              <a:rPr lang="zh-CN" altLang="en-US" sz="2933" b="1">
                <a:latin typeface="仿宋" panose="02010609060101010101" pitchFamily="49" charset="-122"/>
                <a:ea typeface="仿宋" panose="02010609060101010101" pitchFamily="49" charset="-122"/>
              </a:rPr>
              <a:t>）：捆绑犯人的绳索。②惟：思。</a:t>
            </a:r>
          </a:p>
        </p:txBody>
      </p:sp>
    </p:spTree>
    <p:extLst>
      <p:ext uri="{BB962C8B-B14F-4D97-AF65-F5344CB8AC3E}">
        <p14:creationId xmlns:p14="http://schemas.microsoft.com/office/powerpoint/2010/main" val="2664142127"/>
      </p:ext>
    </p:extLst>
  </p:cSld>
  <p:clrMapOvr>
    <a:masterClrMapping/>
  </p:clrMapOvr>
  <p:transition/>
  <p:timing/>
</p:sld>
</file>

<file path=ppt/slides/slide6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BEE1469F-59A0-AA28-54E5-95CEE4FF1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67" y="2224824"/>
            <a:ext cx="11038418" cy="240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609600" lvl="0" indent="-6096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司马迁是我国西汉时期著名的史学家、文学家和思想家。他用毕生的精力，倾注了全部心血，写成了</a:t>
            </a:r>
            <a:r>
              <a:rPr lang="en-US" altLang="zh-CN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，开创了我国纪传体史书的先例。特别是他遭遇不幸后忍辱负重，为实现自己的理想而努力奋斗的精神更为后人所敬重。</a:t>
            </a:r>
          </a:p>
        </p:txBody>
      </p:sp>
    </p:spTree>
    <p:extLst>
      <p:ext uri="{BB962C8B-B14F-4D97-AF65-F5344CB8AC3E}">
        <p14:creationId xmlns:p14="http://schemas.microsoft.com/office/powerpoint/2010/main" val="2320075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4754" name="Picture 271" descr="21">
            <a:extLst>
              <a:ext uri="{FF2B5EF4-FFF2-40B4-BE49-F238E27FC236}">
                <a16:creationId xmlns:a16="http://schemas.microsoft.com/office/drawing/2014/main" id="{39FB7B9C-450F-47E5-BF70-DE7FF4D41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918" y="448733"/>
            <a:ext cx="4337050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272" descr="28">
            <a:extLst>
              <a:ext uri="{FF2B5EF4-FFF2-40B4-BE49-F238E27FC236}">
                <a16:creationId xmlns:a16="http://schemas.microsoft.com/office/drawing/2014/main" id="{7BE64A9F-45FF-3FB9-6DC7-263191EB7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184" y="304800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矩形 5">
            <a:extLst>
              <a:ext uri="{FF2B5EF4-FFF2-40B4-BE49-F238E27FC236}">
                <a16:creationId xmlns:a16="http://schemas.microsoft.com/office/drawing/2014/main" id="{EB5C3958-7A24-807B-0F62-F50F8F233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1" y="601133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问题探究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200650-BCDE-F1E9-EBF1-1BCD7CC32AEF}"/>
              </a:ext>
            </a:extLst>
          </p:cNvPr>
          <p:cNvSpPr txBox="1"/>
          <p:nvPr/>
        </p:nvSpPr>
        <p:spPr>
          <a:xfrm>
            <a:off x="560917" y="1460500"/>
            <a:ext cx="11070166" cy="6724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>
                <a:latin typeface="+mn-ea"/>
                <a:ea typeface="+mn-ea"/>
              </a:rPr>
              <a:t>1.</a:t>
            </a:r>
            <a:r>
              <a:rPr lang="zh-CN" altLang="en-US" sz="3200" b="1">
                <a:latin typeface="+mn-ea"/>
                <a:ea typeface="+mn-ea"/>
              </a:rPr>
              <a:t>结合下面的链接材料，想一想，陈涉何以被列入“世家”？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F958FDF-C16F-57F0-6D87-1C2322A06240}"/>
              </a:ext>
            </a:extLst>
          </p:cNvPr>
          <p:cNvSpPr/>
          <p:nvPr/>
        </p:nvSpPr>
        <p:spPr>
          <a:xfrm>
            <a:off x="620184" y="2311400"/>
            <a:ext cx="10847918" cy="3808730"/>
          </a:xfrm>
          <a:prstGeom prst="roundRect">
            <a:avLst>
              <a:gd name="adj" fmla="val 11086"/>
            </a:avLst>
          </a:prstGeom>
          <a:noFill/>
          <a:ln>
            <a:solidFill>
              <a:srgbClr val="C55A1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的人物传记分为三类：本纪、世家、列传。这是按传主的地位和影响划分的。帝王的行事关系到全国的政局，是立国之本，故其传记称“本纪”。王侯是一个地区的实际统治者，世代保有其国，对全国政局有一定的影响，故其传记称“世家”。列传是为人臣及各方面的代表人物立传。</a:t>
            </a:r>
          </a:p>
        </p:txBody>
      </p:sp>
    </p:spTree>
  </p:cSld>
  <p:clrMapOvr>
    <a:masterClrMapping/>
  </p:clrMapOvr>
  <p:transition/>
  <p:timing/>
</p:sld>
</file>

<file path=ppt/slides/slide7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文本框 1">
            <a:extLst>
              <a:ext uri="{FF2B5EF4-FFF2-40B4-BE49-F238E27FC236}">
                <a16:creationId xmlns:a16="http://schemas.microsoft.com/office/drawing/2014/main" id="{7F056E0D-6DB0-A6C0-3FC1-B68C4CBD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33" y="867833"/>
            <a:ext cx="11154834" cy="532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链接材料为我们提供了</a:t>
            </a:r>
            <a:r>
              <a:rPr lang="en-US" altLang="zh-CN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三类人物传记的划分及其依据，但这仅仅是一个大略的划分，对于某些历史人物，作者有他的特殊考虑。陈胜即是一个特例。他出身低微，是所谓“瓮牖绳枢之子，氓隶之人”，起义后虽自立为王，但为时仅六个月。之所以列入“世家”，是因为他在秦王朝的严酷统治下首先发难，的确建立了非常之功。司马迁在这篇传记的最后写道：“陈胜虽已死，其所置遣侯王将相竟亡秦，由涉首事也。”尤其意味深长的是，他在传后全文引用了贾谊所撰</a:t>
            </a:r>
            <a:r>
              <a:rPr lang="en-US" altLang="zh-CN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过秦论</a:t>
            </a:r>
            <a:r>
              <a:rPr lang="en-US" altLang="zh-CN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来代替自己下赞文。这种不寻常的做法，更足以说明司马迁所看重的是功业，而不以成败论英雄。</a:t>
            </a:r>
          </a:p>
        </p:txBody>
      </p:sp>
    </p:spTree>
  </p:cSld>
  <p:clrMapOvr>
    <a:masterClrMapping/>
  </p:clrMapOvr>
  <p:transition/>
  <p:timing/>
</p:sld>
</file>

<file path=ppt/slides/slide7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92B452-B428-007E-8297-FF6E1247590E}"/>
              </a:ext>
            </a:extLst>
          </p:cNvPr>
          <p:cNvSpPr txBox="1"/>
          <p:nvPr/>
        </p:nvSpPr>
        <p:spPr>
          <a:xfrm>
            <a:off x="560917" y="1230207"/>
            <a:ext cx="11070166" cy="19528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384000" indent="-384000" eaLnBrk="1" hangingPunct="1">
              <a:lnSpc>
                <a:spcPct val="130000"/>
              </a:lnSpc>
              <a:defRPr/>
            </a:pPr>
            <a:r>
              <a:rPr lang="en-US" altLang="zh-CN" sz="3200" b="1">
                <a:latin typeface="+mn-ea"/>
                <a:ea typeface="+mn-ea"/>
              </a:rPr>
              <a:t>2.《</a:t>
            </a:r>
            <a:r>
              <a:rPr lang="zh-CN" altLang="en-US" sz="3200" b="1">
                <a:latin typeface="+mn-ea"/>
                <a:ea typeface="+mn-ea"/>
              </a:rPr>
              <a:t>史记</a:t>
            </a:r>
            <a:r>
              <a:rPr lang="en-US" altLang="zh-CN" sz="3200" b="1">
                <a:latin typeface="+mn-ea"/>
                <a:ea typeface="+mn-ea"/>
              </a:rPr>
              <a:t>》“</a:t>
            </a:r>
            <a:r>
              <a:rPr lang="zh-CN" altLang="en-US" sz="3200" b="1">
                <a:latin typeface="+mn-ea"/>
                <a:ea typeface="+mn-ea"/>
              </a:rPr>
              <a:t>不虚美，不隐恶”，实录史事，但于记事、评论中也包含了作者的褒贬。本文字里行间隐藏了作者对陈胜怎样的情感态度？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B505F7A-344C-9F94-20EA-688B948A7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3413342"/>
            <a:ext cx="11235267" cy="25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①作者有意将出身低微的陈胜列入“世家”，本身就隐藏了其对陈胜特殊历史贡献的肯定。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C55A1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②对陈胜的语言、神态、行动描写中也暗含着作者对他的赞赏，虽然不见作者的议论，但褒贬自寓。</a:t>
            </a:r>
          </a:p>
        </p:txBody>
      </p:sp>
    </p:spTree>
    <p:extLst>
      <p:ext uri="{BB962C8B-B14F-4D97-AF65-F5344CB8AC3E}">
        <p14:creationId xmlns:p14="http://schemas.microsoft.com/office/powerpoint/2010/main" val="2161899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5778" name="Picture 271" descr="21">
            <a:extLst>
              <a:ext uri="{FF2B5EF4-FFF2-40B4-BE49-F238E27FC236}">
                <a16:creationId xmlns:a16="http://schemas.microsoft.com/office/drawing/2014/main" id="{5A828766-ACF9-8170-4957-CC32D14B9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833" y="143933"/>
            <a:ext cx="4337051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272" descr="28">
            <a:extLst>
              <a:ext uri="{FF2B5EF4-FFF2-40B4-BE49-F238E27FC236}">
                <a16:creationId xmlns:a16="http://schemas.microsoft.com/office/drawing/2014/main" id="{7A28EF13-E7AF-824D-45BF-ED619AD10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100" y="0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矩形 3">
            <a:extLst>
              <a:ext uri="{FF2B5EF4-FFF2-40B4-BE49-F238E27FC236}">
                <a16:creationId xmlns:a16="http://schemas.microsoft.com/office/drawing/2014/main" id="{D4AA71EF-2EE6-69C0-1A78-9F220F744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617" y="283633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结构梳理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7482AA-0A98-D1C3-B0EB-3EB3B357D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33" y="2345267"/>
            <a:ext cx="795867" cy="191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陈涉世家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E80C2A6-7FD6-E2B7-F3EB-8ED396B66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600" y="1073151"/>
            <a:ext cx="165311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出身抱负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9E999A-E019-D5C3-D982-799143381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876300"/>
            <a:ext cx="1849967" cy="58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佣耕之身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6AF7617-7526-EE3F-8085-1C265B918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1365251"/>
            <a:ext cx="18499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鸿鹄之志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519E33-97C7-D6AE-00B1-ABEB03E1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267" y="2859618"/>
            <a:ext cx="16594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谋划起义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4410A7-5DCC-80A6-2D76-0CDEB6CE3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1966384"/>
            <a:ext cx="18499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起义原因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C970D67-940C-5AF6-29A5-F1F8F41AB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3009900"/>
            <a:ext cx="1617133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分析形势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B9FB395-40F6-125F-0E20-2E0E0922F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4030133"/>
            <a:ext cx="17737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制造舆论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BF6B2BD-9330-EEBC-1568-1541EBB19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1763184"/>
            <a:ext cx="5384800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直接原因：遇雨失期，失期皆斩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C2211E-264F-CF32-4D2B-DD7B2A9F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2290233"/>
            <a:ext cx="4216400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根本原因：天下苦秦久矣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685752E-42A3-AED6-BAF3-E345CC7E5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2781300"/>
            <a:ext cx="2531533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扶苏贤明被杀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E90F62A-68F9-706C-27A9-4BC152EAB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3287184"/>
            <a:ext cx="2531533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项燕不知生死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47CD4DD-1965-3ED0-2E7E-BF24A29CF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3810000"/>
            <a:ext cx="17737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置书鱼腹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B7F4DD1-FC92-9069-30B6-8431E2035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884" y="4315885"/>
            <a:ext cx="1676400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篝火狐鸣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108340A-C1FD-573C-14F6-E782F2E08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4794251"/>
            <a:ext cx="4119033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发动起义，计划周密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A4D599C-7DFA-6E70-40B2-34FDCD6E9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267" y="5293784"/>
            <a:ext cx="1659467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起义进展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FD88031-60A5-FFB0-558F-E3163BBFE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5372100"/>
            <a:ext cx="34501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势如破竹，胜利进军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4C4107-C984-2994-AC24-231DB6122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118" y="5952067"/>
            <a:ext cx="3450167" cy="58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自立为王，各地响应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082D598-7055-32C1-ED53-4D4D9CB6B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534" y="4265085"/>
            <a:ext cx="1773767" cy="57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并杀两尉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88A0A0-1237-552A-9037-DF43D7D25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534" y="4770967"/>
            <a:ext cx="1773767" cy="58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召令徒属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A94D228-1C34-38A1-A206-D11893C5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534" y="5276851"/>
            <a:ext cx="1686984" cy="58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为坛而盟</a:t>
            </a:r>
          </a:p>
        </p:txBody>
      </p:sp>
      <p:sp>
        <p:nvSpPr>
          <p:cNvPr id="26" name="左中括号 25">
            <a:extLst>
              <a:ext uri="{FF2B5EF4-FFF2-40B4-BE49-F238E27FC236}">
                <a16:creationId xmlns:a16="http://schemas.microsoft.com/office/drawing/2014/main" id="{F8952558-F9FC-ADF7-07D8-03DB61D0B276}"/>
              </a:ext>
            </a:extLst>
          </p:cNvPr>
          <p:cNvSpPr/>
          <p:nvPr/>
        </p:nvSpPr>
        <p:spPr>
          <a:xfrm>
            <a:off x="1155700" y="1458384"/>
            <a:ext cx="266700" cy="4163483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27" name="左中括号 26">
            <a:extLst>
              <a:ext uri="{FF2B5EF4-FFF2-40B4-BE49-F238E27FC236}">
                <a16:creationId xmlns:a16="http://schemas.microsoft.com/office/drawing/2014/main" id="{EC007202-4A05-0543-2132-2C6F252C2ECC}"/>
              </a:ext>
            </a:extLst>
          </p:cNvPr>
          <p:cNvSpPr/>
          <p:nvPr/>
        </p:nvSpPr>
        <p:spPr>
          <a:xfrm>
            <a:off x="3064933" y="1147233"/>
            <a:ext cx="122767" cy="615951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0" name="左中括号 29">
            <a:extLst>
              <a:ext uri="{FF2B5EF4-FFF2-40B4-BE49-F238E27FC236}">
                <a16:creationId xmlns:a16="http://schemas.microsoft.com/office/drawing/2014/main" id="{F2AF240A-D127-72D9-D683-FC5C76FA1C3E}"/>
              </a:ext>
            </a:extLst>
          </p:cNvPr>
          <p:cNvSpPr/>
          <p:nvPr/>
        </p:nvSpPr>
        <p:spPr>
          <a:xfrm>
            <a:off x="3064933" y="2137833"/>
            <a:ext cx="101600" cy="2321984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1" name="左中括号 30">
            <a:extLst>
              <a:ext uri="{FF2B5EF4-FFF2-40B4-BE49-F238E27FC236}">
                <a16:creationId xmlns:a16="http://schemas.microsoft.com/office/drawing/2014/main" id="{B5EDC222-FE20-6B09-BF13-ADFF19986E72}"/>
              </a:ext>
            </a:extLst>
          </p:cNvPr>
          <p:cNvSpPr/>
          <p:nvPr/>
        </p:nvSpPr>
        <p:spPr>
          <a:xfrm>
            <a:off x="4870451" y="2095500"/>
            <a:ext cx="122767" cy="615951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2" name="左中括号 31">
            <a:extLst>
              <a:ext uri="{FF2B5EF4-FFF2-40B4-BE49-F238E27FC236}">
                <a16:creationId xmlns:a16="http://schemas.microsoft.com/office/drawing/2014/main" id="{F1FBFC3F-D09C-20FC-AAE9-0EFAE681A830}"/>
              </a:ext>
            </a:extLst>
          </p:cNvPr>
          <p:cNvSpPr/>
          <p:nvPr/>
        </p:nvSpPr>
        <p:spPr>
          <a:xfrm>
            <a:off x="4870451" y="3079751"/>
            <a:ext cx="122767" cy="615949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3" name="左中括号 32">
            <a:extLst>
              <a:ext uri="{FF2B5EF4-FFF2-40B4-BE49-F238E27FC236}">
                <a16:creationId xmlns:a16="http://schemas.microsoft.com/office/drawing/2014/main" id="{800A3713-9D46-6166-2D77-A5AED666617B}"/>
              </a:ext>
            </a:extLst>
          </p:cNvPr>
          <p:cNvSpPr/>
          <p:nvPr/>
        </p:nvSpPr>
        <p:spPr>
          <a:xfrm>
            <a:off x="4870451" y="4106334"/>
            <a:ext cx="122767" cy="615951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5" name="左中括号 34">
            <a:extLst>
              <a:ext uri="{FF2B5EF4-FFF2-40B4-BE49-F238E27FC236}">
                <a16:creationId xmlns:a16="http://schemas.microsoft.com/office/drawing/2014/main" id="{05809533-07DD-66BE-C811-37E085513AF4}"/>
              </a:ext>
            </a:extLst>
          </p:cNvPr>
          <p:cNvSpPr/>
          <p:nvPr/>
        </p:nvSpPr>
        <p:spPr>
          <a:xfrm>
            <a:off x="3064933" y="5010151"/>
            <a:ext cx="215900" cy="1339849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89469AE8-6B71-A824-668E-3492B523883D}"/>
              </a:ext>
            </a:extLst>
          </p:cNvPr>
          <p:cNvSpPr/>
          <p:nvPr/>
        </p:nvSpPr>
        <p:spPr>
          <a:xfrm>
            <a:off x="6502400" y="4538133"/>
            <a:ext cx="122767" cy="1210733"/>
          </a:xfrm>
          <a:prstGeom prst="leftBrace">
            <a:avLst>
              <a:gd name="adj1" fmla="val 11191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555ADE8-9B0B-DDAD-A883-311B471F1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1967" y="2402418"/>
            <a:ext cx="1849967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伟大抱负</a:t>
            </a:r>
            <a:endParaRPr lang="en-US" altLang="zh-CN" sz="26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远见卓识</a:t>
            </a:r>
            <a:endParaRPr lang="en-US" altLang="zh-CN" sz="26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非凡谋略</a:t>
            </a:r>
            <a:endParaRPr lang="en-US" altLang="zh-CN" sz="26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领导才干</a:t>
            </a:r>
          </a:p>
        </p:txBody>
      </p:sp>
      <p:sp>
        <p:nvSpPr>
          <p:cNvPr id="38" name="左中括号 37">
            <a:extLst>
              <a:ext uri="{FF2B5EF4-FFF2-40B4-BE49-F238E27FC236}">
                <a16:creationId xmlns:a16="http://schemas.microsoft.com/office/drawing/2014/main" id="{EFD33576-08BD-8048-CC7A-49EA38D55188}"/>
              </a:ext>
            </a:extLst>
          </p:cNvPr>
          <p:cNvSpPr/>
          <p:nvPr/>
        </p:nvSpPr>
        <p:spPr>
          <a:xfrm flipH="1">
            <a:off x="10028767" y="1458384"/>
            <a:ext cx="266700" cy="4163483"/>
          </a:xfrm>
          <a:prstGeom prst="leftBracket">
            <a:avLst>
              <a:gd name="adj" fmla="val 1034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2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2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2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2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2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2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3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2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6" grpId="11"/>
      <p:bldP spid="17" grpId="12"/>
      <p:bldP spid="18" grpId="13"/>
      <p:bldP spid="19" grpId="14"/>
      <p:bldP spid="20" grpId="15"/>
      <p:bldP spid="21" grpId="16"/>
      <p:bldP spid="22" grpId="17"/>
      <p:bldP spid="23" grpId="18"/>
      <p:bldP spid="24" grpId="19"/>
      <p:bldP spid="25" grpId="20"/>
      <p:bldP spid="26" grpId="21"/>
      <p:bldP spid="27" grpId="22"/>
      <p:bldP spid="30" grpId="23"/>
      <p:bldP spid="31" grpId="24"/>
      <p:bldP spid="32" grpId="25"/>
      <p:bldP spid="33" grpId="26"/>
      <p:bldP spid="35" grpId="27"/>
      <p:bldP spid="36" grpId="28"/>
      <p:bldP spid="37" grpId="29"/>
      <p:bldP spid="38" grpId="3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3C9772ED-F4AF-80A9-8E87-691CD2169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767" y="1674284"/>
            <a:ext cx="10276418" cy="388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20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本文以陈胜、吴广的活动为线索，生动地描述了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陈胜、吴广起义发生、发展的过程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，表达了对农民起义的肯定，表现了陈胜的伟大抱负、远见卓识、非凡谋略和领导才干。</a:t>
            </a:r>
            <a:endParaRPr lang="zh-CN" altLang="en-US" sz="3200" b="1">
              <a:solidFill>
                <a:schemeClr val="hlin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6803" name="Picture 271" descr="21">
            <a:extLst>
              <a:ext uri="{FF2B5EF4-FFF2-40B4-BE49-F238E27FC236}">
                <a16:creationId xmlns:a16="http://schemas.microsoft.com/office/drawing/2014/main" id="{EA0E0D81-4F74-7B39-489C-F0D58FF35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333" y="461433"/>
            <a:ext cx="4337051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272" descr="28">
            <a:extLst>
              <a:ext uri="{FF2B5EF4-FFF2-40B4-BE49-F238E27FC236}">
                <a16:creationId xmlns:a16="http://schemas.microsoft.com/office/drawing/2014/main" id="{11DA14E9-9751-2923-C1E5-6B23DB0E9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317500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矩形 6">
            <a:extLst>
              <a:ext uri="{FF2B5EF4-FFF2-40B4-BE49-F238E27FC236}">
                <a16:creationId xmlns:a16="http://schemas.microsoft.com/office/drawing/2014/main" id="{0C5D0DC7-F151-B37A-DEDC-72844EC8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8967" y="613833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主旨归纳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B433E44E-4A20-68C7-D0F9-709571100234}"/>
              </a:ext>
            </a:extLst>
          </p:cNvPr>
          <p:cNvGrpSpPr/>
          <p:nvPr/>
        </p:nvGrpSpPr>
        <p:grpSpPr>
          <a:xfrm>
            <a:off x="84667" y="22860"/>
            <a:ext cx="4337051" cy="1212851"/>
            <a:chOff x="186267" y="154940"/>
            <a:chExt cx="4337051" cy="1212851"/>
          </a:xfrm>
        </p:grpSpPr>
        <p:pic>
          <p:nvPicPr>
            <p:cNvPr id="77826" name="Picture 271" descr="21">
              <a:extLst>
                <a:ext uri="{FF2B5EF4-FFF2-40B4-BE49-F238E27FC236}">
                  <a16:creationId xmlns:a16="http://schemas.microsoft.com/office/drawing/2014/main" id="{7DE9AB23-D230-3A7D-24F5-7A888AC71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contrast="-3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6267" y="298873"/>
              <a:ext cx="4337051" cy="1068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827" name="Picture 272" descr="28">
              <a:extLst>
                <a:ext uri="{FF2B5EF4-FFF2-40B4-BE49-F238E27FC236}">
                  <a16:creationId xmlns:a16="http://schemas.microsoft.com/office/drawing/2014/main" id="{69B69A1D-FAEB-14FA-4D18-47830B379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533" y="154940"/>
              <a:ext cx="1325033" cy="101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28" name="矩形 2">
              <a:extLst>
                <a:ext uri="{FF2B5EF4-FFF2-40B4-BE49-F238E27FC236}">
                  <a16:creationId xmlns:a16="http://schemas.microsoft.com/office/drawing/2014/main" id="{0BBA853F-D702-F34F-A483-3D982ED78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451273"/>
              <a:ext cx="2171700" cy="69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733" b="1">
                  <a:solidFill>
                    <a:schemeClr val="bg1"/>
                  </a:solidFill>
                  <a:latin typeface="宋体" panose="02010600030101010101" pitchFamily="2" charset="-122"/>
                </a:rPr>
                <a:t>拓展延伸</a:t>
              </a:r>
            </a:p>
          </p:txBody>
        </p:sp>
      </p:grp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0A3DC8B-9234-D1D5-3737-6C1A88013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4805"/>
              </p:ext>
            </p:extLst>
          </p:nvPr>
        </p:nvGraphicFramePr>
        <p:xfrm>
          <a:off x="570866" y="1817369"/>
          <a:ext cx="11050270" cy="45365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4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类别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具体情况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示例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700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形容词活用为名词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形容词处在主语或宾语的位置时，形容词活用为名词，翻译时一般要补出中心语（名词），而以形容词作定语。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将军身被坚执锐（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陈涉世家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）： “坚”“锐”，皆为形容词，在这里分别作动词“被”“执”的宾语，活用为名词，意为“坚硬的铠甲”“锋利的武器”。</a:t>
                      </a:r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85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形容词活用为动词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形容词如果带了宾语，而又没有使动或意动的意味，就是用作一般性动词。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轻寡人与（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唐雎不辱使命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）： “轻”在这里带上了宾语“寡人”，活用为动词，意为“轻视，看不起”。</a:t>
                      </a:r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438420589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C08E6D1C-071B-855E-9E70-46AEB22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800" y="1100667"/>
            <a:ext cx="5253567" cy="5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933" b="1">
                <a:latin typeface="宋体" panose="02010600030101010101" pitchFamily="2" charset="-122"/>
              </a:rPr>
              <a:t>文言文中形容词的活用现象</a:t>
            </a:r>
            <a:endParaRPr lang="zh-CN" altLang="en-US" sz="2933">
              <a:latin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7DC71-EB34-E7F7-8332-D1BE240E3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07" y="1100667"/>
            <a:ext cx="2517140" cy="5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933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933" b="1">
                <a:latin typeface="黑体" panose="02010609060101010101" pitchFamily="49" charset="-122"/>
                <a:ea typeface="黑体" panose="02010609060101010101" pitchFamily="49" charset="-122"/>
              </a:rPr>
              <a:t>思维能力</a:t>
            </a:r>
            <a:r>
              <a:rPr lang="en-US" altLang="zh-CN" sz="2933" b="1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933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EB1900A-764A-FE82-661A-AD3438061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995987"/>
              </p:ext>
            </p:extLst>
          </p:nvPr>
        </p:nvGraphicFramePr>
        <p:xfrm>
          <a:off x="285432" y="880071"/>
          <a:ext cx="11621136" cy="5349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9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8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3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4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类别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具体情况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67" b="1"/>
                        <a:t>示例</a:t>
                      </a:r>
                    </a:p>
                  </a:txBody>
                  <a:tcPr marL="121920" marR="121920" marT="60972" marB="60972" anchor="ctr">
                    <a:solidFill>
                      <a:srgbClr val="EA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700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形容词的使动用法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形容词带上宾语后，使宾语所表示的人或事物具有这个形容词的性质和状态，就是形容词的使动用法。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必先苦其心志，劳其筋骨（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生于忧患，死于安乐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）：句中的“苦” “劳”处在谓语的位置上，并带了宾语，表达的意思是“使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受苦”“使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劳累”，是使动用法。</a:t>
                      </a:r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85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形容词的意动用法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形容词带上宾语后，表示当事者（主语）认为宾语具有这个作谓语的形容词所表示的性质或状态，含有“意味性”，即“认为（宾语）怎样”，可译为“以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为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……”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。</a:t>
                      </a:r>
                    </a:p>
                  </a:txBody>
                  <a:tcPr marL="121920" marR="121920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吾妻之美我者，私我也（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《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邹忌讽齐王纳谏</a:t>
                      </a:r>
                      <a:r>
                        <a:rPr lang="en-US" altLang="zh-CN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》</a:t>
                      </a:r>
                      <a:r>
                        <a:rPr lang="zh-CN" altLang="en-US" sz="2667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）：形容词“美”带上了宾语“我”，“我”客观上并没有改变，是主语“吾妻”主观上认为“我”美丽，因此“美”是形容词的意动用法，“美我”是“认为我美”的意思。</a:t>
                      </a:r>
                    </a:p>
                  </a:txBody>
                  <a:tcPr marL="121920" marR="121920" marT="60972" marB="60972" anchor="ctr"/>
                </a:tc>
                <a:extLst>
                  <a:ext uri="{0D108BD9-81ED-4DB2-BD59-A6C34878D82A}">
                    <a16:rowId xmlns:a16="http://schemas.microsoft.com/office/drawing/2014/main" val="1438420589"/>
                  </a:ext>
                </a:extLst>
              </a:tr>
            </a:tbl>
          </a:graphicData>
        </a:graphic>
      </p:graphicFrame>
      <p:sp>
        <p:nvSpPr>
          <p:cNvPr id="3" name="文本框 7">
            <a:extLst>
              <a:ext uri="{FF2B5EF4-FFF2-40B4-BE49-F238E27FC236}">
                <a16:creationId xmlns:a16="http://schemas.microsoft.com/office/drawing/2014/main" id="{4A129243-2C7D-5242-7985-877B78CCC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13" y="144944"/>
            <a:ext cx="1659467" cy="62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（续表）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1">
            <a:extLst>
              <a:ext uri="{FF2B5EF4-FFF2-40B4-BE49-F238E27FC236}">
                <a16:creationId xmlns:a16="http://schemas.microsoft.com/office/drawing/2014/main" id="{8F2B0862-322B-DA6F-0DD8-A01606F56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33" y="533275"/>
            <a:ext cx="11154834" cy="6009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</a:rPr>
              <a:t>《</a:t>
            </a:r>
            <a:r>
              <a:rPr lang="zh-CN" altLang="en-US" sz="2933" b="1">
                <a:latin typeface="宋体" panose="02010600030101010101" pitchFamily="2" charset="-122"/>
              </a:rPr>
              <a:t>史记</a:t>
            </a:r>
            <a:r>
              <a:rPr lang="en-US" altLang="zh-CN" sz="2933" b="1">
                <a:latin typeface="宋体" panose="02010600030101010101" pitchFamily="2" charset="-122"/>
              </a:rPr>
              <a:t>》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，原名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太史公书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，是我国历史上第一部纪传体通史，记载了从传说中的黄帝到汉武帝时的政治、经济、文化等多方面的历史发展。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    全书共一百三十篇，有十二本纪（帝王传记）、十表（用表格形式编排史料）、八书（记经济、天文、典章制度等）、三十世家（记诸侯贵族）、七十列传（序列人臣事迹）。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    其史学思想、编纂体例对后代史学家有深远影响。不仅为后代史籍之楷模，在文学上，亦为我国纪传文学鼻祖。人物描写极为成功，尤擅长于冲突中展示人物丰富、鲜明的性格，情感充沛，语言生动，极富感染力。鲁迅称之为“史家之绝唱，无韵之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离骚</a:t>
            </a:r>
            <a:r>
              <a:rPr lang="en-US" altLang="zh-CN" sz="2933" b="1">
                <a:latin typeface="楷体" panose="02010609060101010101" pitchFamily="49" charset="-122"/>
                <a:ea typeface="楷体" panose="02010609060101010101" pitchFamily="49" charset="-122"/>
              </a:rPr>
              <a:t>》”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D14432-14E6-07E8-CB1C-EC8431A2F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07" y="314960"/>
            <a:ext cx="2517140" cy="5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933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933" b="1">
                <a:latin typeface="黑体" panose="02010609060101010101" pitchFamily="49" charset="-122"/>
                <a:ea typeface="黑体" panose="02010609060101010101" pitchFamily="49" charset="-122"/>
              </a:rPr>
              <a:t>文化自信</a:t>
            </a:r>
            <a:r>
              <a:rPr lang="en-US" altLang="zh-CN" sz="2933" b="1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933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99FA0239-FBEB-A017-4836-A3DDE2485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9569" y="157377"/>
            <a:ext cx="6207760" cy="53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6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究天人之际，通古今之变，成一家之言。</a:t>
            </a:r>
            <a:endParaRPr lang="zh-CN" altLang="en-US" sz="2667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946" name="图片 2">
            <a:hlinkClick r:id="rId3" action="ppaction://hlinkfile"/>
            <a:extLst>
              <a:ext uri="{FF2B5EF4-FFF2-40B4-BE49-F238E27FC236}">
                <a16:creationId xmlns:a16="http://schemas.microsoft.com/office/drawing/2014/main" id="{556A9364-EB8B-1B23-E618-20E4BB0C7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284" y="1627717"/>
            <a:ext cx="8621183" cy="365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7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970" name="图片 1">
            <a:hlinkClick r:id="rId3" action="ppaction://hlinkfile"/>
            <a:extLst>
              <a:ext uri="{FF2B5EF4-FFF2-40B4-BE49-F238E27FC236}">
                <a16:creationId xmlns:a16="http://schemas.microsoft.com/office/drawing/2014/main" id="{CD3E63E6-6A55-17C8-97E4-0179E8C8B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0651" y="1157817"/>
            <a:ext cx="9410700" cy="45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8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A884CA97-508F-6148-3850-FDBAEE7344C1}"/>
              </a:ext>
            </a:extLst>
          </p:cNvPr>
          <p:cNvSpPr txBox="1"/>
          <p:nvPr/>
        </p:nvSpPr>
        <p:spPr>
          <a:xfrm>
            <a:off x="711200" y="1718733"/>
            <a:ext cx="11055352" cy="3735918"/>
          </a:xfrm>
          <a:prstGeom prst="rect">
            <a:avLst/>
          </a:prstGeom>
          <a:noFill/>
        </p:spPr>
        <p:txBody>
          <a:bodyPr lIns="91440" tIns="45720" rIns="91440" bIns="45720"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spcBef>
                <a:spcPts val="800"/>
              </a:spcBef>
              <a:defRPr/>
            </a:pPr>
            <a:r>
              <a:rPr lang="en-US" altLang="zh-CN" sz="3200" b="1">
                <a:latin typeface="+mn-ea"/>
                <a:ea typeface="+mn-ea"/>
              </a:rPr>
              <a:t>    </a:t>
            </a:r>
            <a:r>
              <a:rPr lang="zh-CN" altLang="zh-CN" sz="3200" b="1">
                <a:latin typeface="+mn-ea"/>
                <a:ea typeface="+mn-ea"/>
              </a:rPr>
              <a:t>《史记》长于记人</a:t>
            </a:r>
            <a:r>
              <a:rPr lang="zh-CN" altLang="en-US" sz="3200" b="1">
                <a:latin typeface="+mn-ea"/>
                <a:ea typeface="+mn-ea"/>
              </a:rPr>
              <a:t>，</a:t>
            </a:r>
            <a:r>
              <a:rPr lang="zh-CN" altLang="zh-CN" sz="3200" b="1">
                <a:latin typeface="+mn-ea"/>
                <a:ea typeface="+mn-ea"/>
              </a:rPr>
              <a:t>书中记述了许多各具特点的历史人物。从廉颇、蔺相如、屈原、项羽、张良、韩信、李广等人中任选</a:t>
            </a:r>
            <a:r>
              <a:rPr lang="zh-CN" altLang="en-US" sz="3200" b="1">
                <a:latin typeface="+mn-ea"/>
                <a:ea typeface="+mn-ea"/>
              </a:rPr>
              <a:t>一</a:t>
            </a:r>
            <a:r>
              <a:rPr lang="zh-CN" altLang="zh-CN" sz="3200" b="1">
                <a:latin typeface="+mn-ea"/>
                <a:ea typeface="+mn-ea"/>
              </a:rPr>
              <a:t>位</a:t>
            </a:r>
            <a:r>
              <a:rPr lang="zh-CN" altLang="en-US" sz="3200" b="1">
                <a:latin typeface="+mn-ea"/>
                <a:ea typeface="+mn-ea"/>
              </a:rPr>
              <a:t>，</a:t>
            </a:r>
            <a:r>
              <a:rPr lang="zh-CN" altLang="zh-CN" sz="3200" b="1">
                <a:latin typeface="+mn-ea"/>
                <a:ea typeface="+mn-ea"/>
              </a:rPr>
              <a:t>借助注释与工具书阅读相关的本纪、世家或列传</a:t>
            </a:r>
            <a:r>
              <a:rPr lang="zh-CN" altLang="en-US" sz="3200" b="1">
                <a:latin typeface="+mn-ea"/>
                <a:ea typeface="+mn-ea"/>
              </a:rPr>
              <a:t>，</a:t>
            </a:r>
            <a:r>
              <a:rPr lang="zh-CN" altLang="zh-CN" sz="3200" b="1">
                <a:latin typeface="+mn-ea"/>
                <a:ea typeface="+mn-ea"/>
              </a:rPr>
              <a:t>了解其生平事迹</a:t>
            </a:r>
            <a:r>
              <a:rPr lang="zh-CN" altLang="en-US" sz="3200" b="1">
                <a:latin typeface="+mn-ea"/>
                <a:ea typeface="+mn-ea"/>
              </a:rPr>
              <a:t>，</a:t>
            </a:r>
            <a:r>
              <a:rPr lang="zh-CN" altLang="zh-CN" sz="3200" b="1">
                <a:latin typeface="+mn-ea"/>
                <a:ea typeface="+mn-ea"/>
              </a:rPr>
              <a:t>领略人物的风采</a:t>
            </a:r>
            <a:r>
              <a:rPr lang="zh-CN" altLang="en-US" sz="3200" b="1">
                <a:latin typeface="+mn-ea"/>
                <a:ea typeface="+mn-ea"/>
              </a:rPr>
              <a:t>，</a:t>
            </a:r>
            <a:r>
              <a:rPr lang="zh-CN" altLang="zh-CN" sz="3200" b="1">
                <a:latin typeface="+mn-ea"/>
                <a:ea typeface="+mn-ea"/>
              </a:rPr>
              <a:t>感受《史记》的写人艺术。</a:t>
            </a:r>
            <a:endParaRPr lang="zh-CN" altLang="en-US" sz="3200" b="1">
              <a:latin typeface="+mn-ea"/>
              <a:ea typeface="+mn-ea"/>
            </a:endParaRPr>
          </a:p>
        </p:txBody>
      </p:sp>
      <p:pic>
        <p:nvPicPr>
          <p:cNvPr id="84995" name="Picture 271" descr="21">
            <a:extLst>
              <a:ext uri="{FF2B5EF4-FFF2-40B4-BE49-F238E27FC236}">
                <a16:creationId xmlns:a16="http://schemas.microsoft.com/office/drawing/2014/main" id="{6BC35B7E-96B8-F621-BD65-D309462C8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833" y="465667"/>
            <a:ext cx="4337051" cy="106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272" descr="28">
            <a:extLst>
              <a:ext uri="{FF2B5EF4-FFF2-40B4-BE49-F238E27FC236}">
                <a16:creationId xmlns:a16="http://schemas.microsoft.com/office/drawing/2014/main" id="{B5C2EDF6-E724-8742-05F0-74934F35E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100" y="321733"/>
            <a:ext cx="1325033" cy="101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矩形 6">
            <a:extLst>
              <a:ext uri="{FF2B5EF4-FFF2-40B4-BE49-F238E27FC236}">
                <a16:creationId xmlns:a16="http://schemas.microsoft.com/office/drawing/2014/main" id="{C1452C71-F623-A86E-69EE-38C557EC2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2467" y="618067"/>
            <a:ext cx="21717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课后作业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604</Paragraphs>
  <Slides>80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baseType="lpstr" size="81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2023-01-26T03:05:23Z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