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653" r:id="rId1"/>
    <p:sldMasterId id="2147485690" r:id="rId2"/>
  </p:sldMasterIdLst>
  <p:notesMasterIdLst>
    <p:notesMasterId r:id="rId3"/>
  </p:notesMasterIdLst>
  <p:sldIdLst>
    <p:sldId id="1170" r:id="rId4"/>
    <p:sldId id="1175" r:id="rId5"/>
    <p:sldId id="1180" r:id="rId6"/>
    <p:sldId id="1184" r:id="rId7"/>
    <p:sldId id="1187" r:id="rId8"/>
    <p:sldId id="1190" r:id="rId9"/>
    <p:sldId id="1194" r:id="rId10"/>
    <p:sldId id="1198" r:id="rId11"/>
    <p:sldId id="1201" r:id="rId12"/>
    <p:sldId id="1204" r:id="rId13"/>
    <p:sldId id="1207" r:id="rId14"/>
    <p:sldId id="1211" r:id="rId15"/>
    <p:sldId id="1215" r:id="rId16"/>
    <p:sldId id="1218" r:id="rId17"/>
    <p:sldId id="1221" r:id="rId18"/>
    <p:sldId id="1224" r:id="rId19"/>
    <p:sldId id="1228" r:id="rId20"/>
    <p:sldId id="1232" r:id="rId21"/>
    <p:sldId id="1235" r:id="rId22"/>
    <p:sldId id="1238" r:id="rId23"/>
    <p:sldId id="1241" r:id="rId24"/>
    <p:sldId id="1245" r:id="rId25"/>
    <p:sldId id="1249" r:id="rId26"/>
    <p:sldId id="1252" r:id="rId27"/>
    <p:sldId id="1255" r:id="rId28"/>
    <p:sldId id="1258" r:id="rId29"/>
    <p:sldId id="1262"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8" name="备注占位符 2"/>
          <p:cNvSpPr>
            <a:spLocks noGrp="1"/>
          </p:cNvSpPr>
          <p:nvPr>
            <p:ph type="body" idx="1"/>
          </p:nvPr>
        </p:nvSpPr>
        <p:spPr/>
        <p:txBody>
          <a:bodyPr/>
          <a:p>
            <a:endParaRPr altLang="en-US" dirty="0" lang="zh-CN"/>
          </a:p>
        </p:txBody>
      </p:sp>
      <p:sp>
        <p:nvSpPr>
          <p:cNvPr id="104866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4" name="幻灯片图像占位符 1"/>
          <p:cNvSpPr>
            <a:spLocks noChangeAspect="1" noRot="1" noGrp="1"/>
          </p:cNvSpPr>
          <p:nvPr>
            <p:ph type="sldImg"/>
          </p:nvPr>
        </p:nvSpPr>
        <p:spPr/>
      </p:sp>
      <p:sp>
        <p:nvSpPr>
          <p:cNvPr id="1048616" name="备注占位符 2"/>
          <p:cNvSpPr>
            <a:spLocks noGrp="1"/>
          </p:cNvSpPr>
          <p:nvPr>
            <p:ph type="body" idx="1"/>
          </p:nvPr>
        </p:nvSpPr>
        <p:spPr/>
        <p:txBody>
          <a:bodyPr/>
          <a:p>
            <a:endParaRPr altLang="en-US" dirty="0" lang="zh-CN"/>
          </a:p>
        </p:txBody>
      </p:sp>
      <p:sp>
        <p:nvSpPr>
          <p:cNvPr id="1048618"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jpe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1.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2.jpe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2.jpe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tags" Target="../tags/tag45.xml"/><Relationship Id="rId11" Type="http://schemas.openxmlformats.org/officeDocument/2006/relationships/tags" Target="../tags/tag46.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2.jpe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3.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51" descr="背景图案  描述已自动生成"/>
          <p:cNvPicPr>
            <a:picLocks noChangeAspect="1"/>
          </p:cNvPicPr>
          <p:nvPr>
            <p:custDataLst>
              <p:tags r:id="rId1"/>
            </p:custDataLst>
          </p:nvPr>
        </p:nvPicPr>
        <p:blipFill rotWithShape="1">
          <a:blip xmlns:r="http://schemas.openxmlformats.org/officeDocument/2006/relationships" r:embed="rId2"/>
          <a:srcRect l="10077" t="7437" r="25004"/>
          <a:stretch>
            <a:fillRect/>
          </a:stretch>
        </p:blipFill>
        <p:spPr>
          <a:xfrm>
            <a:off x="-5" y="0"/>
            <a:ext cx="12192011" cy="6858000"/>
          </a:xfrm>
          <a:prstGeom prst="rect"/>
        </p:spPr>
      </p:pic>
      <p:sp>
        <p:nvSpPr>
          <p:cNvPr id="1048666" name="标题"/>
          <p:cNvSpPr txBox="1">
            <a:spLocks noGrp="1"/>
          </p:cNvSpPr>
          <p:nvPr>
            <p:ph type="title" idx="4" hasCustomPrompt="1"/>
            <p:custDataLst>
              <p:tags r:id="rId3"/>
            </p:custDataLst>
          </p:nvPr>
        </p:nvSpPr>
        <p:spPr>
          <a:xfrm>
            <a:off x="1163955" y="2496185"/>
            <a:ext cx="7683500" cy="1132205"/>
          </a:xfrm>
          <a:prstGeom prst="rect"/>
          <a:noFill/>
        </p:spPr>
        <p:txBody>
          <a:bodyPr anchor="t"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noFill/>
        </p:spPr>
        <p:txBody>
          <a:bodyPr anchor="b" anchorCtr="0" bIns="0" lIns="0" rIns="0" rtlCol="0" tIns="0" wrap="square">
            <a:normAutofit/>
          </a:bodyPr>
          <a:lstStyle>
            <a:lvl1pPr algn="l" defTabSz="914400" eaLnBrk="1" fontAlgn="auto" hangingPunct="1" latinLnBrk="0" marL="0" marR="0" rtl="0">
              <a:lnSpc>
                <a:spcPct val="120000"/>
              </a:lnSpc>
              <a:buClrTx/>
              <a:buSzTx/>
              <a:buFontTx/>
              <a:buNone/>
              <a:defRPr altLang="en-US" baseline="0" b="1" cap="none" dirty="0" sz="2800" i="0" kern="1200" kumimoji="0" lang="zh-CN" noProof="1" normalizeH="0" spc="30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defRPr>
            </a:lvl1pPr>
          </a:lstStyle>
          <a:p>
            <a:pPr algn="l" lvl="0">
              <a:lnSpc>
                <a:spcPct val="120000"/>
              </a:lnSpc>
              <a:buClrTx/>
              <a:buSzTx/>
              <a:buFontTx/>
            </a:pPr>
            <a:r>
              <a:rPr dirty="0">
                <a:sym typeface="+mn-ea"/>
              </a:rPr>
              <a:t>单击此处编辑母版副标题样式</a:t>
            </a:r>
            <a:endParaRPr dirty="0">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单击此处编辑母版文本样式</a:t>
            </a:r>
            <a:endParaRPr dirty="0">
              <a:sym typeface="+mn-ea"/>
            </a:endParaRPr>
          </a:p>
        </p:txBody>
      </p:sp>
      <p:cxnSp>
        <p:nvCxnSpPr>
          <p:cNvPr id="3145731" name="直接连接符 6"/>
          <p:cNvCxnSpPr>
            <a:cxnSpLocks/>
          </p:cNvCxnSpPr>
          <p:nvPr>
            <p:custDataLst>
              <p:tags r:id="rId6"/>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3"/>
            <p:custDataLst>
              <p:tags r:id="rId3"/>
            </p:custDataLst>
          </p:nvPr>
        </p:nvSpPr>
        <p:spPr>
          <a:xfrm>
            <a:off x="608330" y="1452880"/>
            <a:ext cx="10968990" cy="477647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3" name="直接连接符 6"/>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18368" t="11353" r="20742" b="182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noFill/>
        </p:spPr>
        <p:txBody>
          <a:bodyPr anchor="ctr" bIns="0" lIns="0" rIns="0" rtlCol="0" tIns="0" wrap="square">
            <a:normAutofit/>
          </a:bodyPr>
          <a:lstStyle>
            <a:lvl1pPr algn="l" defTabSz="914400" eaLnBrk="1" fontAlgn="auto" hangingPunct="1" latinLnBrk="0" marL="0" marR="0" rtl="0">
              <a:lnSpc>
                <a:spcPct val="130000"/>
              </a:lnSpc>
              <a:buClrTx/>
              <a:buSzTx/>
              <a:buFontTx/>
              <a:buNone/>
              <a:defRPr altLang="zh-CN" baseline="0" b="0" cap="none" dirty="0" sz="4400" i="0" kern="1200" kumimoji="0" lang="en-US" noProof="1" normalizeH="0" spc="0" strike="noStrike" u="none">
                <a:ln>
                  <a:gradFill>
                    <a:gsLst>
                      <a:gs pos="0">
                        <a:schemeClr val="accent1"/>
                      </a:gs>
                      <a:gs pos="80000">
                        <a:schemeClr val="accent1">
                          <a:alpha val="0"/>
                        </a:schemeClr>
                      </a:gs>
                    </a:gsLst>
                    <a:lin ang="5400000" scaled="0"/>
                  </a:gradFill>
                </a:ln>
                <a:noFill/>
                <a:effectLst>
                  <a:outerShdw algn="ctr" dir="5400000" rotWithShape="0">
                    <a:schemeClr val="tx1">
                      <a:alpha val="100000"/>
                    </a:schemeClr>
                  </a:outerShdw>
                </a:effectLst>
                <a:latin typeface="MiSans Heavy" panose="00000A00000000000000" charset="-122"/>
                <a:ea typeface="+mn-ea"/>
                <a:cs typeface="MiSans" panose="00000500000000000000" charset="-122"/>
                <a:sym typeface="+mn-ea"/>
              </a:defRPr>
            </a:lvl1pPr>
          </a:lstStyle>
          <a:p>
            <a:pPr lvl="0">
              <a:lnSpc>
                <a:spcPct val="130000"/>
              </a:lnSpc>
            </a:pPr>
            <a:r>
              <a:rPr dirty="0" err="1">
                <a:sym typeface="+mn-ea"/>
              </a:rPr>
              <a:t>单击编辑副标题</a:t>
            </a:r>
            <a:endParaRPr dirty="0">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背景图案  描述已自动生成"/>
          <p:cNvPicPr>
            <a:picLocks noChangeAspect="1"/>
          </p:cNvPicPr>
          <p:nvPr>
            <p:custDataLst>
              <p:tags r:id="rId1"/>
            </p:custDataLst>
          </p:nvPr>
        </p:nvPicPr>
        <p:blipFill rotWithShape="1">
          <a:blip xmlns:r="http://schemas.openxmlformats.org/officeDocument/2006/relationships" r:embed="rId2"/>
          <a:srcRect l="20363" t="53897" r="47073" b="-328"/>
          <a:stretch>
            <a:fillRect/>
          </a:stretch>
        </p:blipFill>
        <p:spPr>
          <a:xfrm>
            <a:off x="0" y="0"/>
            <a:ext cx="12192000" cy="69176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800" i="0" kern="1200" kumimoji="0" lang="zh-CN" noProof="1" normalizeH="0" spc="0" strike="noStrike" u="none">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dirty="0">
                <a:sym typeface="+mn-ea"/>
              </a:rPr>
              <a:t>单击此处编辑标题</a:t>
            </a:r>
            <a:endParaRPr dirty="0">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noFill/>
          <a:ln>
            <a:noFill/>
          </a:ln>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11500" i="0" kern="1200" kumimoji="0" lang="en-US" noProof="1" normalizeH="0" spc="0" strike="noStrike" u="none">
                <a:ln w="22225">
                  <a:solidFill>
                    <a:schemeClr val="tx1">
                      <a:alpha val="70000"/>
                    </a:schemeClr>
                  </a:solidFill>
                </a:ln>
                <a:noFill/>
                <a:effectLst>
                  <a:innerShdw dir="16200000" dist="12700">
                    <a:schemeClr val="tx1">
                      <a:alpha val="70000"/>
                    </a:schemeClr>
                  </a:innerShdw>
                </a:effectLst>
                <a:latin typeface="+mj-ea"/>
                <a:ea typeface="+mj-ea"/>
                <a:cs typeface="MiSans" panose="00000500000000000000" charset="-122"/>
                <a:sym typeface="+mn-ea"/>
              </a:defRPr>
            </a:lvl1pPr>
          </a:lstStyle>
          <a:p>
            <a:pPr algn="ctr" lvl="0">
              <a:lnSpc>
                <a:spcPct val="100000"/>
              </a:lnSpc>
            </a:pPr>
            <a:r>
              <a:rPr dirty="0" err="1">
                <a:sym typeface="+mn-ea"/>
              </a:rPr>
              <a:t>编号</a:t>
            </a:r>
            <a:endParaRPr dirty="0">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正文"/>
          <p:cNvSpPr txBox="1">
            <a:spLocks noGrp="1"/>
          </p:cNvSpPr>
          <p:nvPr>
            <p:ph idx="4"/>
            <p:custDataLst>
              <p:tags r:id="rId3"/>
            </p:custDataLst>
          </p:nvPr>
        </p:nvSpPr>
        <p:spPr>
          <a:xfrm>
            <a:off x="6411595"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5" name="直接连接符 7"/>
          <p:cNvCxnSpPr>
            <a:cxnSpLocks/>
          </p:cNvCxnSpPr>
          <p:nvPr>
            <p:custDataLst>
              <p:tags r:id="rId6"/>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2" name="正文"/>
          <p:cNvSpPr txBox="1">
            <a:spLocks noGrp="1"/>
          </p:cNvSpPr>
          <p:nvPr>
            <p:ph idx="6"/>
            <p:custDataLst>
              <p:tags r:id="rId3"/>
            </p:custDataLst>
          </p:nvPr>
        </p:nvSpPr>
        <p:spPr>
          <a:xfrm>
            <a:off x="6235065"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4"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9" name="直接连接符 6"/>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2"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6"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48" name="页脚占位符 2"/>
          <p:cNvSpPr>
            <a:spLocks noGrp="1"/>
          </p:cNvSpPr>
          <p:nvPr>
            <p:ph type="ftr" sz="quarter" idx="11"/>
            <p:custDataLst>
              <p:tags r:id="rId4"/>
            </p:custDataLst>
          </p:nvPr>
        </p:nvSpPr>
        <p:spPr/>
        <p:txBody>
          <a:bodyPr/>
          <a:p>
            <a:endParaRPr altLang="en-US" lang="zh-CN"/>
          </a:p>
        </p:txBody>
      </p:sp>
      <p:sp>
        <p:nvSpPr>
          <p:cNvPr id="1048750"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正文"/>
          <p:cNvSpPr txBox="1">
            <a:spLocks noGrp="1"/>
          </p:cNvSpPr>
          <p:nvPr>
            <p:ph idx="1"/>
            <p:custDataLst>
              <p:tags r:id="rId3"/>
            </p:custDataLst>
          </p:nvPr>
        </p:nvSpPr>
        <p:spPr>
          <a:xfrm>
            <a:off x="608400" y="774000"/>
            <a:ext cx="10969200" cy="54828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9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9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9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9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7"/>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noFill/>
        </p:spPr>
        <p:txBody>
          <a:bodyPr anchor="ctr" bIns="0" lIns="0" r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20213" t="8062" r="23686" b="11948"/>
          <a:stretch>
            <a:fillRect/>
          </a:stretch>
        </p:blipFill>
        <p:spPr>
          <a:xfrm flipH="1">
            <a:off x="0" y="635"/>
            <a:ext cx="12192000" cy="685736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a:sym typeface="+mn-ea"/>
              </a:rPr>
              <a:t>单击此处编辑文本</a:t>
            </a:r>
            <a:endParaRPr>
              <a:sym typeface="+mn-ea"/>
            </a:endParaRPr>
          </a:p>
        </p:txBody>
      </p:sp>
      <p:cxnSp>
        <p:nvCxnSpPr>
          <p:cNvPr id="3145743" name="直接连接符 6"/>
          <p:cNvCxnSpPr>
            <a:cxnSpLocks/>
          </p:cNvCxnSpPr>
          <p:nvPr>
            <p:custDataLst>
              <p:tags r:id="rId5"/>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6.xml"/><Relationship Id="rId13" Type="http://schemas.openxmlformats.org/officeDocument/2006/relationships/image" Target="../media/image2.jpeg"/><Relationship Id="rId14" Type="http://schemas.openxmlformats.org/officeDocument/2006/relationships/tags" Target="../tags/tag77.xml"/><Relationship Id="rId15" Type="http://schemas.openxmlformats.org/officeDocument/2006/relationships/tags" Target="../tags/tag78.xml"/><Relationship Id="rId16" Type="http://schemas.openxmlformats.org/officeDocument/2006/relationships/tags" Target="../tags/tag79.xml"/><Relationship Id="rId17" Type="http://schemas.openxmlformats.org/officeDocument/2006/relationships/tags" Target="../tags/tag80.xml"/><Relationship Id="rId18" Type="http://schemas.openxmlformats.org/officeDocument/2006/relationships/tags" Target="../tags/tag81.xml"/><Relationship Id="rId19" Type="http://schemas.openxmlformats.org/officeDocument/2006/relationships/tags" Target="../tags/tag82.xml"/><Relationship Id="rId20" Type="http://schemas.openxmlformats.org/officeDocument/2006/relationships/tags" Target="../tags/tag83.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654" r:id="rId1"/>
    <p:sldLayoutId id="2147485655" r:id="rId2"/>
    <p:sldLayoutId id="2147485656" r:id="rId3"/>
    <p:sldLayoutId id="2147485657" r:id="rId4"/>
    <p:sldLayoutId id="2147485658" r:id="rId5"/>
    <p:sldLayoutId id="2147485659" r:id="rId6"/>
    <p:sldLayoutId id="2147485660" r:id="rId7"/>
    <p:sldLayoutId id="2147485661" r:id="rId8"/>
    <p:sldLayoutId id="2147485662" r:id="rId9"/>
    <p:sldLayoutId id="2147485663" r:id="rId10"/>
    <p:sldLayoutId id="214748566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descr="图片1_upscayl_4x_realesrgan-x4plus"/>
          <p:cNvPicPr>
            <a:picLocks noChangeAspect="1"/>
          </p:cNvPicPr>
          <p:nvPr userDrawn="1">
            <p:custDataLst>
              <p:tags r:id="rId12"/>
            </p:custDataLst>
          </p:nvPr>
        </p:nvPicPr>
        <p:blipFill>
          <a:blip xmlns:r="http://schemas.openxmlformats.org/officeDocument/2006/relationships" r:embed="rId13"/>
          <a:stretch>
            <a:fillRect/>
          </a:stretch>
        </p:blipFill>
        <p:spPr>
          <a:xfrm>
            <a:off x="0" y="-6221"/>
            <a:ext cx="12192000" cy="6858000"/>
          </a:xfrm>
          <a:prstGeom prst="rect"/>
        </p:spPr>
      </p:pic>
      <p:cxnSp>
        <p:nvCxnSpPr>
          <p:cNvPr id="3145729" name="直接连接符 8"/>
          <p:cNvCxnSpPr>
            <a:cxnSpLocks/>
          </p:cNvCxnSpPr>
          <p:nvPr>
            <p:custDataLst>
              <p:tags r:id="rId14"/>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11"/>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a:spLocks noGrp="1"/>
          </p:cNvSpPr>
          <p:nvPr>
            <p:ph type="body" idx="21"/>
            <p:custDataLst>
              <p:tags r:id="rId18"/>
            </p:custDataLst>
          </p:nvPr>
        </p:nvSpPr>
        <p:spPr>
          <a:xfrm>
            <a:off x="608399" y="1400961"/>
            <a:ext cx="10969199" cy="4776002"/>
          </a:xfrm>
          <a:prstGeom prst="rect"/>
        </p:spPr>
        <p:txBody>
          <a:bodyPr bIns="45720" lIns="91440" rIns="91440" rtlCol="0" tIns="45720" vert="horz">
            <a:normAutofit/>
          </a:bodyPr>
          <a:lstStyle>
            <a:lvl2pPr algn="l" eaLnBrk="1" fontAlgn="auto" hangingPunct="1" indent="-228600" latinLnBrk="0" lvl="1"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2pPr>
            <a:lvl3pPr algn="l" eaLnBrk="1" fontAlgn="auto" hangingPunct="1" indent="-228600" latinLnBrk="0" lvl="2"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3pPr>
            <a:lvl4pPr algn="l" eaLnBrk="1" fontAlgn="auto" hangingPunct="1" indent="-228600" latinLnBrk="0" lvl="3"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4pPr>
            <a:lvl5pPr algn="l" eaLnBrk="1" fontAlgn="auto" hangingPunct="1" indent="-228600" latinLnBrk="0" lvl="4"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5pPr>
          </a:lstStyle>
          <a:p>
            <a: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noFill/>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20"/>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691" r:id="rId1"/>
    <p:sldLayoutId id="2147485692" r:id="rId2"/>
    <p:sldLayoutId id="2147485693" r:id="rId3"/>
    <p:sldLayoutId id="2147485694" r:id="rId4"/>
    <p:sldLayoutId id="2147485695" r:id="rId5"/>
    <p:sldLayoutId id="2147485696" r:id="rId6"/>
    <p:sldLayoutId id="2147485697" r:id="rId7"/>
    <p:sldLayoutId id="2147485698" r:id="rId8"/>
    <p:sldLayoutId id="2147485699" r:id="rId9"/>
    <p:sldLayoutId id="2147485700" r:id="rId10"/>
    <p:sldLayoutId id="2147485701" r:id="rId11"/>
  </p:sldLayoutIdLst>
  <p:txStyles>
    <p:titleStyle>
      <a:lvl1pPr algn="l" defTabSz="914400" eaLnBrk="1" hangingPunct="1" latinLnBrk="0" rtl="0">
        <a:lnSpc>
          <a:spcPct val="90000"/>
        </a:lnSpc>
        <a:spcBef>
          <a:spcPct val="0"/>
        </a:spcBef>
        <a:buNone/>
        <a:defRPr altLang="en-US" baseline="0" b="1" cap="none" dirty="0" sz="3200" i="0" kern="1200" kumimoji="0" lang="zh-CN" normalizeH="0" spc="0" strike="noStrike" u="none" smtClean="0">
          <a:solidFill>
            <a:schemeClr val="tx1"/>
          </a:solidFill>
          <a:effectLst>
            <a:innerShdw dir="16200000" dist="12700">
              <a:schemeClr val="bg1">
                <a:alpha val="70000"/>
              </a:schemeClr>
            </a:innerShdw>
          </a:effectLst>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smtClean="0">
          <a:ln>
            <a:noFill/>
            <a:prstDash val="sysDot"/>
          </a:ln>
          <a:solidFill>
            <a:schemeClr val="tx1"/>
          </a:solidFill>
          <a:latin typeface="+mn-ea"/>
          <a:ea typeface="+mn-ea"/>
          <a:cs typeface="MiSans" panose="00000500000000000000" charset="-122"/>
          <a:sym typeface="+mn-ea"/>
        </a:defRPr>
      </a:lvl1pPr>
      <a:lvl2pPr algn="l" defTabSz="914400" eaLnBrk="1" fontAlgn="auto" hangingPunct="1" indent="-228600" latinLnBrk="0" marL="6858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2pPr>
      <a:lvl3pPr algn="l" defTabSz="914400" eaLnBrk="1" fontAlgn="auto" hangingPunct="1" indent="-228600" latinLnBrk="0" marL="11430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3pPr>
      <a:lvl4pPr algn="l" defTabSz="914400" eaLnBrk="1" fontAlgn="auto" hangingPunct="1" indent="-228600" latinLnBrk="0" marL="16002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4pPr>
      <a:lvl5pPr algn="l" defTabSz="914400" eaLnBrk="1" fontAlgn="auto" hangingPunct="1" indent="-228600" latinLnBrk="0" marL="20574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a:solidFill>
            <a:schemeClr val="tx1">
              <a:lumMod val="85000"/>
            </a:schemeClr>
          </a:solidFill>
          <a:latin typeface="+mn-ea"/>
          <a:ea typeface="+mn-ea"/>
          <a:cs typeface="MiSans"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tags" Target="../tags/tag104.xml"/><Relationship Id="rId18" Type="http://schemas.openxmlformats.org/officeDocument/2006/relationships/slideLayout" Target="../slideLayouts/slideLayout14.xml"/><Relationship Id="rId1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tags" Target="../tags/tag111.xml"/><Relationship Id="rId5" Type="http://schemas.openxmlformats.org/officeDocument/2006/relationships/tags" Target="../tags/tag112.xml"/><Relationship Id="rId6" Type="http://schemas.openxmlformats.org/officeDocument/2006/relationships/tags" Target="../tags/tag113.xml"/><Relationship Id="rId7" Type="http://schemas.openxmlformats.org/officeDocument/2006/relationships/tags" Target="../tags/tag114.xml"/><Relationship Id="rId8" Type="http://schemas.openxmlformats.org/officeDocument/2006/relationships/tags" Target="../tags/tag115.xml"/><Relationship Id="rId9" Type="http://schemas.openxmlformats.org/officeDocument/2006/relationships/tags" Target="../tags/tag116.xml"/><Relationship Id="rId10" Type="http://schemas.openxmlformats.org/officeDocument/2006/relationships/tags" Target="../tags/tag117.xml"/><Relationship Id="rId11" Type="http://schemas.openxmlformats.org/officeDocument/2006/relationships/tags" Target="../tags/tag118.xml"/><Relationship Id="rId12" Type="http://schemas.openxmlformats.org/officeDocument/2006/relationships/tags" Target="../tags/tag119.xml"/><Relationship Id="rId13" Type="http://schemas.openxmlformats.org/officeDocument/2006/relationships/tags" Target="../tags/tag120.xml"/><Relationship Id="rId14" Type="http://schemas.openxmlformats.org/officeDocument/2006/relationships/tags" Target="../tags/tag121.xml"/><Relationship Id="rId15" Type="http://schemas.openxmlformats.org/officeDocument/2006/relationships/tags" Target="../tags/tag122.xml"/><Relationship Id="rId16" Type="http://schemas.openxmlformats.org/officeDocument/2006/relationships/tags" Target="../tags/tag123.xml"/><Relationship Id="rId17" Type="http://schemas.openxmlformats.org/officeDocument/2006/relationships/tags" Target="../tags/tag124.xml"/><Relationship Id="rId18" Type="http://schemas.openxmlformats.org/officeDocument/2006/relationships/tags" Target="../tags/tag125.xml"/><Relationship Id="rId19" Type="http://schemas.openxmlformats.org/officeDocument/2006/relationships/tags" Target="../tags/tag126.xml"/><Relationship Id="rId20" Type="http://schemas.openxmlformats.org/officeDocument/2006/relationships/tags" Target="../tags/tag127.xml"/><Relationship Id="rId2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tags" Target="../tags/tag132.xml"/><Relationship Id="rId6" Type="http://schemas.openxmlformats.org/officeDocument/2006/relationships/tags" Target="../tags/tag133.xml"/><Relationship Id="rId7" Type="http://schemas.openxmlformats.org/officeDocument/2006/relationships/tags" Target="../tags/tag134.xml"/><Relationship Id="rId8" Type="http://schemas.openxmlformats.org/officeDocument/2006/relationships/tags" Target="../tags/tag135.xml"/><Relationship Id="rId9" Type="http://schemas.openxmlformats.org/officeDocument/2006/relationships/tags" Target="../tags/tag136.xml"/><Relationship Id="rId10" Type="http://schemas.openxmlformats.org/officeDocument/2006/relationships/tags" Target="../tags/tag137.xml"/><Relationship Id="rId11" Type="http://schemas.openxmlformats.org/officeDocument/2006/relationships/tags" Target="../tags/tag138.xml"/><Relationship Id="rId12" Type="http://schemas.openxmlformats.org/officeDocument/2006/relationships/tags" Target="../tags/tag139.xml"/><Relationship Id="rId13" Type="http://schemas.openxmlformats.org/officeDocument/2006/relationships/tags" Target="../tags/tag140.xml"/><Relationship Id="rId14" Type="http://schemas.openxmlformats.org/officeDocument/2006/relationships/tags" Target="../tags/tag141.xml"/><Relationship Id="rId15" Type="http://schemas.openxmlformats.org/officeDocument/2006/relationships/tags" Target="../tags/tag142.xml"/><Relationship Id="rId16" Type="http://schemas.openxmlformats.org/officeDocument/2006/relationships/tags" Target="../tags/tag143.xml"/><Relationship Id="rId17" Type="http://schemas.openxmlformats.org/officeDocument/2006/relationships/tags" Target="../tags/tag144.xml"/><Relationship Id="rId18" Type="http://schemas.openxmlformats.org/officeDocument/2006/relationships/tags" Target="../tags/tag145.xml"/><Relationship Id="rId19" Type="http://schemas.openxmlformats.org/officeDocument/2006/relationships/tags" Target="../tags/tag146.xml"/><Relationship Id="rId20" Type="http://schemas.openxmlformats.org/officeDocument/2006/relationships/tags" Target="../tags/tag147.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tags" Target="../tags/tag235.xml"/><Relationship Id="rId10" Type="http://schemas.openxmlformats.org/officeDocument/2006/relationships/tags" Target="../tags/tag236.xml"/><Relationship Id="rId11" Type="http://schemas.openxmlformats.org/officeDocument/2006/relationships/tags" Target="../tags/tag237.xml"/><Relationship Id="rId12" Type="http://schemas.openxmlformats.org/officeDocument/2006/relationships/tags" Target="../tags/tag238.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tags" Target="../tags/tag262.xml"/><Relationship Id="rId10" Type="http://schemas.openxmlformats.org/officeDocument/2006/relationships/tags" Target="../tags/tag263.xml"/><Relationship Id="rId11" Type="http://schemas.openxmlformats.org/officeDocument/2006/relationships/tags" Target="../tags/tag264.xml"/><Relationship Id="rId12" Type="http://schemas.openxmlformats.org/officeDocument/2006/relationships/tags" Target="../tags/tag265.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3.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tags" Target="../tags/tag293.xml"/><Relationship Id="rId6" Type="http://schemas.openxmlformats.org/officeDocument/2006/relationships/tags" Target="../tags/tag294.xml"/><Relationship Id="rId7" Type="http://schemas.openxmlformats.org/officeDocument/2006/relationships/tags" Target="../tags/tag295.xml"/><Relationship Id="rId8" Type="http://schemas.openxmlformats.org/officeDocument/2006/relationships/tags" Target="../tags/tag296.xml"/><Relationship Id="rId9" Type="http://schemas.openxmlformats.org/officeDocument/2006/relationships/tags" Target="../tags/tag297.xml"/><Relationship Id="rId10" Type="http://schemas.openxmlformats.org/officeDocument/2006/relationships/tags" Target="../tags/tag298.xml"/><Relationship Id="rId11" Type="http://schemas.openxmlformats.org/officeDocument/2006/relationships/tags" Target="../tags/tag299.xml"/><Relationship Id="rId12" Type="http://schemas.openxmlformats.org/officeDocument/2006/relationships/tags" Target="../tags/tag300.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tags" Target="../tags/tag309.xml"/><Relationship Id="rId10" Type="http://schemas.openxmlformats.org/officeDocument/2006/relationships/tags" Target="../tags/tag310.xml"/><Relationship Id="rId11" Type="http://schemas.openxmlformats.org/officeDocument/2006/relationships/tags" Target="../tags/tag311.xml"/><Relationship Id="rId12" Type="http://schemas.openxmlformats.org/officeDocument/2006/relationships/tags" Target="../tags/tag312.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slideLayout" Target="../slideLayouts/slideLayout22.xml"/><Relationship Id="rId5"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title" idx="4"/>
            <p:custDataLst>
              <p:tags r:id="rId1"/>
            </p:custDataLst>
          </p:nvPr>
        </p:nvSpPr>
        <p:spPr>
          <a:xfrm>
            <a:off x="1163955" y="2496185"/>
            <a:ext cx="7683500" cy="1132205"/>
          </a:xfrm>
        </p:spPr>
        <p:txBody>
          <a:bodyPr>
            <a:normAutofit fontScale="90000"/>
          </a:bodyPr>
          <a:p>
            <a:r>
              <a:rPr altLang="en-US" dirty="0" lang="zh-CN"/>
              <a:t>银行信用卡行业市场分析及投资前景预测</a:t>
            </a:r>
            <a:endParaRPr altLang="en-US" dirty="0" lang="zh-CN"/>
          </a:p>
        </p:txBody>
      </p:sp>
      <p:sp>
        <p:nvSpPr>
          <p:cNvPr id="1048650" name="文本占位符 4"/>
          <p:cNvSpPr>
            <a:spLocks noGrp="1"/>
          </p:cNvSpPr>
          <p:nvPr>
            <p:ph type="body" idx="3"/>
            <p:custDataLst>
              <p:tags r:id="rId2"/>
            </p:custDataLst>
          </p:nvPr>
        </p:nvSpPr>
        <p:spPr>
          <a:xfrm>
            <a:off x="1163955" y="1983740"/>
            <a:ext cx="7683500" cy="512445"/>
          </a:xfrm>
        </p:spPr>
        <p:txBody>
          <a:bodyPr>
            <a:normAutofit fontScale="92857" lnSpcReduction="20000"/>
          </a:bodyPr>
          <a:p>
            <a:r>
              <a:rPr altLang="en-US" lang="zh-CN"/>
              <a:t>添加文档副标题</a:t>
            </a:r>
            <a:endParaRPr altLang="en-US" lang="zh-CN"/>
          </a:p>
        </p:txBody>
      </p:sp>
      <p:sp>
        <p:nvSpPr>
          <p:cNvPr id="1048652" name="文本占位符 5"/>
          <p:cNvSpPr>
            <a:spLocks noGrp="1"/>
          </p:cNvSpPr>
          <p:nvPr>
            <p:ph type="body" idx="2"/>
            <p:custDataLst>
              <p:tags r:id="rId3"/>
            </p:custDataLst>
          </p:nvPr>
        </p:nvSpPr>
        <p:spPr>
          <a:xfrm>
            <a:off x="1163955" y="4164965"/>
            <a:ext cx="7683500" cy="427355"/>
          </a:xfrm>
        </p:spPr>
        <p:txBody>
          <a:bodyPr/>
          <a:p>
            <a:r>
              <a:rPr altLang="en-US" lang="zh-CN"/>
              <a:t>汇报人：XX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2" name="文本占位符 6"/>
          <p:cNvSpPr>
            <a:spLocks noGrp="1"/>
          </p:cNvSpPr>
          <p:nvPr>
            <p:ph type="body" idx="2"/>
            <p:custDataLst>
              <p:tags r:id="rId1"/>
            </p:custDataLst>
          </p:nvPr>
        </p:nvSpPr>
        <p:spPr>
          <a:xfrm>
            <a:off x="689610" y="4238625"/>
            <a:ext cx="4030345" cy="878840"/>
          </a:xfrm>
        </p:spPr>
        <p:txBody>
          <a:bodyPr>
            <a:normAutofit fontScale="88636" lnSpcReduction="20000"/>
          </a:bodyPr>
          <a:p>
            <a:r>
              <a:rPr altLang="en-US" lang="zh-CN"/>
              <a:t>CONTENTS</a:t>
            </a:r>
            <a:endParaRPr altLang="en-US" lang="zh-CN"/>
          </a:p>
        </p:txBody>
      </p:sp>
      <p:sp>
        <p:nvSpPr>
          <p:cNvPr id="1048794" name="标题 8"/>
          <p:cNvSpPr>
            <a:spLocks noGrp="1"/>
          </p:cNvSpPr>
          <p:nvPr>
            <p:ph type="title" idx="1"/>
            <p:custDataLst>
              <p:tags r:id="rId2"/>
            </p:custDataLst>
          </p:nvPr>
        </p:nvSpPr>
        <p:spPr>
          <a:xfrm>
            <a:off x="681355" y="5132705"/>
            <a:ext cx="4038600" cy="878840"/>
          </a:xfrm>
        </p:spPr>
        <p:txBody>
          <a:bodyPr>
            <a:normAutofit fontScale="90000"/>
          </a:bodyPr>
          <a:p>
            <a:r>
              <a:rPr altLang="en-US" lang="zh-CN"/>
              <a:t>目录</a:t>
            </a:r>
            <a:endParaRPr altLang="en-US" lang="zh-CN"/>
          </a:p>
        </p:txBody>
      </p:sp>
      <p:cxnSp>
        <p:nvCxnSpPr>
          <p:cNvPr id="3145747" name="直接连接符 36"/>
          <p:cNvCxnSpPr>
            <a:cxnSpLocks/>
          </p:cNvCxnSpPr>
          <p:nvPr>
            <p:custDataLst>
              <p:tags r:id="rId3"/>
            </p:custDataLst>
          </p:nvPr>
        </p:nvCxnSpPr>
        <p:spPr>
          <a:xfrm>
            <a:off x="2730801" y="1961504"/>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a:cxnSpLocks/>
          </p:cNvCxnSpPr>
          <p:nvPr>
            <p:custDataLst>
              <p:tags r:id="rId4"/>
            </p:custDataLst>
          </p:nvPr>
        </p:nvCxnSpPr>
        <p:spPr>
          <a:xfrm>
            <a:off x="3678167" y="2851021"/>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a:cxnSpLocks/>
          </p:cNvCxnSpPr>
          <p:nvPr>
            <p:custDataLst>
              <p:tags r:id="rId5"/>
            </p:custDataLst>
          </p:nvPr>
        </p:nvCxnSpPr>
        <p:spPr>
          <a:xfrm>
            <a:off x="4653473" y="3712598"/>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6"/>
            </p:custDataLst>
          </p:nvPr>
        </p:nvSpPr>
        <p:spPr>
          <a:xfrm>
            <a:off x="3089275" y="110680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01.</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798" name="标题"/>
          <p:cNvSpPr txBox="1"/>
          <p:nvPr>
            <p:custDataLst>
              <p:tags r:id="rId7"/>
            </p:custDataLst>
          </p:nvPr>
        </p:nvSpPr>
        <p:spPr>
          <a:xfrm>
            <a:off x="3813175" y="1163955"/>
            <a:ext cx="7145020"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银行信用卡行业概述</a:t>
            </a:r>
            <a:endParaRPr altLang="en-US" dirty="0" sz="2400" lang="zh-CN">
              <a:effectLst/>
              <a:latin typeface="+mj-ea"/>
              <a:ea typeface="+mj-ea"/>
              <a:cs typeface="MiSans" panose="00000500000000000000" charset="-122"/>
            </a:endParaRPr>
          </a:p>
        </p:txBody>
      </p:sp>
      <p:sp>
        <p:nvSpPr>
          <p:cNvPr id="1048800" name="序号"/>
          <p:cNvSpPr txBox="1"/>
          <p:nvPr>
            <p:custDataLst>
              <p:tags r:id="rId8"/>
            </p:custDataLst>
          </p:nvPr>
        </p:nvSpPr>
        <p:spPr>
          <a:xfrm>
            <a:off x="3609340" y="199961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02.</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2" name="标题"/>
          <p:cNvSpPr txBox="1"/>
          <p:nvPr>
            <p:custDataLst>
              <p:tags r:id="rId9"/>
            </p:custDataLst>
          </p:nvPr>
        </p:nvSpPr>
        <p:spPr>
          <a:xfrm>
            <a:off x="4414520" y="2056765"/>
            <a:ext cx="658812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银行信用卡行业竞争格局</a:t>
            </a:r>
            <a:endParaRPr altLang="en-US" dirty="0" sz="2400" lang="zh-CN">
              <a:effectLst/>
              <a:latin typeface="+mj-ea"/>
              <a:ea typeface="+mj-ea"/>
              <a:cs typeface="MiSans" panose="00000500000000000000" charset="-122"/>
            </a:endParaRPr>
          </a:p>
        </p:txBody>
      </p:sp>
      <p:sp>
        <p:nvSpPr>
          <p:cNvPr id="1048804" name="序号"/>
          <p:cNvSpPr txBox="1"/>
          <p:nvPr>
            <p:custDataLst>
              <p:tags r:id="rId10"/>
            </p:custDataLst>
          </p:nvPr>
        </p:nvSpPr>
        <p:spPr>
          <a:xfrm>
            <a:off x="4196715" y="287210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03.</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6" name="标题"/>
          <p:cNvSpPr txBox="1"/>
          <p:nvPr>
            <p:custDataLst>
              <p:tags r:id="rId11"/>
            </p:custDataLst>
          </p:nvPr>
        </p:nvSpPr>
        <p:spPr>
          <a:xfrm>
            <a:off x="4991735" y="2934335"/>
            <a:ext cx="596709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银行信用卡行业市场分析</a:t>
            </a:r>
            <a:endParaRPr altLang="en-US" dirty="0" sz="2400" lang="zh-CN">
              <a:effectLst/>
              <a:latin typeface="+mj-ea"/>
              <a:ea typeface="+mj-ea"/>
              <a:cs typeface="MiSans" panose="00000500000000000000" charset="-122"/>
            </a:endParaRPr>
          </a:p>
        </p:txBody>
      </p:sp>
      <p:sp>
        <p:nvSpPr>
          <p:cNvPr id="1048808" name="序号"/>
          <p:cNvSpPr txBox="1"/>
          <p:nvPr>
            <p:custDataLst>
              <p:tags r:id="rId12"/>
            </p:custDataLst>
          </p:nvPr>
        </p:nvSpPr>
        <p:spPr>
          <a:xfrm>
            <a:off x="4768215" y="375475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04.</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0" name="标题"/>
          <p:cNvSpPr txBox="1"/>
          <p:nvPr>
            <p:custDataLst>
              <p:tags r:id="rId13"/>
            </p:custDataLst>
          </p:nvPr>
        </p:nvSpPr>
        <p:spPr>
          <a:xfrm>
            <a:off x="5586095" y="3811905"/>
            <a:ext cx="537273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银行信用卡行业投资前景预测</a:t>
            </a:r>
            <a:endParaRPr altLang="en-US" dirty="0" sz="2400" lang="zh-CN">
              <a:effectLst/>
              <a:latin typeface="+mj-ea"/>
              <a:ea typeface="+mj-ea"/>
              <a:cs typeface="MiSans" panose="00000500000000000000" charset="-122"/>
            </a:endParaRPr>
          </a:p>
        </p:txBody>
      </p:sp>
      <p:cxnSp>
        <p:nvCxnSpPr>
          <p:cNvPr id="3145753" name="直接连接符 1"/>
          <p:cNvCxnSpPr>
            <a:cxnSpLocks/>
          </p:cNvCxnSpPr>
          <p:nvPr>
            <p:custDataLst>
              <p:tags r:id="rId14"/>
            </p:custDataLst>
          </p:nvPr>
        </p:nvCxnSpPr>
        <p:spPr>
          <a:xfrm>
            <a:off x="5394518" y="4645413"/>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15"/>
            </p:custDataLst>
          </p:nvPr>
        </p:nvSpPr>
        <p:spPr>
          <a:xfrm>
            <a:off x="5577205" y="462089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05.</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4" name="标题"/>
          <p:cNvSpPr txBox="1"/>
          <p:nvPr>
            <p:custDataLst>
              <p:tags r:id="rId16"/>
            </p:custDataLst>
          </p:nvPr>
        </p:nvSpPr>
        <p:spPr>
          <a:xfrm>
            <a:off x="6395085" y="4678045"/>
            <a:ext cx="4563110"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银行信用卡行业发展趋势与展望</a:t>
            </a:r>
            <a:endParaRPr altLang="en-US" dirty="0" sz="2400" lang="zh-CN">
              <a:effectLst/>
              <a:latin typeface="+mj-ea"/>
              <a:ea typeface="+mj-ea"/>
              <a:cs typeface="MiSans" panose="00000500000000000000" charset="-122"/>
            </a:endParaRPr>
          </a:p>
        </p:txBody>
      </p: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2" name="标题 1"/>
          <p:cNvSpPr>
            <a:spLocks noGrp="1"/>
          </p:cNvSpPr>
          <p:nvPr>
            <p:ph type="title" idx="2"/>
            <p:custDataLst>
              <p:tags r:id="rId1"/>
            </p:custDataLst>
          </p:nvPr>
        </p:nvSpPr>
        <p:spPr>
          <a:xfrm>
            <a:off x="1336040" y="1631315"/>
            <a:ext cx="5967095" cy="3479165"/>
          </a:xfrm>
        </p:spPr>
        <p:txBody>
          <a:bodyPr/>
          <a:p>
            <a:r>
              <a:rPr altLang="en-US" lang="zh-CN"/>
              <a:t>银行信用卡行业概述</a:t>
            </a:r>
            <a:endParaRPr altLang="en-US" lang="zh-CN"/>
          </a:p>
        </p:txBody>
      </p:sp>
      <p:sp>
        <p:nvSpPr>
          <p:cNvPr id="1048854" name="文本占位符 3"/>
          <p:cNvSpPr>
            <a:spLocks noGrp="1"/>
          </p:cNvSpPr>
          <p:nvPr>
            <p:ph type="body" idx="1"/>
            <p:custDataLst>
              <p:tags r:id="rId2"/>
            </p:custDataLst>
          </p:nvPr>
        </p:nvSpPr>
        <p:spPr>
          <a:xfrm>
            <a:off x="6690995" y="1631315"/>
            <a:ext cx="3646805" cy="3479165"/>
          </a:xfrm>
        </p:spPr>
        <p:txBody>
          <a:bodyPr/>
          <a:p>
            <a:r>
              <a:rPr altLang="en-US" dirty="0" lang="zh-CN"/>
              <a:t>01</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88" name="标题 2"/>
          <p:cNvSpPr>
            <a:spLocks noGrp="1"/>
          </p:cNvSpPr>
          <p:nvPr>
            <p:ph type="title" idx="2"/>
          </p:nvPr>
        </p:nvSpPr>
        <p:spPr/>
        <p:txBody>
          <a:bodyPr>
            <a:normAutofit fontScale="90000"/>
          </a:bodyPr>
          <a:p>
            <a:r>
              <a:rPr altLang="en-US" lang="zh-CN"/>
              <a:t>行业定义与分类</a:t>
            </a:r>
            <a:endParaRPr altLang="en-US" lang="zh-CN"/>
          </a:p>
        </p:txBody>
      </p:sp>
      <p:sp>
        <p:nvSpPr>
          <p:cNvPr id="1048890" name="五边形 16"/>
          <p:cNvSpPr/>
          <p:nvPr>
            <p:custDataLst>
              <p:tags r:id="rId1"/>
            </p:custDataLst>
          </p:nvPr>
        </p:nvSpPr>
        <p:spPr>
          <a:xfrm rot="16200000" flipH="1">
            <a:off x="7128718" y="1587015"/>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92" name="五边形 17"/>
          <p:cNvSpPr/>
          <p:nvPr>
            <p:custDataLst>
              <p:tags r:id="rId2"/>
            </p:custDataLst>
          </p:nvPr>
        </p:nvSpPr>
        <p:spPr>
          <a:xfrm rot="16200000" flipH="1">
            <a:off x="7149865"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94" name="任意多边形 18"/>
          <p:cNvSpPr/>
          <p:nvPr>
            <p:custDataLst>
              <p:tags r:id="rId3"/>
            </p:custDataLst>
          </p:nvPr>
        </p:nvSpPr>
        <p:spPr>
          <a:xfrm>
            <a:off x="6439191"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96" name="任意多边形 19"/>
          <p:cNvSpPr/>
          <p:nvPr>
            <p:custDataLst>
              <p:tags r:id="rId4"/>
            </p:custDataLst>
          </p:nvPr>
        </p:nvSpPr>
        <p:spPr>
          <a:xfrm flipV="1">
            <a:off x="6311667" y="1761320"/>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98" name="五边形 2"/>
          <p:cNvSpPr/>
          <p:nvPr>
            <p:custDataLst>
              <p:tags r:id="rId5"/>
            </p:custDataLst>
          </p:nvPr>
        </p:nvSpPr>
        <p:spPr>
          <a:xfrm rot="16200000" flipH="1">
            <a:off x="1424740" y="1587656"/>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00" name="五边形 3"/>
          <p:cNvSpPr/>
          <p:nvPr>
            <p:custDataLst>
              <p:tags r:id="rId6"/>
            </p:custDataLst>
          </p:nvPr>
        </p:nvSpPr>
        <p:spPr>
          <a:xfrm rot="16200000" flipH="1">
            <a:off x="1447169"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02" name="任意多边形 4"/>
          <p:cNvSpPr/>
          <p:nvPr>
            <p:custDataLst>
              <p:tags r:id="rId7"/>
            </p:custDataLst>
          </p:nvPr>
        </p:nvSpPr>
        <p:spPr>
          <a:xfrm>
            <a:off x="736495"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04" name="任意多边形 5"/>
          <p:cNvSpPr/>
          <p:nvPr>
            <p:custDataLst>
              <p:tags r:id="rId8"/>
            </p:custDataLst>
          </p:nvPr>
        </p:nvSpPr>
        <p:spPr>
          <a:xfrm flipV="1">
            <a:off x="608330" y="1761320"/>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110255"/>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银行信用卡行业是指向消费者和商业机构提供信用卡发行和服务的行业。</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9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110255"/>
            <a:ext cx="2234029" cy="2012826"/>
          </a:xfrm>
          <a:prstGeom prst="rect"/>
          <a:noFill/>
          <a:ln>
            <a:noFill/>
          </a:ln>
        </p:spPr>
        <p:txBody>
          <a:bodyPr wrap="square">
            <a:normAutofit fontScale="8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信用卡产品主要包括贷记卡、准贷记卡等类型，每种类型具有不同的消费和取现功能。</a:t>
            </a:r>
            <a:endParaRPr dirty="0" sz="2000" err="1">
              <a:solidFill>
                <a:schemeClr val="tx1">
                  <a:lumMod val="75000"/>
                  <a:lumOff val="25000"/>
                </a:schemeClr>
              </a:solidFill>
              <a:latin typeface="+mn-ea"/>
              <a:ea typeface="+mn-ea"/>
              <a:cs typeface="+mn-ea"/>
              <a:sym typeface="+mn-lt"/>
            </a:endParaRPr>
          </a:p>
        </p:txBody>
      </p:sp>
      <p:sp>
        <p:nvSpPr>
          <p:cNvPr id="1048910" name="五边形 9"/>
          <p:cNvSpPr/>
          <p:nvPr>
            <p:custDataLst>
              <p:tags r:id="rId11"/>
            </p:custDataLst>
          </p:nvPr>
        </p:nvSpPr>
        <p:spPr>
          <a:xfrm rot="16200000" flipH="1">
            <a:off x="4350103" y="1600473"/>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12" name="五边形 10"/>
          <p:cNvSpPr/>
          <p:nvPr>
            <p:custDataLst>
              <p:tags r:id="rId12"/>
            </p:custDataLst>
          </p:nvPr>
        </p:nvSpPr>
        <p:spPr>
          <a:xfrm rot="16200000" flipH="1">
            <a:off x="4371891" y="4373320"/>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14" name="任意多边形 11"/>
          <p:cNvSpPr/>
          <p:nvPr>
            <p:custDataLst>
              <p:tags r:id="rId13"/>
            </p:custDataLst>
          </p:nvPr>
        </p:nvSpPr>
        <p:spPr>
          <a:xfrm>
            <a:off x="3661217" y="2413038"/>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8916" name="任意多边形 12"/>
          <p:cNvSpPr/>
          <p:nvPr>
            <p:custDataLst>
              <p:tags r:id="rId14"/>
            </p:custDataLst>
          </p:nvPr>
        </p:nvSpPr>
        <p:spPr>
          <a:xfrm flipV="1">
            <a:off x="3533693" y="1774777"/>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18" name="五边形 23"/>
          <p:cNvSpPr/>
          <p:nvPr>
            <p:custDataLst>
              <p:tags r:id="rId15"/>
            </p:custDataLst>
          </p:nvPr>
        </p:nvSpPr>
        <p:spPr>
          <a:xfrm rot="16200000" flipH="1">
            <a:off x="9906050" y="1625465"/>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0" name="五边形 24"/>
          <p:cNvSpPr/>
          <p:nvPr>
            <p:custDataLst>
              <p:tags r:id="rId16"/>
            </p:custDataLst>
          </p:nvPr>
        </p:nvSpPr>
        <p:spPr>
          <a:xfrm rot="16200000" flipH="1">
            <a:off x="9927838" y="4397030"/>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2" name="任意多边形 25"/>
          <p:cNvSpPr/>
          <p:nvPr>
            <p:custDataLst>
              <p:tags r:id="rId17"/>
            </p:custDataLst>
          </p:nvPr>
        </p:nvSpPr>
        <p:spPr>
          <a:xfrm>
            <a:off x="9216523" y="2438030"/>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4" name="任意多边形 26"/>
          <p:cNvSpPr/>
          <p:nvPr>
            <p:custDataLst>
              <p:tags r:id="rId18"/>
            </p:custDataLst>
          </p:nvPr>
        </p:nvSpPr>
        <p:spPr>
          <a:xfrm flipV="1">
            <a:off x="9089640" y="1799769"/>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47423"/>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行业的发展受到宏观经济、政策法规、科技发展等多种因素的影响。</a:t>
            </a:r>
            <a:endParaRPr dirty="0" sz="2000" err="1">
              <a:solidFill>
                <a:schemeClr val="tx1">
                  <a:lumMod val="75000"/>
                  <a:lumOff val="25000"/>
                </a:schemeClr>
              </a:solidFill>
              <a:latin typeface="+mn-ea"/>
              <a:ea typeface="+mn-ea"/>
              <a:cs typeface="+mn-ea"/>
              <a:sym typeface="+mn-lt"/>
            </a:endParaRPr>
          </a:p>
        </p:txBody>
      </p:sp>
      <p:sp>
        <p:nvSpPr>
          <p:cNvPr id="10489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22431"/>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行业主要参与者包括商业银行、信用卡公司等金融机构。</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62" name="标题 2"/>
          <p:cNvSpPr>
            <a:spLocks noGrp="1"/>
          </p:cNvSpPr>
          <p:nvPr>
            <p:ph type="title" idx="2"/>
          </p:nvPr>
        </p:nvSpPr>
        <p:spPr/>
        <p:txBody>
          <a:bodyPr>
            <a:normAutofit fontScale="90000"/>
          </a:bodyPr>
          <a:p>
            <a:r>
              <a:rPr altLang="en-US" lang="zh-CN"/>
              <a:t>行业市场规模与增长</a:t>
            </a:r>
            <a:endParaRPr altLang="en-US" lang="zh-CN"/>
          </a:p>
        </p:txBody>
      </p:sp>
      <p:sp>
        <p:nvSpPr>
          <p:cNvPr id="1048964" name="五边形 16"/>
          <p:cNvSpPr/>
          <p:nvPr>
            <p:custDataLst>
              <p:tags r:id="rId1"/>
            </p:custDataLst>
          </p:nvPr>
        </p:nvSpPr>
        <p:spPr>
          <a:xfrm rot="16200000" flipH="1">
            <a:off x="7128718" y="1587015"/>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6" name="五边形 17"/>
          <p:cNvSpPr/>
          <p:nvPr>
            <p:custDataLst>
              <p:tags r:id="rId2"/>
            </p:custDataLst>
          </p:nvPr>
        </p:nvSpPr>
        <p:spPr>
          <a:xfrm rot="16200000" flipH="1">
            <a:off x="7149865"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8" name="任意多边形 18"/>
          <p:cNvSpPr/>
          <p:nvPr>
            <p:custDataLst>
              <p:tags r:id="rId3"/>
            </p:custDataLst>
          </p:nvPr>
        </p:nvSpPr>
        <p:spPr>
          <a:xfrm>
            <a:off x="6439191"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0" name="任意多边形 19"/>
          <p:cNvSpPr/>
          <p:nvPr>
            <p:custDataLst>
              <p:tags r:id="rId4"/>
            </p:custDataLst>
          </p:nvPr>
        </p:nvSpPr>
        <p:spPr>
          <a:xfrm flipV="1">
            <a:off x="6311667" y="1761320"/>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2" name="五边形 2"/>
          <p:cNvSpPr/>
          <p:nvPr>
            <p:custDataLst>
              <p:tags r:id="rId5"/>
            </p:custDataLst>
          </p:nvPr>
        </p:nvSpPr>
        <p:spPr>
          <a:xfrm rot="16200000" flipH="1">
            <a:off x="1424740" y="1587656"/>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4" name="五边形 3"/>
          <p:cNvSpPr/>
          <p:nvPr>
            <p:custDataLst>
              <p:tags r:id="rId6"/>
            </p:custDataLst>
          </p:nvPr>
        </p:nvSpPr>
        <p:spPr>
          <a:xfrm rot="16200000" flipH="1">
            <a:off x="1447169"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6" name="任意多边形 4"/>
          <p:cNvSpPr/>
          <p:nvPr>
            <p:custDataLst>
              <p:tags r:id="rId7"/>
            </p:custDataLst>
          </p:nvPr>
        </p:nvSpPr>
        <p:spPr>
          <a:xfrm>
            <a:off x="736495"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8" name="任意多边形 5"/>
          <p:cNvSpPr/>
          <p:nvPr>
            <p:custDataLst>
              <p:tags r:id="rId8"/>
            </p:custDataLst>
          </p:nvPr>
        </p:nvSpPr>
        <p:spPr>
          <a:xfrm flipV="1">
            <a:off x="608330" y="1761320"/>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2019年银行信用卡市场规模达到8.7万亿元</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9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预计到2025年银行信用卡市场规模将达到14.6万亿元</a:t>
            </a:r>
            <a:endParaRPr dirty="0" sz="2000" err="1">
              <a:solidFill>
                <a:schemeClr val="tx1">
                  <a:lumMod val="75000"/>
                  <a:lumOff val="25000"/>
                </a:schemeClr>
              </a:solidFill>
              <a:latin typeface="+mn-ea"/>
              <a:ea typeface="+mn-ea"/>
              <a:cs typeface="+mn-ea"/>
              <a:sym typeface="+mn-lt"/>
            </a:endParaRPr>
          </a:p>
        </p:txBody>
      </p:sp>
      <p:sp>
        <p:nvSpPr>
          <p:cNvPr id="1048984" name="五边形 9"/>
          <p:cNvSpPr/>
          <p:nvPr>
            <p:custDataLst>
              <p:tags r:id="rId11"/>
            </p:custDataLst>
          </p:nvPr>
        </p:nvSpPr>
        <p:spPr>
          <a:xfrm rot="16200000" flipH="1">
            <a:off x="4350103" y="1600473"/>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6" name="五边形 10"/>
          <p:cNvSpPr/>
          <p:nvPr>
            <p:custDataLst>
              <p:tags r:id="rId12"/>
            </p:custDataLst>
          </p:nvPr>
        </p:nvSpPr>
        <p:spPr>
          <a:xfrm rot="16200000" flipH="1">
            <a:off x="4371891" y="4373320"/>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8" name="任意多边形 11"/>
          <p:cNvSpPr/>
          <p:nvPr>
            <p:custDataLst>
              <p:tags r:id="rId13"/>
            </p:custDataLst>
          </p:nvPr>
        </p:nvSpPr>
        <p:spPr>
          <a:xfrm>
            <a:off x="3661217" y="2413038"/>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8990" name="任意多边形 12"/>
          <p:cNvSpPr/>
          <p:nvPr>
            <p:custDataLst>
              <p:tags r:id="rId14"/>
            </p:custDataLst>
          </p:nvPr>
        </p:nvSpPr>
        <p:spPr>
          <a:xfrm flipV="1">
            <a:off x="3533693" y="1774777"/>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2" name="五边形 23"/>
          <p:cNvSpPr/>
          <p:nvPr>
            <p:custDataLst>
              <p:tags r:id="rId15"/>
            </p:custDataLst>
          </p:nvPr>
        </p:nvSpPr>
        <p:spPr>
          <a:xfrm rot="16200000" flipH="1">
            <a:off x="9906050" y="1625465"/>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4" name="五边形 24"/>
          <p:cNvSpPr/>
          <p:nvPr>
            <p:custDataLst>
              <p:tags r:id="rId16"/>
            </p:custDataLst>
          </p:nvPr>
        </p:nvSpPr>
        <p:spPr>
          <a:xfrm rot="16200000" flipH="1">
            <a:off x="9927838" y="4397030"/>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6" name="任意多边形 25"/>
          <p:cNvSpPr/>
          <p:nvPr>
            <p:custDataLst>
              <p:tags r:id="rId17"/>
            </p:custDataLst>
          </p:nvPr>
        </p:nvSpPr>
        <p:spPr>
          <a:xfrm>
            <a:off x="9216523" y="2438030"/>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8" name="任意多边形 26"/>
          <p:cNvSpPr/>
          <p:nvPr>
            <p:custDataLst>
              <p:tags r:id="rId18"/>
            </p:custDataLst>
          </p:nvPr>
        </p:nvSpPr>
        <p:spPr>
          <a:xfrm flipV="1">
            <a:off x="9089640" y="1799769"/>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47423"/>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信用卡消费额在社会消费品零售总额中的占比逐年提升</a:t>
            </a:r>
            <a:endParaRPr dirty="0" sz="2000" err="1">
              <a:solidFill>
                <a:schemeClr val="tx1">
                  <a:lumMod val="75000"/>
                  <a:lumOff val="25000"/>
                </a:schemeClr>
              </a:solidFill>
              <a:latin typeface="+mn-ea"/>
              <a:ea typeface="+mn-ea"/>
              <a:cs typeface="+mn-ea"/>
              <a:sym typeface="+mn-lt"/>
            </a:endParaRPr>
          </a:p>
        </p:txBody>
      </p:sp>
      <p:sp>
        <p:nvSpPr>
          <p:cNvPr id="10490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22431"/>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2013-2019年银行信用卡市场规模复合增长率为18%</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36" name="标题 2"/>
          <p:cNvSpPr>
            <a:spLocks noGrp="1"/>
          </p:cNvSpPr>
          <p:nvPr>
            <p:ph type="title" idx="2"/>
          </p:nvPr>
        </p:nvSpPr>
        <p:spPr/>
        <p:txBody>
          <a:bodyPr>
            <a:normAutofit fontScale="90000"/>
          </a:bodyPr>
          <a:p>
            <a:r>
              <a:rPr altLang="en-US" lang="zh-CN"/>
              <a:t>行业发展趋势与特点</a:t>
            </a:r>
            <a:endParaRPr altLang="en-US" lang="zh-CN"/>
          </a:p>
        </p:txBody>
      </p:sp>
      <p:sp>
        <p:nvSpPr>
          <p:cNvPr id="1049038"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0"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2"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数字化转型加速，线上业务成为主流</a:t>
            </a:r>
            <a:endParaRPr altLang="en-US" dirty="0" sz="2000" lang="zh-CN" spc="150">
              <a:solidFill>
                <a:schemeClr val="tx1">
                  <a:lumMod val="85000"/>
                  <a:lumOff val="15000"/>
                </a:schemeClr>
              </a:solidFill>
              <a:latin typeface="+mn-ea"/>
              <a:sym typeface="+mn-ea"/>
            </a:endParaRPr>
          </a:p>
        </p:txBody>
      </p:sp>
      <p:sp>
        <p:nvSpPr>
          <p:cNvPr id="1049044"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6"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8"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消费升级推动信用卡产品创新</a:t>
            </a:r>
            <a:endParaRPr altLang="en-US" dirty="0" sz="2000" lang="zh-CN" spc="150">
              <a:solidFill>
                <a:schemeClr val="tx1">
                  <a:lumMod val="85000"/>
                  <a:lumOff val="15000"/>
                </a:schemeClr>
              </a:solidFill>
              <a:latin typeface="+mn-ea"/>
              <a:sym typeface="+mn-ea"/>
            </a:endParaRPr>
          </a:p>
        </p:txBody>
      </p:sp>
      <p:sp>
        <p:nvSpPr>
          <p:cNvPr id="1049050"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2"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4"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竞争格局加剧，差异化服务成为竞争关键</a:t>
            </a:r>
            <a:endParaRPr altLang="en-US" dirty="0" sz="2000" lang="zh-CN" spc="150">
              <a:solidFill>
                <a:schemeClr val="tx1">
                  <a:lumMod val="85000"/>
                  <a:lumOff val="15000"/>
                </a:schemeClr>
              </a:solidFill>
              <a:latin typeface="+mn-ea"/>
              <a:sym typeface="+mn-ea"/>
            </a:endParaRPr>
          </a:p>
        </p:txBody>
      </p:sp>
      <p:sp>
        <p:nvSpPr>
          <p:cNvPr id="1049056"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8"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0"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风险防控与合规经营成为行业重要课题</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94" name="标题 1"/>
          <p:cNvSpPr>
            <a:spLocks noGrp="1"/>
          </p:cNvSpPr>
          <p:nvPr>
            <p:ph type="title" idx="2"/>
            <p:custDataLst>
              <p:tags r:id="rId1"/>
            </p:custDataLst>
          </p:nvPr>
        </p:nvSpPr>
        <p:spPr>
          <a:xfrm>
            <a:off x="1336040" y="1631315"/>
            <a:ext cx="5967095" cy="3479165"/>
          </a:xfrm>
        </p:spPr>
        <p:txBody>
          <a:bodyPr/>
          <a:p>
            <a:r>
              <a:rPr altLang="en-US" lang="zh-CN"/>
              <a:t>银行信用卡行业竞争格局</a:t>
            </a:r>
            <a:endParaRPr altLang="en-US" lang="zh-CN"/>
          </a:p>
        </p:txBody>
      </p:sp>
      <p:sp>
        <p:nvSpPr>
          <p:cNvPr id="1049096" name="文本占位符 3"/>
          <p:cNvSpPr>
            <a:spLocks noGrp="1"/>
          </p:cNvSpPr>
          <p:nvPr>
            <p:ph type="body" idx="1"/>
            <p:custDataLst>
              <p:tags r:id="rId2"/>
            </p:custDataLst>
          </p:nvPr>
        </p:nvSpPr>
        <p:spPr>
          <a:xfrm>
            <a:off x="6690995" y="1631315"/>
            <a:ext cx="3646805" cy="3479165"/>
          </a:xfrm>
        </p:spPr>
        <p:txBody>
          <a:bodyPr/>
          <a:p>
            <a:r>
              <a:rPr altLang="en-US" dirty="0" lang="zh-CN"/>
              <a:t>02</a:t>
            </a:r>
            <a:endParaRPr altLang="en-US" dirty="0"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30" name="标题 2"/>
          <p:cNvSpPr>
            <a:spLocks noGrp="1"/>
          </p:cNvSpPr>
          <p:nvPr>
            <p:ph type="title" idx="2"/>
          </p:nvPr>
        </p:nvSpPr>
        <p:spPr/>
        <p:txBody>
          <a:bodyPr>
            <a:normAutofit fontScale="90000"/>
          </a:bodyPr>
          <a:p>
            <a:r>
              <a:rPr altLang="en-US" lang="zh-CN"/>
              <a:t>竞争企业概述</a:t>
            </a:r>
            <a:endParaRPr altLang="en-US" lang="zh-CN"/>
          </a:p>
        </p:txBody>
      </p:sp>
      <p:sp>
        <p:nvSpPr>
          <p:cNvPr id="1049132" name="正文"/>
          <p:cNvSpPr txBox="1"/>
          <p:nvPr>
            <p:custDataLst>
              <p:tags r:id="rId1"/>
            </p:custDataLst>
          </p:nvPr>
        </p:nvSpPr>
        <p:spPr>
          <a:xfrm>
            <a:off x="2408334" y="1452880"/>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招商银行信用卡：凭借其品牌影响力和产品创新，在信用卡市场中占据领先地位。</a:t>
            </a:r>
            <a:endParaRPr altLang="en-US" dirty="0" sz="1200" lang="zh-CN" spc="150">
              <a:solidFill>
                <a:schemeClr val="tx1">
                  <a:lumMod val="65000"/>
                  <a:lumOff val="35000"/>
                </a:schemeClr>
              </a:solidFill>
              <a:latin typeface="+mn-ea"/>
              <a:sym typeface="+mn-ea"/>
            </a:endParaRPr>
          </a:p>
        </p:txBody>
      </p:sp>
      <p:sp>
        <p:nvSpPr>
          <p:cNvPr id="1049134" name="正文"/>
          <p:cNvSpPr txBox="1"/>
          <p:nvPr>
            <p:custDataLst>
              <p:tags r:id="rId2"/>
            </p:custDataLst>
          </p:nvPr>
        </p:nvSpPr>
        <p:spPr>
          <a:xfrm>
            <a:off x="2408334" y="2720311"/>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中国银行信用卡：拥有广泛的客户基础和完善的信用卡服务体系，竞争力较强。</a:t>
            </a:r>
            <a:endParaRPr altLang="en-US" dirty="0" sz="1200" lang="zh-CN" spc="150">
              <a:solidFill>
                <a:schemeClr val="tx1">
                  <a:lumMod val="65000"/>
                  <a:lumOff val="35000"/>
                </a:schemeClr>
              </a:solidFill>
              <a:latin typeface="+mn-ea"/>
              <a:sym typeface="+mn-ea"/>
            </a:endParaRPr>
          </a:p>
        </p:txBody>
      </p:sp>
      <p:sp>
        <p:nvSpPr>
          <p:cNvPr id="1049136" name="正文"/>
          <p:cNvSpPr txBox="1"/>
          <p:nvPr>
            <p:custDataLst>
              <p:tags r:id="rId3"/>
            </p:custDataLst>
          </p:nvPr>
        </p:nvSpPr>
        <p:spPr>
          <a:xfrm>
            <a:off x="2408334" y="3987743"/>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建设银行信用卡：以提供丰富的优惠活动和积分兑换服务著称，吸引大量消费者。</a:t>
            </a:r>
            <a:endParaRPr altLang="en-US" dirty="0" sz="1200" lang="zh-CN" spc="150">
              <a:solidFill>
                <a:schemeClr val="tx1">
                  <a:lumMod val="65000"/>
                  <a:lumOff val="35000"/>
                </a:schemeClr>
              </a:solidFill>
              <a:latin typeface="+mn-ea"/>
              <a:sym typeface="+mn-ea"/>
            </a:endParaRPr>
          </a:p>
        </p:txBody>
      </p:sp>
      <p:sp>
        <p:nvSpPr>
          <p:cNvPr id="1049138" name="正文"/>
          <p:cNvSpPr txBox="1"/>
          <p:nvPr>
            <p:custDataLst>
              <p:tags r:id="rId4"/>
            </p:custDataLst>
          </p:nvPr>
        </p:nvSpPr>
        <p:spPr>
          <a:xfrm>
            <a:off x="2408334" y="5255174"/>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工商银行信用卡：依托其强大的资金实力和网络布局，在信用卡市场中占据重要地位。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2" name="标题 2"/>
          <p:cNvSpPr>
            <a:spLocks noGrp="1"/>
          </p:cNvSpPr>
          <p:nvPr>
            <p:ph type="title" idx="2"/>
          </p:nvPr>
        </p:nvSpPr>
        <p:spPr/>
        <p:txBody>
          <a:bodyPr>
            <a:normAutofit fontScale="90000"/>
          </a:bodyPr>
          <a:p>
            <a:r>
              <a:rPr altLang="en-US" lang="zh-CN"/>
              <a:t>竞争企业市场份额</a:t>
            </a:r>
            <a:endParaRPr altLang="en-US" lang="zh-CN"/>
          </a:p>
        </p:txBody>
      </p:sp>
      <p:sp>
        <p:nvSpPr>
          <p:cNvPr id="1049174" name="任意多边形 20"/>
          <p:cNvSpPr/>
          <p:nvPr>
            <p:custDataLst>
              <p:tags r:id="rId1"/>
            </p:custDataLst>
          </p:nvPr>
        </p:nvSpPr>
        <p:spPr>
          <a:xfrm rot="2700000">
            <a:off x="2954132" y="1452880"/>
            <a:ext cx="1282178" cy="128440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76" name="文本框 24"/>
          <p:cNvSpPr txBox="1"/>
          <p:nvPr>
            <p:custDataLst>
              <p:tags r:id="rId2"/>
            </p:custDataLst>
          </p:nvPr>
        </p:nvSpPr>
        <p:spPr bwMode="auto">
          <a:xfrm>
            <a:off x="2598292" y="3188416"/>
            <a:ext cx="1994318" cy="304174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招商银行信用卡市场份额占比最大，占据约30%的市场份额。</a:t>
            </a:r>
            <a:endParaRPr altLang="en-US" dirty="0" sz="2000" lang="zh-CN" spc="150">
              <a:solidFill>
                <a:schemeClr val="tx1">
                  <a:lumMod val="75000"/>
                  <a:lumOff val="25000"/>
                </a:schemeClr>
              </a:solidFill>
              <a:latin typeface="+mn-ea"/>
              <a:sym typeface="+mn-ea"/>
            </a:endParaRPr>
          </a:p>
        </p:txBody>
      </p:sp>
      <p:sp>
        <p:nvSpPr>
          <p:cNvPr id="1049178" name="矩形 42"/>
          <p:cNvSpPr/>
          <p:nvPr>
            <p:custDataLst>
              <p:tags r:id="rId3"/>
            </p:custDataLst>
          </p:nvPr>
        </p:nvSpPr>
        <p:spPr>
          <a:xfrm>
            <a:off x="2730592" y="2811069"/>
            <a:ext cx="1729864" cy="1225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80" name="任意多边形 18"/>
          <p:cNvSpPr/>
          <p:nvPr>
            <p:custDataLst>
              <p:tags r:id="rId4"/>
            </p:custDataLst>
          </p:nvPr>
        </p:nvSpPr>
        <p:spPr>
          <a:xfrm rot="5400000">
            <a:off x="5452182" y="1452880"/>
            <a:ext cx="1282178" cy="128440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82" name="文本框 27"/>
          <p:cNvSpPr txBox="1"/>
          <p:nvPr>
            <p:custDataLst>
              <p:tags r:id="rId5"/>
            </p:custDataLst>
          </p:nvPr>
        </p:nvSpPr>
        <p:spPr bwMode="auto">
          <a:xfrm>
            <a:off x="5095691" y="3188416"/>
            <a:ext cx="1994318" cy="304174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中国银行、建设银行和工商银行信用卡市场份额占比分别为20%、18%和16%。</a:t>
            </a:r>
            <a:endParaRPr altLang="en-US" dirty="0" sz="2000" lang="zh-CN" spc="150">
              <a:solidFill>
                <a:schemeClr val="tx1">
                  <a:lumMod val="75000"/>
                  <a:lumOff val="25000"/>
                </a:schemeClr>
              </a:solidFill>
              <a:latin typeface="+mn-ea"/>
              <a:sym typeface="+mn-ea"/>
            </a:endParaRPr>
          </a:p>
        </p:txBody>
      </p:sp>
      <p:sp>
        <p:nvSpPr>
          <p:cNvPr id="1049184" name="矩形 43"/>
          <p:cNvSpPr/>
          <p:nvPr>
            <p:custDataLst>
              <p:tags r:id="rId6"/>
            </p:custDataLst>
          </p:nvPr>
        </p:nvSpPr>
        <p:spPr>
          <a:xfrm>
            <a:off x="5227990" y="2811069"/>
            <a:ext cx="1729864" cy="1225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86" name="任意多边形 21"/>
          <p:cNvSpPr/>
          <p:nvPr>
            <p:custDataLst>
              <p:tags r:id="rId7"/>
            </p:custDataLst>
          </p:nvPr>
        </p:nvSpPr>
        <p:spPr>
          <a:xfrm rot="18900000" flipH="1">
            <a:off x="7948929" y="1452880"/>
            <a:ext cx="1282178" cy="128440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88" name="文本框 30"/>
          <p:cNvSpPr txBox="1"/>
          <p:nvPr>
            <p:custDataLst>
              <p:tags r:id="rId8"/>
            </p:custDataLst>
          </p:nvPr>
        </p:nvSpPr>
        <p:spPr bwMode="auto">
          <a:xfrm>
            <a:off x="7593089" y="3188416"/>
            <a:ext cx="1994318" cy="304174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其他银行信用卡市场份额占比总计约26%。</a:t>
            </a:r>
            <a:endParaRPr altLang="en-US" dirty="0" sz="2000" lang="zh-CN" spc="150">
              <a:solidFill>
                <a:schemeClr val="tx1">
                  <a:lumMod val="75000"/>
                  <a:lumOff val="25000"/>
                </a:schemeClr>
              </a:solidFill>
              <a:latin typeface="+mn-ea"/>
              <a:sym typeface="+mn-ea"/>
            </a:endParaRPr>
          </a:p>
        </p:txBody>
      </p:sp>
      <p:sp>
        <p:nvSpPr>
          <p:cNvPr id="1049190" name="矩形 44"/>
          <p:cNvSpPr/>
          <p:nvPr>
            <p:custDataLst>
              <p:tags r:id="rId9"/>
            </p:custDataLst>
          </p:nvPr>
        </p:nvSpPr>
        <p:spPr>
          <a:xfrm>
            <a:off x="7724737" y="2811069"/>
            <a:ext cx="1729864" cy="1225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24" name="标题 2"/>
          <p:cNvSpPr>
            <a:spLocks noGrp="1"/>
          </p:cNvSpPr>
          <p:nvPr>
            <p:ph type="title" idx="2"/>
          </p:nvPr>
        </p:nvSpPr>
        <p:spPr/>
        <p:txBody>
          <a:bodyPr>
            <a:normAutofit fontScale="90000"/>
          </a:bodyPr>
          <a:p>
            <a:r>
              <a:rPr altLang="en-US" lang="zh-CN"/>
              <a:t>竞争企业优劣势分析</a:t>
            </a:r>
            <a:endParaRPr altLang="en-US" lang="zh-CN"/>
          </a:p>
        </p:txBody>
      </p:sp>
      <p:sp>
        <p:nvSpPr>
          <p:cNvPr id="1049226"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28"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30"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32"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34"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优势企业：产品创新能力强，技术领先，服务优质</a:t>
            </a:r>
            <a:endParaRPr altLang="en-US" sz="1400" lang="zh-CN" spc="150">
              <a:solidFill>
                <a:schemeClr val="tx1"/>
              </a:solidFill>
              <a:effectLst/>
              <a:latin typeface="+mn-ea"/>
              <a:sym typeface="+mn-ea"/>
            </a:endParaRPr>
          </a:p>
        </p:txBody>
      </p:sp>
      <p:sp>
        <p:nvSpPr>
          <p:cNvPr id="1049236"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优势企业：市场份额大，品牌知名度高，客户基础广泛</a:t>
            </a:r>
            <a:endParaRPr altLang="en-US" dirty="0" sz="1400" lang="zh-CN" spc="150">
              <a:solidFill>
                <a:schemeClr val="tx1"/>
              </a:solidFill>
              <a:effectLst/>
              <a:latin typeface="+mn-ea"/>
              <a:sym typeface="+mn-ea"/>
            </a:endParaRPr>
          </a:p>
        </p:txBody>
      </p:sp>
      <p:sp>
        <p:nvSpPr>
          <p:cNvPr id="1049238"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劣势企业：管理不善，服务质量差，客户满意度低</a:t>
            </a:r>
            <a:endParaRPr altLang="en-US" sz="1400" lang="zh-CN" spc="150">
              <a:solidFill>
                <a:schemeClr val="tx1"/>
              </a:solidFill>
              <a:effectLst/>
              <a:latin typeface="+mn-ea"/>
              <a:sym typeface="+mn-ea"/>
            </a:endParaRPr>
          </a:p>
        </p:txBody>
      </p:sp>
      <p:sp>
        <p:nvSpPr>
          <p:cNvPr id="1049240"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劣势企业：缺乏创新，技术落后，产品同质化严重</a:t>
            </a:r>
            <a:endParaRPr altLang="en-US" sz="1400" lang="zh-CN" spc="150">
              <a:solidFill>
                <a:schemeClr val="tx1"/>
              </a:solidFill>
              <a:effectLst/>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74" name="标题 2"/>
          <p:cNvSpPr>
            <a:spLocks noGrp="1"/>
          </p:cNvSpPr>
          <p:nvPr>
            <p:ph type="title" idx="2"/>
          </p:nvPr>
        </p:nvSpPr>
        <p:spPr/>
        <p:txBody>
          <a:bodyPr>
            <a:normAutofit fontScale="90000"/>
          </a:bodyPr>
          <a:p>
            <a:r>
              <a:rPr altLang="en-US" lang="zh-CN"/>
              <a:t>竞争企业动态</a:t>
            </a:r>
            <a:endParaRPr altLang="en-US" lang="zh-CN"/>
          </a:p>
        </p:txBody>
      </p:sp>
      <p:sp>
        <p:nvSpPr>
          <p:cNvPr id="1049276" name="矩形 15"/>
          <p:cNvSpPr/>
          <p:nvPr>
            <p:custDataLst>
              <p:tags r:id="rId1"/>
            </p:custDataLst>
          </p:nvPr>
        </p:nvSpPr>
        <p:spPr>
          <a:xfrm>
            <a:off x="2409922" y="153397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招商银行：推出多款信用卡产品，加强与电商、旅游等领域的合作，提升客户体验</a:t>
            </a:r>
            <a:endParaRPr altLang="en-US" dirty="0" sz="1200" lang="zh-CN" spc="150">
              <a:solidFill>
                <a:schemeClr val="tx1">
                  <a:lumMod val="85000"/>
                  <a:lumOff val="15000"/>
                </a:schemeClr>
              </a:solidFill>
              <a:latin typeface="+mn-ea"/>
              <a:sym typeface="+mn-ea"/>
            </a:endParaRPr>
          </a:p>
        </p:txBody>
      </p:sp>
      <p:sp>
        <p:nvSpPr>
          <p:cNvPr id="1049278" name="任意多边形 17"/>
          <p:cNvSpPr/>
          <p:nvPr>
            <p:custDataLst>
              <p:tags r:id="rId2"/>
            </p:custDataLst>
          </p:nvPr>
        </p:nvSpPr>
        <p:spPr>
          <a:xfrm flipV="1">
            <a:off x="2331283" y="145288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80" name="任意多边形 18"/>
          <p:cNvSpPr/>
          <p:nvPr>
            <p:custDataLst>
              <p:tags r:id="rId3"/>
            </p:custDataLst>
          </p:nvPr>
        </p:nvSpPr>
        <p:spPr>
          <a:xfrm flipH="1">
            <a:off x="8537172" y="201563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82" name="矩形 27"/>
          <p:cNvSpPr/>
          <p:nvPr>
            <p:custDataLst>
              <p:tags r:id="rId4"/>
            </p:custDataLst>
          </p:nvPr>
        </p:nvSpPr>
        <p:spPr>
          <a:xfrm>
            <a:off x="2409922" y="285608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中国银行：注重信用卡业务创新，推出多款特色信用卡，满足不同客户需求</a:t>
            </a:r>
            <a:endParaRPr altLang="en-US" dirty="0" sz="1200" lang="zh-CN" spc="150">
              <a:solidFill>
                <a:schemeClr val="tx1">
                  <a:lumMod val="85000"/>
                  <a:lumOff val="15000"/>
                </a:schemeClr>
              </a:solidFill>
              <a:latin typeface="+mn-ea"/>
              <a:sym typeface="+mn-ea"/>
            </a:endParaRPr>
          </a:p>
        </p:txBody>
      </p:sp>
      <p:sp>
        <p:nvSpPr>
          <p:cNvPr id="1049284" name="任意多边形 29"/>
          <p:cNvSpPr/>
          <p:nvPr>
            <p:custDataLst>
              <p:tags r:id="rId5"/>
            </p:custDataLst>
          </p:nvPr>
        </p:nvSpPr>
        <p:spPr>
          <a:xfrm flipV="1">
            <a:off x="2331283" y="277499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86" name="任意多边形 30"/>
          <p:cNvSpPr/>
          <p:nvPr>
            <p:custDataLst>
              <p:tags r:id="rId6"/>
            </p:custDataLst>
          </p:nvPr>
        </p:nvSpPr>
        <p:spPr>
          <a:xfrm flipH="1">
            <a:off x="8537172" y="333774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88" name="矩形 5"/>
          <p:cNvSpPr/>
          <p:nvPr>
            <p:custDataLst>
              <p:tags r:id="rId7"/>
            </p:custDataLst>
          </p:nvPr>
        </p:nvSpPr>
        <p:spPr>
          <a:xfrm>
            <a:off x="2409922" y="417819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建设银行：加强信用卡业务风险控制，提升审批效率，吸引更多客户办理信用卡</a:t>
            </a:r>
            <a:endParaRPr altLang="en-US" dirty="0" sz="1200" lang="zh-CN" spc="150">
              <a:solidFill>
                <a:schemeClr val="tx1">
                  <a:lumMod val="85000"/>
                  <a:lumOff val="15000"/>
                </a:schemeClr>
              </a:solidFill>
              <a:latin typeface="+mn-ea"/>
              <a:sym typeface="+mn-ea"/>
            </a:endParaRPr>
          </a:p>
        </p:txBody>
      </p:sp>
      <p:sp>
        <p:nvSpPr>
          <p:cNvPr id="1049290" name="任意多边形 7"/>
          <p:cNvSpPr/>
          <p:nvPr>
            <p:custDataLst>
              <p:tags r:id="rId8"/>
            </p:custDataLst>
          </p:nvPr>
        </p:nvSpPr>
        <p:spPr>
          <a:xfrm flipV="1">
            <a:off x="2331283" y="409710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2" name="任意多边形 8"/>
          <p:cNvSpPr/>
          <p:nvPr>
            <p:custDataLst>
              <p:tags r:id="rId9"/>
            </p:custDataLst>
          </p:nvPr>
        </p:nvSpPr>
        <p:spPr>
          <a:xfrm flipH="1">
            <a:off x="8537172" y="465985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4" name="矩形 10"/>
          <p:cNvSpPr/>
          <p:nvPr>
            <p:custDataLst>
              <p:tags r:id="rId10"/>
            </p:custDataLst>
          </p:nvPr>
        </p:nvSpPr>
        <p:spPr>
          <a:xfrm>
            <a:off x="2409922" y="550030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农业银行：推出信用卡积分兑换商城，增加客户粘性，提高信用卡业务收益</a:t>
            </a:r>
            <a:endParaRPr altLang="en-US" dirty="0" sz="1200" lang="zh-CN" spc="150">
              <a:solidFill>
                <a:schemeClr val="tx1">
                  <a:lumMod val="85000"/>
                  <a:lumOff val="15000"/>
                </a:schemeClr>
              </a:solidFill>
              <a:latin typeface="+mn-ea"/>
              <a:sym typeface="+mn-ea"/>
            </a:endParaRPr>
          </a:p>
        </p:txBody>
      </p:sp>
      <p:sp>
        <p:nvSpPr>
          <p:cNvPr id="1049296" name="任意多边形 12"/>
          <p:cNvSpPr/>
          <p:nvPr>
            <p:custDataLst>
              <p:tags r:id="rId11"/>
            </p:custDataLst>
          </p:nvPr>
        </p:nvSpPr>
        <p:spPr>
          <a:xfrm flipV="1">
            <a:off x="2331283" y="541921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8" name="任意多边形 13"/>
          <p:cNvSpPr/>
          <p:nvPr>
            <p:custDataLst>
              <p:tags r:id="rId12"/>
            </p:custDataLst>
          </p:nvPr>
        </p:nvSpPr>
        <p:spPr>
          <a:xfrm flipH="1">
            <a:off x="8537172" y="5981966"/>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32" name="标题 1"/>
          <p:cNvSpPr>
            <a:spLocks noGrp="1"/>
          </p:cNvSpPr>
          <p:nvPr>
            <p:ph type="title" idx="2"/>
            <p:custDataLst>
              <p:tags r:id="rId1"/>
            </p:custDataLst>
          </p:nvPr>
        </p:nvSpPr>
        <p:spPr>
          <a:xfrm>
            <a:off x="1336040" y="1631315"/>
            <a:ext cx="5967095" cy="3479165"/>
          </a:xfrm>
        </p:spPr>
        <p:txBody>
          <a:bodyPr/>
          <a:p>
            <a:r>
              <a:rPr altLang="en-US" lang="zh-CN"/>
              <a:t>银行信用卡行业市场分析</a:t>
            </a:r>
            <a:endParaRPr altLang="en-US" lang="zh-CN"/>
          </a:p>
        </p:txBody>
      </p:sp>
      <p:sp>
        <p:nvSpPr>
          <p:cNvPr id="1049334" name="文本占位符 3"/>
          <p:cNvSpPr>
            <a:spLocks noGrp="1"/>
          </p:cNvSpPr>
          <p:nvPr>
            <p:ph type="body" idx="1"/>
            <p:custDataLst>
              <p:tags r:id="rId2"/>
            </p:custDataLst>
          </p:nvPr>
        </p:nvSpPr>
        <p:spPr>
          <a:xfrm>
            <a:off x="6690995" y="1631315"/>
            <a:ext cx="3646805" cy="3479165"/>
          </a:xfrm>
        </p:spPr>
        <p:txBody>
          <a:bodyPr/>
          <a:p>
            <a:r>
              <a:rPr altLang="en-US" dirty="0" lang="zh-CN"/>
              <a:t>03</a:t>
            </a:r>
            <a:endParaRPr altLang="en-US" dirty="0"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68" name="标题 2"/>
          <p:cNvSpPr>
            <a:spLocks noGrp="1"/>
          </p:cNvSpPr>
          <p:nvPr>
            <p:ph type="title" idx="2"/>
          </p:nvPr>
        </p:nvSpPr>
        <p:spPr/>
        <p:txBody>
          <a:bodyPr>
            <a:normAutofit fontScale="90000"/>
          </a:bodyPr>
          <a:p>
            <a:r>
              <a:rPr altLang="en-US" lang="zh-CN"/>
              <a:t>市场需求分析</a:t>
            </a:r>
            <a:endParaRPr altLang="en-US" lang="zh-CN"/>
          </a:p>
        </p:txBody>
      </p:sp>
      <p:sp>
        <p:nvSpPr>
          <p:cNvPr id="1049370" name="矩形 5"/>
          <p:cNvSpPr/>
          <p:nvPr>
            <p:custDataLst>
              <p:tags r:id="rId1"/>
            </p:custDataLst>
          </p:nvPr>
        </p:nvSpPr>
        <p:spPr>
          <a:xfrm>
            <a:off x="608330"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72" name="矩形 10"/>
          <p:cNvSpPr/>
          <p:nvPr>
            <p:custDataLst>
              <p:tags r:id="rId2"/>
            </p:custDataLst>
          </p:nvPr>
        </p:nvSpPr>
        <p:spPr>
          <a:xfrm>
            <a:off x="962930"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74" name="TextBox 2"/>
          <p:cNvSpPr txBox="1"/>
          <p:nvPr>
            <p:custDataLst>
              <p:tags r:id="rId3"/>
            </p:custDataLst>
          </p:nvPr>
        </p:nvSpPr>
        <p:spPr>
          <a:xfrm>
            <a:off x="763308"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消费者群体：年轻化、高收入、高消费</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76" name="矩形 6"/>
          <p:cNvSpPr/>
          <p:nvPr>
            <p:custDataLst>
              <p:tags r:id="rId4"/>
            </p:custDataLst>
          </p:nvPr>
        </p:nvSpPr>
        <p:spPr>
          <a:xfrm>
            <a:off x="3406861"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78" name="矩形 11"/>
          <p:cNvSpPr/>
          <p:nvPr>
            <p:custDataLst>
              <p:tags r:id="rId5"/>
            </p:custDataLst>
          </p:nvPr>
        </p:nvSpPr>
        <p:spPr>
          <a:xfrm>
            <a:off x="3780593"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80" name="TextBox 2"/>
          <p:cNvSpPr txBox="1"/>
          <p:nvPr>
            <p:custDataLst>
              <p:tags r:id="rId6"/>
            </p:custDataLst>
          </p:nvPr>
        </p:nvSpPr>
        <p:spPr>
          <a:xfrm>
            <a:off x="356120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消费习惯：线上购物、移动支付、分期付款</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82" name="矩形 33"/>
          <p:cNvSpPr/>
          <p:nvPr>
            <p:custDataLst>
              <p:tags r:id="rId7"/>
            </p:custDataLst>
          </p:nvPr>
        </p:nvSpPr>
        <p:spPr>
          <a:xfrm>
            <a:off x="6200927"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84" name="矩形 37"/>
          <p:cNvSpPr/>
          <p:nvPr>
            <p:custDataLst>
              <p:tags r:id="rId8"/>
            </p:custDataLst>
          </p:nvPr>
        </p:nvSpPr>
        <p:spPr>
          <a:xfrm>
            <a:off x="6555527"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86" name="TextBox 2"/>
          <p:cNvSpPr txBox="1"/>
          <p:nvPr>
            <p:custDataLst>
              <p:tags r:id="rId9"/>
            </p:custDataLst>
          </p:nvPr>
        </p:nvSpPr>
        <p:spPr>
          <a:xfrm>
            <a:off x="6355905"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消费需求：个性化、便捷化、多元化</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88" name="矩形 34"/>
          <p:cNvSpPr/>
          <p:nvPr>
            <p:custDataLst>
              <p:tags r:id="rId10"/>
            </p:custDataLst>
          </p:nvPr>
        </p:nvSpPr>
        <p:spPr>
          <a:xfrm>
            <a:off x="8989253"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90" name="矩形 38"/>
          <p:cNvSpPr/>
          <p:nvPr>
            <p:custDataLst>
              <p:tags r:id="rId11"/>
            </p:custDataLst>
          </p:nvPr>
        </p:nvSpPr>
        <p:spPr>
          <a:xfrm>
            <a:off x="9362986"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92" name="TextBox 2"/>
          <p:cNvSpPr txBox="1"/>
          <p:nvPr>
            <p:custDataLst>
              <p:tags r:id="rId12"/>
            </p:custDataLst>
          </p:nvPr>
        </p:nvSpPr>
        <p:spPr>
          <a:xfrm>
            <a:off x="914423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消费心理：追求品质、注重体验、追求时尚</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6" name="标题 2"/>
          <p:cNvSpPr>
            <a:spLocks noGrp="1"/>
          </p:cNvSpPr>
          <p:nvPr>
            <p:ph type="title" idx="2"/>
          </p:nvPr>
        </p:nvSpPr>
        <p:spPr/>
        <p:txBody>
          <a:bodyPr>
            <a:normAutofit fontScale="90000"/>
          </a:bodyPr>
          <a:p>
            <a:r>
              <a:rPr altLang="en-US" lang="zh-CN"/>
              <a:t>消费者行为分析</a:t>
            </a:r>
            <a:endParaRPr altLang="en-US" lang="zh-CN"/>
          </a:p>
        </p:txBody>
      </p:sp>
      <p:sp>
        <p:nvSpPr>
          <p:cNvPr id="1049428"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0"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2"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4"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6"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消费习惯：消费者的消费习惯对信用卡行业市场的影响，如刷卡消费、线上支付等。</a:t>
            </a:r>
            <a:endParaRPr altLang="en-US" sz="1400" lang="zh-CN" spc="150">
              <a:solidFill>
                <a:schemeClr val="tx1"/>
              </a:solidFill>
              <a:effectLst/>
              <a:latin typeface="+mn-ea"/>
              <a:sym typeface="+mn-ea"/>
            </a:endParaRPr>
          </a:p>
        </p:txBody>
      </p:sp>
      <p:sp>
        <p:nvSpPr>
          <p:cNvPr id="1049438"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消费者偏好：不同年龄、性别和收入水平的消费者对信用卡的需求和偏好不同。</a:t>
            </a:r>
            <a:endParaRPr altLang="en-US" dirty="0" sz="1400" lang="zh-CN" spc="150">
              <a:solidFill>
                <a:schemeClr val="tx1"/>
              </a:solidFill>
              <a:effectLst/>
              <a:latin typeface="+mn-ea"/>
              <a:sym typeface="+mn-ea"/>
            </a:endParaRPr>
          </a:p>
        </p:txBody>
      </p:sp>
      <p:sp>
        <p:nvSpPr>
          <p:cNvPr id="1049440"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风险意识：消费者对信用卡透支和逾期的风险意识，以及如何避免这些风险。</a:t>
            </a:r>
            <a:endParaRPr altLang="en-US" sz="1400" lang="zh-CN" spc="150">
              <a:solidFill>
                <a:schemeClr val="tx1"/>
              </a:solidFill>
              <a:effectLst/>
              <a:latin typeface="+mn-ea"/>
              <a:sym typeface="+mn-ea"/>
            </a:endParaRPr>
          </a:p>
        </p:txBody>
      </p:sp>
      <p:sp>
        <p:nvSpPr>
          <p:cNvPr id="1049442"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信用评级：消费者的信用评级对信用卡行业市场的影响，以及如何提高信用评级的方法。</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76" name="标题 2"/>
          <p:cNvSpPr>
            <a:spLocks noGrp="1"/>
          </p:cNvSpPr>
          <p:nvPr>
            <p:ph type="title" idx="2"/>
          </p:nvPr>
        </p:nvSpPr>
        <p:spPr/>
        <p:txBody>
          <a:bodyPr>
            <a:normAutofit fontScale="90000"/>
          </a:bodyPr>
          <a:p>
            <a:r>
              <a:rPr altLang="en-US" lang="zh-CN"/>
              <a:t>行业痛点与机遇</a:t>
            </a:r>
            <a:endParaRPr altLang="en-US" lang="zh-CN"/>
          </a:p>
        </p:txBody>
      </p:sp>
      <p:sp>
        <p:nvSpPr>
          <p:cNvPr id="1049478" name="对角圆角矩形 52"/>
          <p:cNvSpPr/>
          <p:nvPr>
            <p:custDataLst>
              <p:tags r:id="rId1"/>
            </p:custDataLst>
          </p:nvPr>
        </p:nvSpPr>
        <p:spPr>
          <a:xfrm>
            <a:off x="608330" y="2656970"/>
            <a:ext cx="10968989" cy="923469"/>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0" name="对角圆角矩形 53"/>
          <p:cNvSpPr/>
          <p:nvPr>
            <p:custDataLst>
              <p:tags r:id="rId2"/>
            </p:custDataLst>
          </p:nvPr>
        </p:nvSpPr>
        <p:spPr>
          <a:xfrm>
            <a:off x="608330" y="2488578"/>
            <a:ext cx="679386" cy="63629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2" name="直角三角形 54"/>
          <p:cNvSpPr/>
          <p:nvPr>
            <p:custDataLst>
              <p:tags r:id="rId3"/>
            </p:custDataLst>
          </p:nvPr>
        </p:nvSpPr>
        <p:spPr>
          <a:xfrm>
            <a:off x="1287617" y="2489213"/>
            <a:ext cx="100468" cy="1674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4" name="文本框 56"/>
          <p:cNvSpPr txBox="1"/>
          <p:nvPr>
            <p:custDataLst>
              <p:tags r:id="rId4"/>
            </p:custDataLst>
          </p:nvPr>
        </p:nvSpPr>
        <p:spPr>
          <a:xfrm>
            <a:off x="1331462" y="2702086"/>
            <a:ext cx="9899452" cy="825056"/>
          </a:xfrm>
          <a:prstGeom prst="rect"/>
          <a:noFill/>
        </p:spPr>
        <p:txBody>
          <a:bodyPr anchor="ctr" anchorCtr="0" bIns="107950" rtlCol="0" tIns="0" wrap="square">
            <a:normAutofit fontScale="95833"/>
          </a:bodyPr>
          <a:p>
            <a:pPr>
              <a:lnSpc>
                <a:spcPct val="150000"/>
              </a:lnSpc>
            </a:pPr>
            <a:r>
              <a:rPr altLang="en-US" dirty="0" sz="2400" lang="zh-CN">
                <a:solidFill>
                  <a:schemeClr val="dk1">
                    <a:lumMod val="80000"/>
                    <a:lumOff val="20000"/>
                  </a:schemeClr>
                </a:solidFill>
                <a:latin typeface="+mn-ea"/>
                <a:sym typeface="+mn-ea"/>
              </a:rPr>
              <a:t>痛点：信用卡欺诈、信息安全问题、过度授信</a:t>
            </a:r>
            <a:endParaRPr altLang="en-US" dirty="0" sz="2400" lang="zh-CN">
              <a:solidFill>
                <a:schemeClr val="dk1">
                  <a:lumMod val="80000"/>
                  <a:lumOff val="20000"/>
                </a:schemeClr>
              </a:solidFill>
              <a:latin typeface="+mn-ea"/>
              <a:sym typeface="+mn-ea"/>
            </a:endParaRPr>
          </a:p>
        </p:txBody>
      </p:sp>
      <p:sp>
        <p:nvSpPr>
          <p:cNvPr id="1049486" name="对角圆角矩形 5"/>
          <p:cNvSpPr/>
          <p:nvPr>
            <p:custDataLst>
              <p:tags r:id="rId5"/>
            </p:custDataLst>
          </p:nvPr>
        </p:nvSpPr>
        <p:spPr>
          <a:xfrm>
            <a:off x="608330" y="4270991"/>
            <a:ext cx="10968989" cy="923469"/>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8" name="对角圆角矩形 6"/>
          <p:cNvSpPr/>
          <p:nvPr>
            <p:custDataLst>
              <p:tags r:id="rId6"/>
            </p:custDataLst>
          </p:nvPr>
        </p:nvSpPr>
        <p:spPr>
          <a:xfrm>
            <a:off x="608330" y="4102599"/>
            <a:ext cx="679386" cy="63629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0" name="直角三角形 7"/>
          <p:cNvSpPr/>
          <p:nvPr>
            <p:custDataLst>
              <p:tags r:id="rId7"/>
            </p:custDataLst>
          </p:nvPr>
        </p:nvSpPr>
        <p:spPr>
          <a:xfrm>
            <a:off x="1287617" y="4103870"/>
            <a:ext cx="100468" cy="1674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2" name="文本框 8"/>
          <p:cNvSpPr txBox="1"/>
          <p:nvPr>
            <p:custDataLst>
              <p:tags r:id="rId8"/>
            </p:custDataLst>
          </p:nvPr>
        </p:nvSpPr>
        <p:spPr>
          <a:xfrm>
            <a:off x="1331462" y="4325004"/>
            <a:ext cx="9899452" cy="825056"/>
          </a:xfrm>
          <a:prstGeom prst="rect"/>
          <a:noFill/>
        </p:spPr>
        <p:txBody>
          <a:bodyPr anchor="ctr" anchorCtr="0" bIns="107950" rtlCol="0" tIns="0" wrap="square">
            <a:normAutofit fontScale="95833"/>
          </a:bodyPr>
          <a:p>
            <a:pPr>
              <a:lnSpc>
                <a:spcPct val="150000"/>
              </a:lnSpc>
            </a:pPr>
            <a:r>
              <a:rPr altLang="en-US" dirty="0" sz="2400" lang="zh-CN">
                <a:solidFill>
                  <a:schemeClr val="dk1">
                    <a:lumMod val="80000"/>
                    <a:lumOff val="20000"/>
                  </a:schemeClr>
                </a:solidFill>
                <a:latin typeface="+mn-ea"/>
                <a:sym typeface="+mn-ea"/>
              </a:rPr>
              <a:t>机遇：数字化转型、消费升级、金融科技创新</a:t>
            </a:r>
            <a:endParaRPr altLang="en-US" dirty="0" sz="2400" lang="zh-CN">
              <a:solidFill>
                <a:schemeClr val="dk1">
                  <a:lumMod val="80000"/>
                  <a:lumOff val="20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26" name="标题 2"/>
          <p:cNvSpPr>
            <a:spLocks noGrp="1"/>
          </p:cNvSpPr>
          <p:nvPr>
            <p:ph type="title" idx="2"/>
          </p:nvPr>
        </p:nvSpPr>
        <p:spPr/>
        <p:txBody>
          <a:bodyPr>
            <a:normAutofit fontScale="90000"/>
          </a:bodyPr>
          <a:p>
            <a:r>
              <a:rPr altLang="en-US" lang="zh-CN"/>
              <a:t>行业市场预测</a:t>
            </a:r>
            <a:endParaRPr altLang="en-US" lang="zh-CN"/>
          </a:p>
        </p:txBody>
      </p:sp>
      <p:sp>
        <p:nvSpPr>
          <p:cNvPr id="1049528"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30"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32"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34"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36"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38"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40"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42"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44"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竞争格局将趋向多元化和差异化</a:t>
            </a:r>
            <a:endParaRPr altLang="en-US" dirty="0" sz="2400" lang="zh-CN">
              <a:latin typeface="+mn-ea"/>
              <a:ea typeface="+mn-ea"/>
            </a:endParaRPr>
          </a:p>
        </p:txBody>
      </p:sp>
      <p:sp>
        <p:nvSpPr>
          <p:cNvPr id="1049546"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风险管理将成为行业关注的重点</a:t>
            </a:r>
            <a:endParaRPr altLang="en-US" dirty="0" sz="2400" lang="zh-CN">
              <a:latin typeface="+mn-ea"/>
              <a:ea typeface="+mn-ea"/>
            </a:endParaRPr>
          </a:p>
        </p:txBody>
      </p:sp>
      <p:sp>
        <p:nvSpPr>
          <p:cNvPr id="1049548"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未来几年银行信用卡市场规模将持续增长</a:t>
            </a:r>
            <a:endParaRPr altLang="en-US" dirty="0" sz="2400" lang="zh-CN">
              <a:latin typeface="+mn-ea"/>
              <a:ea typeface="+mn-ea"/>
            </a:endParaRPr>
          </a:p>
        </p:txBody>
      </p:sp>
      <p:sp>
        <p:nvSpPr>
          <p:cNvPr id="1049550"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数字化转型将加速行业创新和变革</a:t>
            </a:r>
            <a:endParaRPr altLang="en-US" dirty="0" sz="2400" lang="zh-CN">
              <a:latin typeface="+mn-ea"/>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84" name="标题 1"/>
          <p:cNvSpPr>
            <a:spLocks noGrp="1"/>
          </p:cNvSpPr>
          <p:nvPr>
            <p:ph type="title" idx="2"/>
            <p:custDataLst>
              <p:tags r:id="rId1"/>
            </p:custDataLst>
          </p:nvPr>
        </p:nvSpPr>
        <p:spPr>
          <a:xfrm>
            <a:off x="1336040" y="1631315"/>
            <a:ext cx="5967095" cy="3479165"/>
          </a:xfrm>
        </p:spPr>
        <p:txBody>
          <a:bodyPr/>
          <a:p>
            <a:r>
              <a:rPr altLang="en-US" lang="zh-CN"/>
              <a:t>银行信用卡行业投资前景预测</a:t>
            </a:r>
            <a:endParaRPr altLang="en-US" lang="zh-CN"/>
          </a:p>
        </p:txBody>
      </p:sp>
      <p:sp>
        <p:nvSpPr>
          <p:cNvPr id="1049586" name="文本占位符 3"/>
          <p:cNvSpPr>
            <a:spLocks noGrp="1"/>
          </p:cNvSpPr>
          <p:nvPr>
            <p:ph type="body" idx="1"/>
            <p:custDataLst>
              <p:tags r:id="rId2"/>
            </p:custDataLst>
          </p:nvPr>
        </p:nvSpPr>
        <p:spPr>
          <a:xfrm>
            <a:off x="6690995" y="1631315"/>
            <a:ext cx="3646805" cy="3479165"/>
          </a:xfrm>
        </p:spPr>
        <p:txBody>
          <a:bodyPr/>
          <a:p>
            <a:r>
              <a:rPr altLang="en-US" dirty="0" lang="zh-CN"/>
              <a:t>04</a:t>
            </a:r>
            <a:endParaRPr altLang="en-US" dirty="0"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20" name="标题 2"/>
          <p:cNvSpPr>
            <a:spLocks noGrp="1"/>
          </p:cNvSpPr>
          <p:nvPr>
            <p:ph type="title" idx="2"/>
          </p:nvPr>
        </p:nvSpPr>
        <p:spPr/>
        <p:txBody>
          <a:bodyPr>
            <a:normAutofit fontScale="90000"/>
          </a:bodyPr>
          <a:p>
            <a:r>
              <a:rPr altLang="en-US" lang="zh-CN"/>
              <a:t>投资风险分析</a:t>
            </a:r>
            <a:endParaRPr altLang="en-US" lang="zh-CN"/>
          </a:p>
        </p:txBody>
      </p:sp>
      <p:sp>
        <p:nvSpPr>
          <p:cNvPr id="1049622"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4"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26"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8"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30"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32"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34"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36"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38"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技术风险：信用卡技术更新换代快，需要不断投入研发</a:t>
            </a:r>
            <a:endParaRPr altLang="en-US" dirty="0" sz="2400" lang="zh-CN">
              <a:latin typeface="+mn-ea"/>
              <a:ea typeface="+mn-ea"/>
            </a:endParaRPr>
          </a:p>
        </p:txBody>
      </p:sp>
      <p:sp>
        <p:nvSpPr>
          <p:cNvPr id="1049640"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监管风险：监管政策变化对信用卡业务的影响</a:t>
            </a:r>
            <a:endParaRPr altLang="en-US" dirty="0" sz="2400" lang="zh-CN">
              <a:latin typeface="+mn-ea"/>
              <a:ea typeface="+mn-ea"/>
            </a:endParaRPr>
          </a:p>
        </p:txBody>
      </p:sp>
      <p:sp>
        <p:nvSpPr>
          <p:cNvPr id="1049642"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信用风险：信用卡违约风险增加</a:t>
            </a:r>
            <a:endParaRPr altLang="en-US" dirty="0" sz="2400" lang="zh-CN">
              <a:latin typeface="+mn-ea"/>
              <a:ea typeface="+mn-ea"/>
            </a:endParaRPr>
          </a:p>
        </p:txBody>
      </p:sp>
      <p:sp>
        <p:nvSpPr>
          <p:cNvPr id="1049644"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竞争风险：行业内竞争激烈，市场份额难以保持</a:t>
            </a:r>
            <a:endParaRPr altLang="en-US" dirty="0" sz="2400" lang="zh-CN">
              <a:latin typeface="+mn-ea"/>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78" name="标题 2"/>
          <p:cNvSpPr>
            <a:spLocks noGrp="1"/>
          </p:cNvSpPr>
          <p:nvPr>
            <p:ph type="title" idx="2"/>
          </p:nvPr>
        </p:nvSpPr>
        <p:spPr/>
        <p:txBody>
          <a:bodyPr>
            <a:normAutofit fontScale="90000"/>
          </a:bodyPr>
          <a:p>
            <a:r>
              <a:rPr altLang="en-US" lang="zh-CN"/>
              <a:t>投资回报预测</a:t>
            </a:r>
            <a:endParaRPr altLang="en-US" lang="zh-CN"/>
          </a:p>
        </p:txBody>
      </p:sp>
      <p:sp>
        <p:nvSpPr>
          <p:cNvPr id="1049680" name="矩形 15"/>
          <p:cNvSpPr/>
          <p:nvPr>
            <p:custDataLst>
              <p:tags r:id="rId1"/>
            </p:custDataLst>
          </p:nvPr>
        </p:nvSpPr>
        <p:spPr>
          <a:xfrm>
            <a:off x="2409922" y="153397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信用卡行业投资回报率：预计未来几年将保持稳定增长</a:t>
            </a:r>
            <a:endParaRPr altLang="en-US" dirty="0" sz="1200" lang="zh-CN" spc="150">
              <a:solidFill>
                <a:schemeClr val="tx1">
                  <a:lumMod val="85000"/>
                  <a:lumOff val="15000"/>
                </a:schemeClr>
              </a:solidFill>
              <a:latin typeface="+mn-ea"/>
              <a:sym typeface="+mn-ea"/>
            </a:endParaRPr>
          </a:p>
        </p:txBody>
      </p:sp>
      <p:sp>
        <p:nvSpPr>
          <p:cNvPr id="1049682" name="任意多边形 17"/>
          <p:cNvSpPr/>
          <p:nvPr>
            <p:custDataLst>
              <p:tags r:id="rId2"/>
            </p:custDataLst>
          </p:nvPr>
        </p:nvSpPr>
        <p:spPr>
          <a:xfrm flipV="1">
            <a:off x="2331283" y="145288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4" name="任意多边形 18"/>
          <p:cNvSpPr/>
          <p:nvPr>
            <p:custDataLst>
              <p:tags r:id="rId3"/>
            </p:custDataLst>
          </p:nvPr>
        </p:nvSpPr>
        <p:spPr>
          <a:xfrm flipH="1">
            <a:off x="8537172" y="201563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6" name="矩形 27"/>
          <p:cNvSpPr/>
          <p:nvPr>
            <p:custDataLst>
              <p:tags r:id="rId4"/>
            </p:custDataLst>
          </p:nvPr>
        </p:nvSpPr>
        <p:spPr>
          <a:xfrm>
            <a:off x="2409922" y="285608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信用卡业务收入结构：利息收入、手续费收入等多样化收入来源</a:t>
            </a:r>
            <a:endParaRPr altLang="en-US" dirty="0" sz="1200" lang="zh-CN" spc="150">
              <a:solidFill>
                <a:schemeClr val="tx1">
                  <a:lumMod val="85000"/>
                  <a:lumOff val="15000"/>
                </a:schemeClr>
              </a:solidFill>
              <a:latin typeface="+mn-ea"/>
              <a:sym typeface="+mn-ea"/>
            </a:endParaRPr>
          </a:p>
        </p:txBody>
      </p:sp>
      <p:sp>
        <p:nvSpPr>
          <p:cNvPr id="1049688" name="任意多边形 29"/>
          <p:cNvSpPr/>
          <p:nvPr>
            <p:custDataLst>
              <p:tags r:id="rId5"/>
            </p:custDataLst>
          </p:nvPr>
        </p:nvSpPr>
        <p:spPr>
          <a:xfrm flipV="1">
            <a:off x="2331283" y="277499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0" name="任意多边形 30"/>
          <p:cNvSpPr/>
          <p:nvPr>
            <p:custDataLst>
              <p:tags r:id="rId6"/>
            </p:custDataLst>
          </p:nvPr>
        </p:nvSpPr>
        <p:spPr>
          <a:xfrm flipH="1">
            <a:off x="8537172" y="333774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2" name="矩形 5"/>
          <p:cNvSpPr/>
          <p:nvPr>
            <p:custDataLst>
              <p:tags r:id="rId7"/>
            </p:custDataLst>
          </p:nvPr>
        </p:nvSpPr>
        <p:spPr>
          <a:xfrm>
            <a:off x="2409922" y="417819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信用卡行业投资风险：需关注信用风险、市场风险和合规风险</a:t>
            </a:r>
            <a:endParaRPr altLang="en-US" dirty="0" sz="1200" lang="zh-CN" spc="150">
              <a:solidFill>
                <a:schemeClr val="tx1">
                  <a:lumMod val="85000"/>
                  <a:lumOff val="15000"/>
                </a:schemeClr>
              </a:solidFill>
              <a:latin typeface="+mn-ea"/>
              <a:sym typeface="+mn-ea"/>
            </a:endParaRPr>
          </a:p>
        </p:txBody>
      </p:sp>
      <p:sp>
        <p:nvSpPr>
          <p:cNvPr id="1049694" name="任意多边形 7"/>
          <p:cNvSpPr/>
          <p:nvPr>
            <p:custDataLst>
              <p:tags r:id="rId8"/>
            </p:custDataLst>
          </p:nvPr>
        </p:nvSpPr>
        <p:spPr>
          <a:xfrm flipV="1">
            <a:off x="2331283" y="409710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6" name="任意多边形 8"/>
          <p:cNvSpPr/>
          <p:nvPr>
            <p:custDataLst>
              <p:tags r:id="rId9"/>
            </p:custDataLst>
          </p:nvPr>
        </p:nvSpPr>
        <p:spPr>
          <a:xfrm flipH="1">
            <a:off x="8537172" y="465985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8" name="矩形 10"/>
          <p:cNvSpPr/>
          <p:nvPr>
            <p:custDataLst>
              <p:tags r:id="rId10"/>
            </p:custDataLst>
          </p:nvPr>
        </p:nvSpPr>
        <p:spPr>
          <a:xfrm>
            <a:off x="2409922" y="550030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投资回报与风险关系：投资者需根据自身风险承受能力进行投资决策</a:t>
            </a:r>
            <a:endParaRPr altLang="en-US" dirty="0" sz="1200" lang="zh-CN" spc="150">
              <a:solidFill>
                <a:schemeClr val="tx1">
                  <a:lumMod val="85000"/>
                  <a:lumOff val="15000"/>
                </a:schemeClr>
              </a:solidFill>
              <a:latin typeface="+mn-ea"/>
              <a:sym typeface="+mn-ea"/>
            </a:endParaRPr>
          </a:p>
        </p:txBody>
      </p:sp>
      <p:sp>
        <p:nvSpPr>
          <p:cNvPr id="1049700" name="任意多边形 12"/>
          <p:cNvSpPr/>
          <p:nvPr>
            <p:custDataLst>
              <p:tags r:id="rId11"/>
            </p:custDataLst>
          </p:nvPr>
        </p:nvSpPr>
        <p:spPr>
          <a:xfrm flipV="1">
            <a:off x="2331283" y="541921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2" name="任意多边形 13"/>
          <p:cNvSpPr/>
          <p:nvPr>
            <p:custDataLst>
              <p:tags r:id="rId12"/>
            </p:custDataLst>
          </p:nvPr>
        </p:nvSpPr>
        <p:spPr>
          <a:xfrm flipH="1">
            <a:off x="8537172" y="5981966"/>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36" name="标题 2"/>
          <p:cNvSpPr>
            <a:spLocks noGrp="1"/>
          </p:cNvSpPr>
          <p:nvPr>
            <p:ph type="title" idx="2"/>
          </p:nvPr>
        </p:nvSpPr>
        <p:spPr/>
        <p:txBody>
          <a:bodyPr>
            <a:normAutofit fontScale="90000"/>
          </a:bodyPr>
          <a:p>
            <a:r>
              <a:rPr altLang="en-US" lang="zh-CN"/>
              <a:t>投资策略建议</a:t>
            </a:r>
            <a:endParaRPr altLang="en-US" lang="zh-CN"/>
          </a:p>
        </p:txBody>
      </p:sp>
      <p:sp>
        <p:nvSpPr>
          <p:cNvPr id="1049738"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关注行业发展趋势，深入研究市场动态</a:t>
            </a:r>
            <a:endParaRPr altLang="en-US" dirty="0" sz="1200" lang="zh-CN" spc="150">
              <a:solidFill>
                <a:schemeClr val="tx1">
                  <a:lumMod val="65000"/>
                  <a:lumOff val="35000"/>
                </a:schemeClr>
              </a:solidFill>
              <a:latin typeface="+mn-ea"/>
              <a:sym typeface="+mn-ea"/>
            </a:endParaRPr>
          </a:p>
        </p:txBody>
      </p:sp>
      <p:sp>
        <p:nvSpPr>
          <p:cNvPr id="1049740"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结合自身风险承受能力和投资目标，制定合理的投资策略</a:t>
            </a:r>
            <a:endParaRPr altLang="en-US" dirty="0" sz="1200" lang="zh-CN" spc="150">
              <a:solidFill>
                <a:schemeClr val="tx1">
                  <a:lumMod val="65000"/>
                  <a:lumOff val="35000"/>
                </a:schemeClr>
              </a:solidFill>
              <a:latin typeface="+mn-ea"/>
              <a:sym typeface="+mn-ea"/>
            </a:endParaRPr>
          </a:p>
        </p:txBody>
      </p:sp>
      <p:sp>
        <p:nvSpPr>
          <p:cNvPr id="1049742"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关注银行信用卡行业的政策法规和监管要求，确保投资合规</a:t>
            </a:r>
            <a:endParaRPr altLang="en-US" dirty="0" sz="1200" lang="zh-CN" spc="150">
              <a:solidFill>
                <a:schemeClr val="tx1">
                  <a:lumMod val="65000"/>
                  <a:lumOff val="35000"/>
                </a:schemeClr>
              </a:solidFill>
              <a:latin typeface="+mn-ea"/>
              <a:sym typeface="+mn-ea"/>
            </a:endParaRPr>
          </a:p>
        </p:txBody>
      </p:sp>
      <p:sp>
        <p:nvSpPr>
          <p:cNvPr id="1049744"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多元化投资，分散风险，降低单一投资品种带来的损失</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78" name="标题 2"/>
          <p:cNvSpPr>
            <a:spLocks noGrp="1"/>
          </p:cNvSpPr>
          <p:nvPr>
            <p:ph type="title" idx="2"/>
          </p:nvPr>
        </p:nvSpPr>
        <p:spPr/>
        <p:txBody>
          <a:bodyPr>
            <a:normAutofit fontScale="90000"/>
          </a:bodyPr>
          <a:p>
            <a:r>
              <a:rPr altLang="en-US" lang="zh-CN"/>
              <a:t>投资前景展望</a:t>
            </a:r>
            <a:endParaRPr altLang="en-US" lang="zh-CN"/>
          </a:p>
        </p:txBody>
      </p:sp>
      <p:sp>
        <p:nvSpPr>
          <p:cNvPr id="1049780"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未来市场规模：随着消费观念的转变，信用卡市场规模有望持续增长</a:t>
            </a:r>
            <a:endParaRPr altLang="en-US" dirty="0" sz="1200" lang="zh-CN" spc="150">
              <a:solidFill>
                <a:schemeClr val="tx1">
                  <a:lumMod val="65000"/>
                  <a:lumOff val="35000"/>
                </a:schemeClr>
              </a:solidFill>
              <a:latin typeface="+mn-ea"/>
              <a:sym typeface="+mn-ea"/>
            </a:endParaRPr>
          </a:p>
        </p:txBody>
      </p:sp>
      <p:sp>
        <p:nvSpPr>
          <p:cNvPr id="1049782"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技术创新：人工智能、大数据等技术的应用将提升信用卡业务效率和用户体验</a:t>
            </a:r>
            <a:endParaRPr altLang="en-US" dirty="0" sz="1200" lang="zh-CN" spc="150">
              <a:solidFill>
                <a:schemeClr val="tx1">
                  <a:lumMod val="65000"/>
                  <a:lumOff val="35000"/>
                </a:schemeClr>
              </a:solidFill>
              <a:latin typeface="+mn-ea"/>
              <a:sym typeface="+mn-ea"/>
            </a:endParaRPr>
          </a:p>
        </p:txBody>
      </p:sp>
      <p:sp>
        <p:nvSpPr>
          <p:cNvPr id="1049784"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竞争格局：市场竞争激烈，但也将推动行业不断创新和优化</a:t>
            </a:r>
            <a:endParaRPr altLang="en-US" dirty="0" sz="1200" lang="zh-CN" spc="150">
              <a:solidFill>
                <a:schemeClr val="tx1">
                  <a:lumMod val="65000"/>
                  <a:lumOff val="35000"/>
                </a:schemeClr>
              </a:solidFill>
              <a:latin typeface="+mn-ea"/>
              <a:sym typeface="+mn-ea"/>
            </a:endParaRPr>
          </a:p>
        </p:txBody>
      </p:sp>
      <p:sp>
        <p:nvSpPr>
          <p:cNvPr id="1049786"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监管政策：监管政策对信用卡行业的规范发展起到关键作用，未来政策走向将影响行业投资前景</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20" name="标题 1"/>
          <p:cNvSpPr>
            <a:spLocks noGrp="1"/>
          </p:cNvSpPr>
          <p:nvPr>
            <p:ph type="title" idx="2"/>
            <p:custDataLst>
              <p:tags r:id="rId1"/>
            </p:custDataLst>
          </p:nvPr>
        </p:nvSpPr>
        <p:spPr>
          <a:xfrm>
            <a:off x="1336040" y="1631315"/>
            <a:ext cx="5967095" cy="3479165"/>
          </a:xfrm>
        </p:spPr>
        <p:txBody>
          <a:bodyPr/>
          <a:p>
            <a:r>
              <a:rPr altLang="en-US" lang="zh-CN"/>
              <a:t>银行信用卡行业发展趋势与展望</a:t>
            </a:r>
            <a:endParaRPr altLang="en-US" lang="zh-CN"/>
          </a:p>
        </p:txBody>
      </p:sp>
      <p:sp>
        <p:nvSpPr>
          <p:cNvPr id="1049822" name="文本占位符 3"/>
          <p:cNvSpPr>
            <a:spLocks noGrp="1"/>
          </p:cNvSpPr>
          <p:nvPr>
            <p:ph type="body" idx="1"/>
            <p:custDataLst>
              <p:tags r:id="rId2"/>
            </p:custDataLst>
          </p:nvPr>
        </p:nvSpPr>
        <p:spPr>
          <a:xfrm>
            <a:off x="6690995" y="1631315"/>
            <a:ext cx="3646805" cy="3479165"/>
          </a:xfrm>
        </p:spPr>
        <p:txBody>
          <a:bodyPr/>
          <a:p>
            <a:r>
              <a:rPr altLang="en-US" dirty="0" lang="zh-CN"/>
              <a:t>05</a:t>
            </a:r>
            <a:endParaRPr altLang="en-US" dirty="0" lang="zh-CN"/>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56" name="标题 2"/>
          <p:cNvSpPr>
            <a:spLocks noGrp="1"/>
          </p:cNvSpPr>
          <p:nvPr>
            <p:ph type="title" idx="2"/>
          </p:nvPr>
        </p:nvSpPr>
        <p:spPr/>
        <p:txBody>
          <a:bodyPr>
            <a:normAutofit fontScale="90000"/>
          </a:bodyPr>
          <a:p>
            <a:r>
              <a:rPr altLang="en-US" lang="zh-CN"/>
              <a:t>技术创新驱动发展</a:t>
            </a:r>
            <a:endParaRPr altLang="en-US" lang="zh-CN"/>
          </a:p>
        </p:txBody>
      </p:sp>
      <p:sp>
        <p:nvSpPr>
          <p:cNvPr id="1049858"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60"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人工智能技术：提升信用卡申请和审批效率</a:t>
            </a:r>
            <a:endParaRPr altLang="en-US" dirty="0" sz="2000" lang="zh-CN" spc="150">
              <a:solidFill>
                <a:schemeClr val="tx1">
                  <a:lumMod val="75000"/>
                  <a:lumOff val="25000"/>
                </a:schemeClr>
              </a:solidFill>
              <a:latin typeface="+mn-ea"/>
              <a:sym typeface="+mn-ea"/>
            </a:endParaRPr>
          </a:p>
        </p:txBody>
      </p:sp>
      <p:sp>
        <p:nvSpPr>
          <p:cNvPr id="1049862"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64"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66"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大数据分析：精准营销，提高客户满意度和忠诚度</a:t>
            </a:r>
            <a:endParaRPr altLang="en-US" dirty="0" sz="2000" lang="zh-CN" spc="150">
              <a:solidFill>
                <a:schemeClr val="tx1">
                  <a:lumMod val="75000"/>
                  <a:lumOff val="25000"/>
                </a:schemeClr>
              </a:solidFill>
              <a:latin typeface="+mn-ea"/>
              <a:sym typeface="+mn-ea"/>
            </a:endParaRPr>
          </a:p>
        </p:txBody>
      </p:sp>
      <p:sp>
        <p:nvSpPr>
          <p:cNvPr id="1049868"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70"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72"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移动支付技术：拓宽信用卡支付场景，提升用户体验</a:t>
            </a:r>
            <a:endParaRPr altLang="en-US" dirty="0" sz="2000" lang="zh-CN" spc="150">
              <a:solidFill>
                <a:schemeClr val="tx1">
                  <a:lumMod val="75000"/>
                  <a:lumOff val="25000"/>
                </a:schemeClr>
              </a:solidFill>
              <a:latin typeface="+mn-ea"/>
              <a:sym typeface="+mn-ea"/>
            </a:endParaRPr>
          </a:p>
        </p:txBody>
      </p:sp>
      <p:sp>
        <p:nvSpPr>
          <p:cNvPr id="1049874"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76"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78"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区块链技术：保障交易安全，降低欺诈风险</a:t>
            </a:r>
            <a:endParaRPr altLang="en-US" dirty="0" sz="2000" lang="zh-CN" spc="150">
              <a:solidFill>
                <a:schemeClr val="tx1">
                  <a:lumMod val="75000"/>
                  <a:lumOff val="25000"/>
                </a:schemeClr>
              </a:solidFill>
              <a:latin typeface="+mn-ea"/>
              <a:sym typeface="+mn-ea"/>
            </a:endParaRPr>
          </a:p>
        </p:txBody>
      </p:sp>
      <p:sp>
        <p:nvSpPr>
          <p:cNvPr id="1049880"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14" name="标题 2"/>
          <p:cNvSpPr>
            <a:spLocks noGrp="1"/>
          </p:cNvSpPr>
          <p:nvPr>
            <p:ph type="title" idx="2"/>
          </p:nvPr>
        </p:nvSpPr>
        <p:spPr/>
        <p:txBody>
          <a:bodyPr>
            <a:normAutofit fontScale="90000"/>
          </a:bodyPr>
          <a:p>
            <a:r>
              <a:rPr altLang="en-US" lang="zh-CN"/>
              <a:t>消费升级推动市场拓展</a:t>
            </a:r>
            <a:endParaRPr altLang="en-US" lang="zh-CN"/>
          </a:p>
        </p:txBody>
      </p:sp>
      <p:sp>
        <p:nvSpPr>
          <p:cNvPr id="1049916" name="矩形 5"/>
          <p:cNvSpPr/>
          <p:nvPr>
            <p:custDataLst>
              <p:tags r:id="rId1"/>
            </p:custDataLst>
          </p:nvPr>
        </p:nvSpPr>
        <p:spPr>
          <a:xfrm>
            <a:off x="608330"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18" name="矩形 10"/>
          <p:cNvSpPr/>
          <p:nvPr>
            <p:custDataLst>
              <p:tags r:id="rId2"/>
            </p:custDataLst>
          </p:nvPr>
        </p:nvSpPr>
        <p:spPr>
          <a:xfrm>
            <a:off x="962930"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20" name="TextBox 2"/>
          <p:cNvSpPr txBox="1"/>
          <p:nvPr>
            <p:custDataLst>
              <p:tags r:id="rId3"/>
            </p:custDataLst>
          </p:nvPr>
        </p:nvSpPr>
        <p:spPr>
          <a:xfrm>
            <a:off x="763308"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消费升级带动信用卡需求增长</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22" name="矩形 6"/>
          <p:cNvSpPr/>
          <p:nvPr>
            <p:custDataLst>
              <p:tags r:id="rId4"/>
            </p:custDataLst>
          </p:nvPr>
        </p:nvSpPr>
        <p:spPr>
          <a:xfrm>
            <a:off x="3406861"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24" name="矩形 11"/>
          <p:cNvSpPr/>
          <p:nvPr>
            <p:custDataLst>
              <p:tags r:id="rId5"/>
            </p:custDataLst>
          </p:nvPr>
        </p:nvSpPr>
        <p:spPr>
          <a:xfrm>
            <a:off x="3780593"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26" name="TextBox 2"/>
          <p:cNvSpPr txBox="1"/>
          <p:nvPr>
            <p:custDataLst>
              <p:tags r:id="rId6"/>
            </p:custDataLst>
          </p:nvPr>
        </p:nvSpPr>
        <p:spPr>
          <a:xfrm>
            <a:off x="356120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信用卡产品和服务不断创新</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28" name="矩形 33"/>
          <p:cNvSpPr/>
          <p:nvPr>
            <p:custDataLst>
              <p:tags r:id="rId7"/>
            </p:custDataLst>
          </p:nvPr>
        </p:nvSpPr>
        <p:spPr>
          <a:xfrm>
            <a:off x="6200927"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30" name="矩形 37"/>
          <p:cNvSpPr/>
          <p:nvPr>
            <p:custDataLst>
              <p:tags r:id="rId8"/>
            </p:custDataLst>
          </p:nvPr>
        </p:nvSpPr>
        <p:spPr>
          <a:xfrm>
            <a:off x="6555527"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32" name="TextBox 2"/>
          <p:cNvSpPr txBox="1"/>
          <p:nvPr>
            <p:custDataLst>
              <p:tags r:id="rId9"/>
            </p:custDataLst>
          </p:nvPr>
        </p:nvSpPr>
        <p:spPr>
          <a:xfrm>
            <a:off x="6355905"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信用卡行业与互联网融合发展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34" name="矩形 34"/>
          <p:cNvSpPr/>
          <p:nvPr>
            <p:custDataLst>
              <p:tags r:id="rId10"/>
            </p:custDataLst>
          </p:nvPr>
        </p:nvSpPr>
        <p:spPr>
          <a:xfrm>
            <a:off x="8989253"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36" name="矩形 38"/>
          <p:cNvSpPr/>
          <p:nvPr>
            <p:custDataLst>
              <p:tags r:id="rId11"/>
            </p:custDataLst>
          </p:nvPr>
        </p:nvSpPr>
        <p:spPr>
          <a:xfrm>
            <a:off x="9362986"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38" name="TextBox 2"/>
          <p:cNvSpPr txBox="1"/>
          <p:nvPr>
            <p:custDataLst>
              <p:tags r:id="rId12"/>
            </p:custDataLst>
          </p:nvPr>
        </p:nvSpPr>
        <p:spPr>
          <a:xfrm>
            <a:off x="914423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信用卡市场国际化趋势明显</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72" name="标题 2"/>
          <p:cNvSpPr>
            <a:spLocks noGrp="1"/>
          </p:cNvSpPr>
          <p:nvPr>
            <p:ph type="title" idx="2"/>
          </p:nvPr>
        </p:nvSpPr>
        <p:spPr/>
        <p:txBody>
          <a:bodyPr>
            <a:normAutofit fontScale="90000"/>
          </a:bodyPr>
          <a:p>
            <a:r>
              <a:rPr altLang="en-US" lang="zh-CN"/>
              <a:t>金融科技助力行业变革</a:t>
            </a:r>
            <a:endParaRPr altLang="en-US" lang="zh-CN"/>
          </a:p>
        </p:txBody>
      </p:sp>
      <p:sp>
        <p:nvSpPr>
          <p:cNvPr id="1049974"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6"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78"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金融科技的发展为银行信用卡行业提供了新的机遇和挑战</a:t>
            </a:r>
            <a:endParaRPr altLang="en-US" dirty="0" sz="2000" lang="zh-CN" spc="150">
              <a:solidFill>
                <a:schemeClr val="tx1">
                  <a:lumMod val="85000"/>
                  <a:lumOff val="15000"/>
                </a:schemeClr>
              </a:solidFill>
              <a:latin typeface="+mn-ea"/>
              <a:sym typeface="+mn-ea"/>
            </a:endParaRPr>
          </a:p>
        </p:txBody>
      </p:sp>
      <p:sp>
        <p:nvSpPr>
          <p:cNvPr id="1049980"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2"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4"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人工智能、大数据等技术在银行信用卡业务中的应用越来越广泛</a:t>
            </a:r>
            <a:endParaRPr altLang="en-US" dirty="0" sz="2000" lang="zh-CN" spc="150">
              <a:solidFill>
                <a:schemeClr val="tx1">
                  <a:lumMod val="85000"/>
                  <a:lumOff val="15000"/>
                </a:schemeClr>
              </a:solidFill>
              <a:latin typeface="+mn-ea"/>
              <a:sym typeface="+mn-ea"/>
            </a:endParaRPr>
          </a:p>
        </p:txBody>
      </p:sp>
      <p:sp>
        <p:nvSpPr>
          <p:cNvPr id="1049986"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8"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0"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区块链技术为银行信用卡业务提供了更安全、更高效的解决方案</a:t>
            </a:r>
            <a:endParaRPr altLang="en-US" dirty="0" sz="2000" lang="zh-CN" spc="150">
              <a:solidFill>
                <a:schemeClr val="tx1">
                  <a:lumMod val="85000"/>
                  <a:lumOff val="15000"/>
                </a:schemeClr>
              </a:solidFill>
              <a:latin typeface="+mn-ea"/>
              <a:sym typeface="+mn-ea"/>
            </a:endParaRPr>
          </a:p>
        </p:txBody>
      </p:sp>
      <p:sp>
        <p:nvSpPr>
          <p:cNvPr id="1049992"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4"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6"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金融科技的发展将推动银行信用卡行业向数字化、智能化、个性化方向发展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30" name="标题 2"/>
          <p:cNvSpPr>
            <a:spLocks noGrp="1"/>
          </p:cNvSpPr>
          <p:nvPr>
            <p:ph type="title" idx="2"/>
          </p:nvPr>
        </p:nvSpPr>
        <p:spPr/>
        <p:txBody>
          <a:bodyPr>
            <a:normAutofit fontScale="90000"/>
          </a:bodyPr>
          <a:p>
            <a:r>
              <a:rPr altLang="en-US" lang="zh-CN"/>
              <a:t>行业监管政策影响分析</a:t>
            </a:r>
            <a:endParaRPr altLang="en-US" lang="zh-CN"/>
          </a:p>
        </p:txBody>
      </p:sp>
      <p:sp>
        <p:nvSpPr>
          <p:cNvPr id="1050032"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34"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36"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38"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40"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42"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44"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46"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48"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监管政策对风险控制的影响：监管政策对风险控制的要求不断提高，对银行信用卡业务的风险管理能力提出了更高的要求。</a:t>
            </a:r>
            <a:endParaRPr altLang="en-US" dirty="0" sz="2400" lang="zh-CN">
              <a:latin typeface="+mn-ea"/>
              <a:ea typeface="+mn-ea"/>
            </a:endParaRPr>
          </a:p>
        </p:txBody>
      </p:sp>
      <p:sp>
        <p:nvSpPr>
          <p:cNvPr id="1050050"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监管政策对未来发展的影响：监管政策的走向将影响信用卡业务的未来发展趋势，银行需要密切关注监管政策的变化，及时调整业务策略。</a:t>
            </a:r>
            <a:endParaRPr altLang="en-US" dirty="0" sz="2400" lang="zh-CN">
              <a:latin typeface="+mn-ea"/>
              <a:ea typeface="+mn-ea"/>
            </a:endParaRPr>
          </a:p>
        </p:txBody>
      </p:sp>
      <p:sp>
        <p:nvSpPr>
          <p:cNvPr id="1050052"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监管政策对信用卡业务的影响：监管政策的变化对信用卡业务的经营模式、产品创新等方面产生影响。</a:t>
            </a:r>
            <a:endParaRPr altLang="en-US" dirty="0" sz="2400" lang="zh-CN">
              <a:latin typeface="+mn-ea"/>
              <a:ea typeface="+mn-ea"/>
            </a:endParaRPr>
          </a:p>
        </p:txBody>
      </p:sp>
      <p:sp>
        <p:nvSpPr>
          <p:cNvPr id="1050054"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监管政策对市场格局的影响：监管政策的出台和调整，将导致市场格局的变化，影响银行的信用卡业务市场份额。</a:t>
            </a:r>
            <a:endParaRPr altLang="en-US" dirty="0" sz="2400" lang="zh-CN">
              <a:latin typeface="+mn-ea"/>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88" name="标题 1"/>
          <p:cNvSpPr>
            <a:spLocks noGrp="1"/>
          </p:cNvSpPr>
          <p:nvPr>
            <p:ph type="title" idx="3"/>
            <p:custDataLst>
              <p:tags r:id="rId1"/>
            </p:custDataLst>
          </p:nvPr>
        </p:nvSpPr>
        <p:spPr>
          <a:xfrm>
            <a:off x="1163955" y="1778000"/>
            <a:ext cx="7683500" cy="1850390"/>
          </a:xfrm>
        </p:spPr>
        <p:txBody>
          <a:bodyPr/>
          <a:p>
            <a:r>
              <a:rPr altLang="en-US" lang="zh-CN"/>
              <a:t>感谢您的观看</a:t>
            </a:r>
            <a:endParaRPr altLang="en-US" lang="zh-CN"/>
          </a:p>
        </p:txBody>
      </p:sp>
      <p:sp>
        <p:nvSpPr>
          <p:cNvPr id="1050090" name="文本占位符 2"/>
          <p:cNvSpPr>
            <a:spLocks noGrp="1"/>
          </p:cNvSpPr>
          <p:nvPr>
            <p:ph type="body" idx="2"/>
            <p:custDataLst>
              <p:tags r:id="rId2"/>
            </p:custDataLst>
          </p:nvPr>
        </p:nvSpPr>
        <p:spPr>
          <a:xfrm>
            <a:off x="1182370" y="4164965"/>
            <a:ext cx="1770380" cy="427355"/>
          </a:xfrm>
        </p:spPr>
        <p:txBody>
          <a:bodyPr/>
          <a:p>
            <a:r>
              <a:rPr altLang="en-US" lang="zh-CN"/>
              <a:t>汇报人：XX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5.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3.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Lst>
</file>

<file path=ppt/tags/tag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1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2.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3.0"/>
  <p:tag name="KSO_WM_UNIT_CONTENT_GROUP_TYPE" val="titlestyl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Lst>
</file>

<file path=ppt/tags/tag17.xml><?xml version="1.0" encoding="utf-8"?>
<p:tagLst xmlns:p="http://schemas.openxmlformats.org/presentationml/2006/main">
  <p:tag name="KSO_WM_BEAUTIFY_FLAG" val="#wm#"/>
  <p:tag name="KSO_WM_UNIT_FILL_FORE_SCHEMECOLOR_INDEX_1_BRIGHTNESS" val="0"/>
  <p:tag name="KSO_WM_UNIT_FILL_FORE_SCHEMECOLOR_INDEX_1" val="7"/>
  <p:tag name="KSO_WM_UNIT_FILL_FORE_SCHEMECOLOR_INDEX_1_POS" val="0"/>
  <p:tag name="KSO_WM_UNIT_FILL_FORE_SCHEMECOLOR_INDEX_1_TRANS" val="1"/>
  <p:tag name="KSO_WM_UNIT_FILL_FORE_SCHEMECOLOR_INDEX_2_BRIGHTNESS" val="0"/>
  <p:tag name="KSO_WM_UNIT_FILL_FORE_SCHEMECOLOR_INDEX_2" val="7"/>
  <p:tag name="KSO_WM_UNIT_FILL_FORE_SCHEMECOLOR_INDEX_2_POS" val="0.5"/>
  <p:tag name="KSO_WM_UNIT_FILL_FORE_SCHEMECOLOR_INDEX_2_TRANS" val="0"/>
  <p:tag name="KSO_WM_UNIT_FILL_FORE_SCHEMECOLOR_INDEX_3_BRIGHTNESS" val="0"/>
  <p:tag name="KSO_WM_UNIT_FILL_FORE_SCHEMECOLOR_INDEX_3" val="7"/>
  <p:tag name="KSO_WM_UNIT_FILL_FORE_SCHEMECOLOR_INDEX_3_POS" val="1"/>
  <p:tag name="KSO_WM_UNIT_FILL_FORE_SCHEMECOLOR_INDEX_3_TRANS" val="1"/>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18.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3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3.0"/>
  <p:tag name="KSO_WM_UNIT_CONTENT_GROUP_TYPE" val="titlestyl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
  <p:tag name="KSO_WM_UNIT_LAYERLEVEL" val="1"/>
  <p:tag name="KSO_WM_TAG_VERSION" val="3.0"/>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0.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1"/>
  <p:tag name="KSO_WM_UNIT_ID" val="_6*i*1"/>
  <p:tag name="KSO_WM_UNIT_LAYERLEVEL" val="1"/>
  <p:tag name="KSO_WM_TAG_VERSION" val="3.0"/>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Lst>
</file>

<file path=ppt/tags/tag48.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3.0"/>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TYPE" val="i"/>
  <p:tag name="KSO_WM_UNIT_INDEX" val="1"/>
</p:tagLst>
</file>

<file path=ppt/tags/tag6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3.0"/>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CONTENT_GROUP_TYPE" val="titlestyle"/>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7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7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3.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7.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3.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023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31"/>
</p:tagLst>
</file>

<file path=ppt/tags/tag8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31"/>
  <p:tag name="KSO_WM_SPECIAL_SOURCE" val="bdnull"/>
  <p:tag name="KSO_WM_TEMPLATE_THUMBS_INDEX" val="1、9"/>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1*a*1"/>
  <p:tag name="KSO_WM_TEMPLATE_CATEGORY" val="custom"/>
  <p:tag name="KSO_WM_TEMPLATE_INDEX" val="20230231"/>
  <p:tag name="KSO_WM_UNIT_LAYERLEVEL" val="1"/>
  <p:tag name="KSO_WM_TAG_VERSION" val="3.0"/>
  <p:tag name="KSO_WM_BEAUTIFY_FLAG" val="#wm#"/>
  <p:tag name="KSO_WM_UNIT_PRESET_TEXT" val="单击添加文档标题"/>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1*b*1"/>
  <p:tag name="KSO_WM_TEMPLATE_CATEGORY" val="custom"/>
  <p:tag name="KSO_WM_TEMPLATE_INDEX" val="2023023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PRESET_TEXT" val="添加文档副标题"/>
</p:tagLst>
</file>

<file path=ppt/tags/tag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1*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87.xml><?xml version="1.0" encoding="utf-8"?>
<p:tagLst xmlns:p="http://schemas.openxmlformats.org/presentationml/2006/main">
  <p:tag name="KSO_WM_SLIDE_ID" val="custom2023023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3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7.6&quot;,&quot;top&quot;:&quot;90.3&quot;,&quot;width&quot;:&quot;684.4&quot;,&quot;height&quot;:&quot;359.65&quot;}"/>
</p:tagLst>
</file>

<file path=ppt/tags/tag8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5*b*1"/>
  <p:tag name="KSO_WM_TEMPLATE_CATEGORY" val="custom"/>
  <p:tag name="KSO_WM_TEMPLATE_INDEX" val="2023023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 name="KSO_WM_DIAGRAM_GROUP_CODE" val="l1-1"/>
  <p:tag name="KSO_WM_UNIT_PRESET_TEXT" val="CONTENTS"/>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5*a*1"/>
  <p:tag name="KSO_WM_TEMPLATE_CATEGORY" val="custom"/>
  <p:tag name="KSO_WM_TEMPLATE_INDEX" val="20230231"/>
  <p:tag name="KSO_WM_UNIT_LAYERLEVEL" val="1"/>
  <p:tag name="KSO_WM_TAG_VERSION" val="3.0"/>
  <p:tag name="KSO_WM_BEAUTIFY_FLAG" val="#wm#"/>
  <p:tag name="KSO_WM_DIAGRAM_GROUP_CODE" val="l1-1"/>
  <p:tag name="KSO_WM_UNIT_PRESET_TEXT" val="目录"/>
</p:tagLst>
</file>

<file path=ppt/tags/tag9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231_5*l_h_i*1_2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231_5*l_h_i*1_3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231_5*l_h_i*1_4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31_5*l_h_i*1_1_1"/>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3"/>
  <p:tag name="KSO_WM_UNIT_TYPE" val="l_h_a"/>
  <p:tag name="KSO_WM_UNIT_ID" val="custom20230231_5*l_h_a*1_1_1"/>
  <p:tag name="KSO_WM_DIAGRAM_VERSION" val="3"/>
  <p:tag name="KSO_WM_UNIT_PRESET_TEXT" val="单击此处添加文本"/>
  <p:tag name="KSO_WM_DIAGRAM_COLOR_TRICK" val="1"/>
  <p:tag name="KSO_WM_DIAGRAM_COLOR_TEXT_CAN_REMOVE" val="n"/>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31_5*l_h_i*1_2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1"/>
  <p:tag name="KSO_WM_UNIT_TYPE" val="l_h_a"/>
  <p:tag name="KSO_WM_UNIT_ID" val="custom20230231_5*l_h_a*1_2_1"/>
  <p:tag name="KSO_WM_DIAGRAM_VERSION" val="3"/>
  <p:tag name="KSO_WM_UNIT_PRESET_TEXT" val="单击此处添加文本"/>
  <p:tag name="KSO_WM_DIAGRAM_COLOR_TRICK" val="1"/>
  <p:tag name="KSO_WM_DIAGRAM_COLOR_TEXT_CAN_REMOVE" val="n"/>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31_5*l_h_i*1_3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9"/>
  <p:tag name="KSO_WM_UNIT_TYPE" val="l_h_a"/>
  <p:tag name="KSO_WM_UNIT_ID" val="custom20230231_5*l_h_a*1_3_1"/>
  <p:tag name="KSO_WM_DIAGRAM_VERSION" val="3"/>
  <p:tag name="KSO_WM_UNIT_PRESET_TEXT" val="单击此处添加文本"/>
  <p:tag name="KSO_WM_DIAGRAM_COLOR_TRICK" val="1"/>
  <p:tag name="KSO_WM_DIAGRAM_COLOR_TEXT_CAN_REMOVE" val="n"/>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31_5*l_h_i*1_4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7"/>
  <p:tag name="KSO_WM_UNIT_TYPE" val="l_h_a"/>
  <p:tag name="KSO_WM_UNIT_ID" val="custom20230231_5*l_h_a*1_4_1"/>
  <p:tag name="KSO_WM_DIAGRAM_VERSION" val="3"/>
  <p:tag name="KSO_WM_UNIT_PRESET_TEXT" val="单击此处添加文本"/>
  <p:tag name="KSO_WM_DIAGRAM_COLOR_TRICK" val="1"/>
  <p:tag name="KSO_WM_DIAGRAM_COLOR_TEXT_CAN_REMOVE" val="n"/>
</p:tagLst>
</file>

<file path=ppt/tags/tag10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231_5*l_h_i*1_5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31_5*l_h_i*1_5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4"/>
  <p:tag name="KSO_WM_UNIT_TYPE" val="l_h_a"/>
  <p:tag name="KSO_WM_UNIT_ID" val="custom20230231_5*l_h_a*1_5_1"/>
  <p:tag name="KSO_WM_DIAGRAM_VERSION" val="3"/>
  <p:tag name="KSO_WM_UNIT_PRESET_TEXT" val="单击此处添加文本"/>
  <p:tag name="KSO_WM_DIAGRAM_COLOR_TRICK" val="1"/>
  <p:tag name="KSO_WM_DIAGRAM_COLOR_TEXT_CAN_REMOVE" val="n"/>
</p:tagLst>
</file>

<file path=ppt/tags/tag104.xml><?xml version="1.0" encoding="utf-8"?>
<p:tagLst xmlns:p="http://schemas.openxmlformats.org/presentationml/2006/main">
  <p:tag name="KSO_WM_SLIDE_ID" val="custom20230231_5"/>
  <p:tag name="KSO_WM_TEMPLATE_SUBCATEGORY" val="29"/>
  <p:tag name="KSO_WM_TEMPLATE_MASTER_TYPE" val="0"/>
  <p:tag name="KSO_WM_TEMPLATE_COLOR_TYPE" val="0"/>
  <p:tag name="KSO_WM_SLIDE_ITEM_CNT" val="5"/>
  <p:tag name="KSO_WM_SLIDE_INDEX" val="5"/>
  <p:tag name="KSO_WM_TAG_VERSION" val="3.0"/>
  <p:tag name="KSO_WM_BEAUTIFY_FLAG" val="#wm#"/>
  <p:tag name="KSO_WM_TEMPLATE_CATEGORY" val="custom"/>
  <p:tag name="KSO_WM_TEMPLATE_INDEX" val="2023023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1"/>
</p:tagLst>
</file>

<file path=ppt/tags/tag107.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6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2"/>
</p:tagLst>
</file>

<file path=ppt/tags/tag162.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9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3"/>
</p:tagLst>
</file>

<file path=ppt/tags/tag198.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1*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1*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1*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1*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1*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1*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1*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1*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4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4"/>
</p:tagLst>
</file>

<file path=ppt/tags/tag241.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7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5"/>
</p:tagLst>
</file>

<file path=ppt/tags/tag276.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9*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感谢您的观看"/>
</p:tagLst>
</file>

<file path=ppt/tags/tag32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9*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327.xml><?xml version="1.0" encoding="utf-8"?>
<p:tagLst xmlns:p="http://schemas.openxmlformats.org/presentationml/2006/main">
  <p:tag name="KSO_WM_SLIDE_ID" val="custom2023023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31"/>
  <p:tag name="KSO_WM_SLIDE_TYPE" val="endPage"/>
  <p:tag name="KSO_WM_SLIDE_SUBTYPE" val="pureTxt"/>
  <p:tag name="KSO_WM_SLIDE_LAYOUT" val="a_f"/>
  <p:tag name="KSO_WM_SLIDE_LAYOUT_CNT" val="1_1"/>
  <p:tag name="KSO_WM_SPECIAL_SOURCE" val="bdnull"/>
  <p:tag name="KSO_WM_SLIDE_CONTENT_AREA" val="{&quot;left&quot;:&quot;47.6&quot;,&quot;top&quot;:&quot;90.3&quot;,&quot;width&quot;:&quot;684.4&quot;,&quot;height&quot;:&quot;359.6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2024-01-03T10:32:32Z</dcterms:created>
  <dcterms:modified xsi:type="dcterms:W3CDTF">2024-01-03T10:32:32Z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756b88f1fb034200aaaae43388cbbfa0_21</vt:lpwstr>
  </property>
</Properties>
</file>