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344" r:id="rId1"/>
    <p:sldMasterId id="2147493381" r:id="rId2"/>
  </p:sldMasterIdLst>
  <p:notesMasterIdLst>
    <p:notesMasterId r:id="rId3"/>
  </p:notesMasterIdLst>
  <p:sldIdLst>
    <p:sldId id="4517" r:id="rId4"/>
    <p:sldId id="4521" r:id="rId5"/>
    <p:sldId id="4524" r:id="rId6"/>
    <p:sldId id="4527" r:id="rId7"/>
    <p:sldId id="4530" r:id="rId8"/>
    <p:sldId id="4533" r:id="rId9"/>
    <p:sldId id="4536" r:id="rId10"/>
    <p:sldId id="4539" r:id="rId11"/>
    <p:sldId id="4542" r:id="rId12"/>
    <p:sldId id="4545" r:id="rId13"/>
    <p:sldId id="4548" r:id="rId14"/>
    <p:sldId id="4551" r:id="rId15"/>
    <p:sldId id="4554" r:id="rId16"/>
    <p:sldId id="4557" r:id="rId17"/>
    <p:sldId id="4560" r:id="rId18"/>
    <p:sldId id="4563" r:id="rId19"/>
    <p:sldId id="4566" r:id="rId20"/>
    <p:sldId id="4569" r:id="rId21"/>
    <p:sldId id="4572" r:id="rId22"/>
    <p:sldId id="4575" r:id="rId23"/>
    <p:sldId id="4578" r:id="rId24"/>
    <p:sldId id="4581" r:id="rId25"/>
    <p:sldId id="4584" r:id="rId26"/>
    <p:sldId id="4587" r:id="rId27"/>
    <p:sldId id="4590" r:id="rId28"/>
    <p:sldId id="4593" r:id="rId29"/>
    <p:sldId id="4596" r:id="rId30"/>
    <p:sldId id="4599" r:id="rId31"/>
    <p:sldId id="4602" r:id="rId32"/>
    <p:sldId id="4605" r:id="rId33"/>
    <p:sldId id="4608" r:id="rId34"/>
    <p:sldId id="4611"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4" name="幻灯片图像占位符 1"/>
          <p:cNvSpPr>
            <a:spLocks noChangeAspect="1" noRot="1" noGrp="1"/>
          </p:cNvSpPr>
          <p:nvPr>
            <p:ph type="sldImg"/>
          </p:nvPr>
        </p:nvSpPr>
        <p:spPr/>
      </p:sp>
      <p:sp>
        <p:nvSpPr>
          <p:cNvPr id="1048656" name="备注占位符 2"/>
          <p:cNvSpPr>
            <a:spLocks noGrp="1"/>
          </p:cNvSpPr>
          <p:nvPr>
            <p:ph type="body" idx="1"/>
          </p:nvPr>
        </p:nvSpPr>
        <p:spPr/>
        <p:txBody>
          <a:bodyPr/>
          <a:p>
            <a:endParaRPr altLang="en-US" dirty="0" lang="zh-CN"/>
          </a:p>
        </p:txBody>
      </p:sp>
      <p:sp>
        <p:nvSpPr>
          <p:cNvPr id="104865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tags" Target="../tags/tag10.xml"/><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tags" Target="../tags/tag13.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image" Target="../media/image4.png"/><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5.png"/><Relationship Id="rId3" Type="http://schemas.openxmlformats.org/officeDocument/2006/relationships/tags" Target="../tags/tag21.xml"/><Relationship Id="rId4" Type="http://schemas.openxmlformats.org/officeDocument/2006/relationships/image" Target="../media/image6.png"/><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tags" Target="../tags/tag25.xml"/><Relationship Id="rId9" Type="http://schemas.openxmlformats.org/officeDocument/2006/relationships/tags" Target="../tags/tag26.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1.png"/><Relationship Id="rId3" Type="http://schemas.openxmlformats.org/officeDocument/2006/relationships/tags" Target="../tags/tag58.xml"/><Relationship Id="rId4" Type="http://schemas.openxmlformats.org/officeDocument/2006/relationships/image" Target="../media/image7.png"/><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7" name="@png2x_background_封面" descr="C:/Users/kingsoft/AppData/Local/Temp/fig2wpp/@png2x_background_封面.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pic>
        <p:nvPicPr>
          <p:cNvPr id="2097159" name="@png2x_main_封面" descr="C:/Users/kingsoft/AppData/Local/Temp/fig2wpp/@png2x_main_封面.png"/>
          <p:cNvPicPr>
            <a:picLocks noChangeAspect="1"/>
          </p:cNvPicPr>
          <p:nvPr userDrawn="1">
            <p:custDataLst>
              <p:tags r:id="rId3"/>
            </p:custDataLst>
          </p:nvPr>
        </p:nvPicPr>
        <p:blipFill>
          <a:blip xmlns:r="http://schemas.openxmlformats.org/officeDocument/2006/relationships" r:embed="rId4"/>
          <a:stretch>
            <a:fillRect/>
          </a:stretch>
        </p:blipFill>
        <p:spPr>
          <a:xfrm>
            <a:off x="6235700" y="777240"/>
            <a:ext cx="5312410" cy="5312410"/>
          </a:xfrm>
          <a:prstGeom prst="rect"/>
        </p:spPr>
      </p:pic>
      <p:sp>
        <p:nvSpPr>
          <p:cNvPr id="1048666" name="标题 1"/>
          <p:cNvSpPr>
            <a:spLocks noGrp="1"/>
          </p:cNvSpPr>
          <p:nvPr>
            <p:ph type="ctrTitle"/>
            <p:custDataLst>
              <p:tags r:id="rId5"/>
            </p:custDataLst>
          </p:nvPr>
        </p:nvSpPr>
        <p:spPr>
          <a:xfrm>
            <a:off x="886968" y="694944"/>
            <a:ext cx="5980363" cy="3392424"/>
          </a:xfrm>
          <a:noFill/>
        </p:spPr>
        <p:txBody>
          <a:bodyPr anchor="b" wrap="square">
            <a:normAutofit/>
          </a:bodyPr>
          <a:lstStyle>
            <a:lvl1pPr algn="l">
              <a:lnSpc>
                <a:spcPct val="100000"/>
              </a:lnSpc>
              <a:defRPr b="0" sz="66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68" name="副标题 2"/>
          <p:cNvSpPr>
            <a:spLocks noGrp="1"/>
          </p:cNvSpPr>
          <p:nvPr>
            <p:ph type="subTitle" idx="1" hasCustomPrompt="1"/>
            <p:custDataLst>
              <p:tags r:id="rId6"/>
            </p:custDataLst>
          </p:nvPr>
        </p:nvSpPr>
        <p:spPr>
          <a:xfrm>
            <a:off x="886968" y="4270248"/>
            <a:ext cx="5980363" cy="1261872"/>
          </a:xfrm>
          <a:noFill/>
        </p:spPr>
        <p:txBody>
          <a:bodyPr anchor="t" wrap="square">
            <a:normAutofit/>
          </a:bodyPr>
          <a:lstStyle>
            <a:lvl1pPr algn="l" indent="0" marL="0">
              <a:lnSpc>
                <a:spcPct val="100000"/>
              </a:lnSpc>
              <a:buNone/>
              <a:defRPr b="0" sz="2400">
                <a:gradFill flip="none" rotWithShape="1">
                  <a:gsLst>
                    <a:gs pos="0">
                      <a:schemeClr val="accent3">
                        <a:alpha val="55000"/>
                      </a:schemeClr>
                    </a:gs>
                    <a:gs pos="66000">
                      <a:schemeClr val="accent1"/>
                    </a:gs>
                    <a:gs pos="100000">
                      <a:schemeClr val="accent6">
                        <a:alpha val="73000"/>
                      </a:schemeClr>
                    </a:gs>
                  </a:gsLst>
                  <a:lin ang="0" scaled="1"/>
                </a:gra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7"/>
            </p:custDataLst>
          </p:nvPr>
        </p:nvSpPr>
        <p:spPr/>
        <p:txBody>
          <a:bodyPr wrap="square">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8"/>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9"/>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10"/>
            </p:custDataLst>
          </p:nvPr>
        </p:nvSpPr>
        <p:spPr>
          <a:xfrm>
            <a:off x="886968" y="5522976"/>
            <a:ext cx="6345936" cy="740664"/>
          </a:xfrm>
          <a:noFill/>
        </p:spPr>
        <p:txBody>
          <a:bodyPr anchor="b" wrap="square">
            <a:normAutofit/>
          </a:bodyPr>
          <a:lstStyle>
            <a:lvl1pPr algn="l" indent="0" marL="0">
              <a:lnSpc>
                <a:spcPct val="100000"/>
              </a:lnSpc>
              <a:buNone/>
              <a:defRPr b="0" sz="2000">
                <a:solidFill>
                  <a:schemeClr val="tx1"/>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8"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680" name="内容占位符 2"/>
          <p:cNvSpPr>
            <a:spLocks noGrp="1"/>
          </p:cNvSpPr>
          <p:nvPr>
            <p:ph idx="1"/>
            <p:custDataLst>
              <p:tags r:id="rId2"/>
            </p:custDataLst>
          </p:nvPr>
        </p:nvSpPr>
        <p:spPr/>
        <p:txBody>
          <a:bodyPr wrap="square">
            <a:normAutofit/>
          </a:bodyPr>
          <a:lstStyle>
            <a:lvl1pPr>
              <a:defRPr sz="1800"/>
            </a:lvl1pPr>
            <a:lvl2pPr>
              <a:defRPr sz="1600"/>
            </a:lvl2pPr>
            <a:lvl3pPr>
              <a:defRPr sz="1400">
                <a:solidFill>
                  <a:schemeClr val="tx1">
                    <a:lumMod val="95000"/>
                  </a:schemeClr>
                </a:solidFill>
              </a:defRPr>
            </a:lvl3pPr>
            <a:lvl4pPr>
              <a:defRPr sz="1200">
                <a:solidFill>
                  <a:schemeClr val="tx1">
                    <a:lumMod val="85000"/>
                  </a:schemeClr>
                </a:solidFill>
              </a:defRPr>
            </a:lvl4pPr>
            <a:lvl5pPr>
              <a:defRPr sz="1200">
                <a:solidFill>
                  <a:schemeClr val="tx1">
                    <a:lumMod val="85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4"/>
            </p:custDataLst>
          </p:nvPr>
        </p:nvSpPr>
        <p:spPr/>
        <p:txBody>
          <a:bodyPr/>
          <a:p>
            <a:endParaRPr altLang="en-US" lang="zh-CN"/>
          </a:p>
        </p:txBody>
      </p:sp>
      <p:sp>
        <p:nvSpPr>
          <p:cNvPr id="1048686" name="灯片编号占位符 5"/>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png2x_background_目录" descr="C:/Users/kingsoft/AppData/Local/Temp/fig2wpp/@png2x_background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pic>
        <p:nvPicPr>
          <p:cNvPr id="2097163" name="@png2x_main_目录" descr="C:/Users/kingsoft/AppData/Local/Temp/fig2wpp/@png2x_main_目录.png"/>
          <p:cNvPicPr>
            <a:picLocks noChangeAspect="1"/>
          </p:cNvPicPr>
          <p:nvPr userDrawn="1">
            <p:custDataLst>
              <p:tags r:id="rId3"/>
            </p:custDataLst>
          </p:nvPr>
        </p:nvPicPr>
        <p:blipFill>
          <a:blip xmlns:r="http://schemas.openxmlformats.org/officeDocument/2006/relationships" r:embed="rId4"/>
          <a:stretch>
            <a:fillRect/>
          </a:stretch>
        </p:blipFill>
        <p:spPr>
          <a:xfrm>
            <a:off x="977900" y="0"/>
            <a:ext cx="11210290" cy="5486400"/>
          </a:xfrm>
          <a:prstGeom prst="rect"/>
        </p:spPr>
      </p:pic>
      <p:sp>
        <p:nvSpPr>
          <p:cNvPr id="1048688" name="标题 1"/>
          <p:cNvSpPr>
            <a:spLocks noGrp="1"/>
          </p:cNvSpPr>
          <p:nvPr>
            <p:ph type="title" hasCustomPrompt="1"/>
            <p:custDataLst>
              <p:tags r:id="rId5"/>
            </p:custDataLst>
          </p:nvPr>
        </p:nvSpPr>
        <p:spPr>
          <a:xfrm>
            <a:off x="838200" y="1207008"/>
            <a:ext cx="1279165" cy="4443984"/>
          </a:xfrm>
          <a:noFill/>
        </p:spPr>
        <p:txBody>
          <a:bodyPr anchor="ctr" wrap="square">
            <a:normAutofit/>
          </a:bodyPr>
          <a:lstStyle>
            <a:lvl1pPr algn="ctr">
              <a:defRPr b="0" sz="6000">
                <a:solidFill>
                  <a:schemeClr val="lt1">
                    <a:lumMod val="100000"/>
                  </a:schemeClr>
                </a:solidFill>
                <a:latin typeface="+mj-ea"/>
                <a:ea typeface="+mj-ea"/>
              </a:defRPr>
            </a:lvl1pPr>
          </a:lstStyle>
          <a:p>
            <a:r>
              <a:rPr altLang="en-US" dirty="0" lang="zh-CN"/>
              <a:t>标题</a:t>
            </a:r>
            <a:endParaRPr altLang="en-US" dirty="0" lang="zh-CN"/>
          </a:p>
        </p:txBody>
      </p:sp>
      <p:sp>
        <p:nvSpPr>
          <p:cNvPr id="1048690"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7"/>
            </p:custDataLst>
          </p:nvPr>
        </p:nvSpPr>
        <p:spPr/>
        <p:txBody>
          <a:bodyPr/>
          <a:p>
            <a:endParaRPr altLang="en-US" lang="zh-CN"/>
          </a:p>
        </p:txBody>
      </p:sp>
      <p:sp>
        <p:nvSpPr>
          <p:cNvPr id="1048694"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5" name="@png2x_background_章节" descr="C:/Users/kingsoft/AppData/Local/Temp/fig2wpp/@png2x_background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pic>
        <p:nvPicPr>
          <p:cNvPr id="2097167" name="@png2x_main_章节" descr="C:/Users/kingsoft/AppData/Local/Temp/fig2wpp/@png2x_main_章节.png"/>
          <p:cNvPicPr>
            <a:picLocks noChangeAspect="1"/>
          </p:cNvPicPr>
          <p:nvPr userDrawn="1">
            <p:custDataLst>
              <p:tags r:id="rId3"/>
            </p:custDataLst>
          </p:nvPr>
        </p:nvPicPr>
        <p:blipFill>
          <a:blip xmlns:r="http://schemas.openxmlformats.org/officeDocument/2006/relationships" r:embed="rId4"/>
          <a:stretch>
            <a:fillRect/>
          </a:stretch>
        </p:blipFill>
        <p:spPr>
          <a:xfrm>
            <a:off x="0" y="264795"/>
            <a:ext cx="5595620" cy="6482715"/>
          </a:xfrm>
          <a:prstGeom prst="rect"/>
        </p:spPr>
      </p:pic>
      <p:sp>
        <p:nvSpPr>
          <p:cNvPr id="1048696" name="标题 1"/>
          <p:cNvSpPr>
            <a:spLocks noGrp="1"/>
          </p:cNvSpPr>
          <p:nvPr>
            <p:ph type="title"/>
            <p:custDataLst>
              <p:tags r:id="rId5"/>
            </p:custDataLst>
          </p:nvPr>
        </p:nvSpPr>
        <p:spPr>
          <a:xfrm>
            <a:off x="6208776" y="3456432"/>
            <a:ext cx="4709160" cy="2807208"/>
          </a:xfrm>
          <a:noFill/>
        </p:spPr>
        <p:txBody>
          <a:bodyPr anchor="t" wrap="square">
            <a:normAutofit/>
          </a:bodyPr>
          <a:lstStyle>
            <a:lvl1pPr algn="r">
              <a:defRPr b="0" sz="50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8" name="日期占位符 3"/>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7"/>
            </p:custDataLst>
          </p:nvPr>
        </p:nvSpPr>
        <p:spPr/>
        <p:txBody>
          <a:bodyPr/>
          <a:p>
            <a:endParaRPr altLang="en-US" lang="zh-CN"/>
          </a:p>
        </p:txBody>
      </p:sp>
      <p:sp>
        <p:nvSpPr>
          <p:cNvPr id="1048702" name="灯片编号占位符 5"/>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9"/>
            </p:custDataLst>
          </p:nvPr>
        </p:nvSpPr>
        <p:spPr>
          <a:xfrm>
            <a:off x="6208776" y="923544"/>
            <a:ext cx="4709160" cy="2505456"/>
          </a:xfrm>
          <a:noFill/>
        </p:spPr>
        <p:txBody>
          <a:bodyPr anchor="b" wrap="square">
            <a:normAutofit/>
          </a:bodyPr>
          <a:lstStyle>
            <a:lvl1pPr algn="r" indent="0" marL="0">
              <a:buNone/>
              <a:defRPr b="0" sz="5000">
                <a:solidFill>
                  <a:schemeClr val="accent1"/>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984" y="1843314"/>
            <a:ext cx="4824984" cy="4334286"/>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solidFill>
                  <a:schemeClr val="tx1">
                    <a:lumMod val="95000"/>
                  </a:schemeClr>
                </a:solidFill>
              </a:defRPr>
            </a:lvl3pPr>
            <a:lvl4pPr>
              <a:defRPr altLang="en-US" dirty="0" sz="1200" lang="zh-CN">
                <a:solidFill>
                  <a:schemeClr val="tx1">
                    <a:lumMod val="85000"/>
                  </a:schemeClr>
                </a:solidFill>
              </a:defRPr>
            </a:lvl4pPr>
            <a:lvl5pPr>
              <a:defRPr altLang="en-US" dirty="0" sz="1200" lang="zh-CN">
                <a:solidFill>
                  <a:schemeClr val="tx1">
                    <a:lumMod val="85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348984" y="1843314"/>
            <a:ext cx="4824984" cy="4334286"/>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solidFill>
                  <a:schemeClr val="tx1">
                    <a:lumMod val="95000"/>
                  </a:schemeClr>
                </a:solidFill>
              </a:defRPr>
            </a:lvl3pPr>
            <a:lvl4pPr>
              <a:defRPr altLang="en-US" dirty="0" sz="1200" lang="zh-CN">
                <a:solidFill>
                  <a:schemeClr val="tx1">
                    <a:lumMod val="85000"/>
                  </a:schemeClr>
                </a:solidFill>
              </a:defRPr>
            </a:lvl4pPr>
            <a:lvl5pPr>
              <a:defRPr altLang="en-US" dirty="0" sz="1200" lang="zh-CN">
                <a:solidFill>
                  <a:schemeClr val="tx1">
                    <a:lumMod val="85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p>
            <a:endParaRPr altLang="en-US" lang="zh-CN"/>
          </a:p>
        </p:txBody>
      </p:sp>
      <p:sp>
        <p:nvSpPr>
          <p:cNvPr id="104871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839788" y="360000"/>
            <a:ext cx="10515600" cy="864000"/>
          </a:xfrm>
        </p:spPr>
        <p:txBody>
          <a:bodyPr anchor="ctr"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839788" y="1364400"/>
            <a:ext cx="5157787"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839788" y="2061275"/>
            <a:ext cx="5157787" cy="4128388"/>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solidFill>
                  <a:schemeClr val="tx1">
                    <a:lumMod val="95000"/>
                  </a:schemeClr>
                </a:solidFill>
              </a:defRPr>
            </a:lvl3pPr>
            <a:lvl4pPr>
              <a:defRPr altLang="en-US" dirty="0" sz="1200" lang="zh-CN">
                <a:solidFill>
                  <a:schemeClr val="tx1">
                    <a:lumMod val="85000"/>
                  </a:schemeClr>
                </a:solidFill>
              </a:defRPr>
            </a:lvl4pPr>
            <a:lvl5pPr>
              <a:defRPr altLang="en-US" dirty="0" sz="1200" lang="zh-CN">
                <a:solidFill>
                  <a:schemeClr val="tx1">
                    <a:lumMod val="85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172200" y="1364400"/>
            <a:ext cx="518318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172200" y="2061275"/>
            <a:ext cx="5183188" cy="4128388"/>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solidFill>
                  <a:schemeClr val="tx1">
                    <a:lumMod val="95000"/>
                  </a:schemeClr>
                </a:solidFill>
              </a:defRPr>
            </a:lvl3pPr>
            <a:lvl4pPr>
              <a:defRPr altLang="en-US" dirty="0" sz="1200" lang="zh-CN">
                <a:solidFill>
                  <a:schemeClr val="tx1">
                    <a:lumMod val="85000"/>
                  </a:schemeClr>
                </a:solidFill>
              </a:defRPr>
            </a:lvl4pPr>
            <a:lvl5pPr>
              <a:defRPr altLang="en-US" dirty="0" sz="1200" lang="zh-CN">
                <a:solidFill>
                  <a:schemeClr val="tx1">
                    <a:lumMod val="85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p>
            <a:endParaRPr altLang="en-US" lang="zh-CN"/>
          </a:p>
        </p:txBody>
      </p:sp>
      <p:sp>
        <p:nvSpPr>
          <p:cNvPr id="104873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wrap="square">
            <a:normAutofit/>
          </a:bodyPr>
          <a:p>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solidFill>
                  <a:schemeClr val="tx1">
                    <a:lumMod val="95000"/>
                  </a:schemeClr>
                </a:solidFill>
              </a:defRPr>
            </a:lvl3pPr>
            <a:lvl4pPr>
              <a:defRPr altLang="en-US" dirty="0" sz="1200" lang="zh-CN">
                <a:solidFill>
                  <a:schemeClr val="tx1">
                    <a:lumMod val="85000"/>
                  </a:schemeClr>
                </a:solidFill>
              </a:defRPr>
            </a:lvl4pPr>
            <a:lvl5pPr>
              <a:defRPr altLang="en-US" dirty="0" sz="1200" lang="zh-CN">
                <a:solidFill>
                  <a:schemeClr val="tx1">
                    <a:lumMod val="85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p>
            <a:endParaRPr altLang="en-US" lang="zh-CN"/>
          </a:p>
        </p:txBody>
      </p:sp>
      <p:sp>
        <p:nvSpPr>
          <p:cNvPr id="1048754"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wrap="square">
            <a:normAutofit/>
          </a:bodyPr>
          <a:p>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r>
              <a:rPr altLang="en-US" dirty="0" lang="zh-CN"/>
              <a:t>样式</a:t>
            </a:r>
            <a:endParaRPr altLang="en-US" dirty="0" lang="zh-CN"/>
          </a:p>
        </p:txBody>
      </p:sp>
      <p:sp>
        <p:nvSpPr>
          <p:cNvPr id="1048760"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p>
            <a:endParaRPr altLang="en-US" lang="zh-CN"/>
          </a:p>
        </p:txBody>
      </p:sp>
      <p:sp>
        <p:nvSpPr>
          <p:cNvPr id="1048764"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9" name="@png2x_background_结束" descr="C:/Users/kingsoft/AppData/Local/Temp/fig2wpp/@png2x_background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pic>
        <p:nvPicPr>
          <p:cNvPr id="2097171" name="@png2x_main_结束" descr="C:/Users/kingsoft/AppData/Local/Temp/fig2wpp/@png2x_main_结束.png"/>
          <p:cNvPicPr>
            <a:picLocks noChangeAspect="1"/>
          </p:cNvPicPr>
          <p:nvPr userDrawn="1">
            <p:custDataLst>
              <p:tags r:id="rId3"/>
            </p:custDataLst>
          </p:nvPr>
        </p:nvPicPr>
        <p:blipFill>
          <a:blip xmlns:r="http://schemas.openxmlformats.org/officeDocument/2006/relationships" r:embed="rId4"/>
          <a:stretch>
            <a:fillRect/>
          </a:stretch>
        </p:blipFill>
        <p:spPr>
          <a:xfrm>
            <a:off x="6235700" y="777240"/>
            <a:ext cx="5312410" cy="5312410"/>
          </a:xfrm>
          <a:prstGeom prst="rect"/>
        </p:spPr>
      </p:pic>
      <p:sp>
        <p:nvSpPr>
          <p:cNvPr id="1048766" name="标题 1"/>
          <p:cNvSpPr>
            <a:spLocks noGrp="1"/>
          </p:cNvSpPr>
          <p:nvPr>
            <p:ph type="ctrTitle"/>
            <p:custDataLst>
              <p:tags r:id="rId5"/>
            </p:custDataLst>
          </p:nvPr>
        </p:nvSpPr>
        <p:spPr>
          <a:xfrm>
            <a:off x="758952" y="1077437"/>
            <a:ext cx="6345936" cy="2734056"/>
          </a:xfrm>
          <a:noFill/>
        </p:spPr>
        <p:txBody>
          <a:bodyPr anchor="b" wrap="square">
            <a:normAutofit/>
          </a:bodyPr>
          <a:lstStyle>
            <a:lvl1pPr algn="l">
              <a:lnSpc>
                <a:spcPct val="100000"/>
              </a:lnSpc>
              <a:defRPr b="0" sz="66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7"/>
            </p:custDataLst>
          </p:nvPr>
        </p:nvSpPr>
        <p:spPr/>
        <p:txBody>
          <a:bodyPr/>
          <a:p>
            <a:endParaRPr altLang="en-US" lang="zh-CN"/>
          </a:p>
        </p:txBody>
      </p:sp>
      <p:sp>
        <p:nvSpPr>
          <p:cNvPr id="1048772" name="灯片编号占位符 5"/>
          <p:cNvSpPr>
            <a:spLocks noGrp="1"/>
          </p:cNvSpPr>
          <p:nvPr>
            <p:ph type="sldNum" sz="quarter" idx="12"/>
            <p:custDataLst>
              <p:tags r:id="rId8"/>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9"/>
            </p:custDataLst>
          </p:nvPr>
        </p:nvSpPr>
        <p:spPr>
          <a:xfrm>
            <a:off x="758952" y="4111690"/>
            <a:ext cx="6345936" cy="1959926"/>
          </a:xfrm>
          <a:noFill/>
        </p:spPr>
        <p:txBody>
          <a:bodyPr anchor="t" wrap="square">
            <a:normAutofit/>
          </a:bodyPr>
          <a:lstStyle>
            <a:lvl1pPr algn="l" indent="0" marL="0">
              <a:lnSpc>
                <a:spcPct val="100000"/>
              </a:lnSpc>
              <a:buNone/>
              <a:defRPr b="0" sz="2400">
                <a:solidFill>
                  <a:schemeClr val="lt1">
                    <a:lumMod val="100000"/>
                  </a:schemeClr>
                </a:solidFill>
                <a:latin typeface="+mj-ea"/>
                <a:ea typeface="+mj-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xml"/><Relationship Id="rId13" Type="http://schemas.openxmlformats.org/officeDocument/2006/relationships/image" Target="../media/image8.png"/><Relationship Id="rId14" Type="http://schemas.openxmlformats.org/officeDocument/2006/relationships/tags" Target="../tags/tag65.xml"/><Relationship Id="rId15" Type="http://schemas.openxmlformats.org/officeDocument/2006/relationships/image" Target="../media/image9.png"/><Relationship Id="rId16" Type="http://schemas.openxmlformats.org/officeDocument/2006/relationships/tags" Target="../tags/tag66.xml"/><Relationship Id="rId17" Type="http://schemas.openxmlformats.org/officeDocument/2006/relationships/tags" Target="../tags/tag67.xml"/><Relationship Id="rId18" Type="http://schemas.openxmlformats.org/officeDocument/2006/relationships/tags" Target="../tags/tag68.xml"/><Relationship Id="rId19" Type="http://schemas.openxmlformats.org/officeDocument/2006/relationships/tags" Target="../tags/tag69.xml"/><Relationship Id="rId20" Type="http://schemas.openxmlformats.org/officeDocument/2006/relationships/tags" Target="../tags/tag70.xml"/><Relationship Id="rId21" Type="http://schemas.openxmlformats.org/officeDocument/2006/relationships/tags" Target="../tags/tag71.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345" r:id="rId1"/>
    <p:sldLayoutId id="2147493346" r:id="rId2"/>
    <p:sldLayoutId id="2147493347" r:id="rId3"/>
    <p:sldLayoutId id="2147493348" r:id="rId4"/>
    <p:sldLayoutId id="2147493349" r:id="rId5"/>
    <p:sldLayoutId id="2147493350" r:id="rId6"/>
    <p:sldLayoutId id="2147493351" r:id="rId7"/>
    <p:sldLayoutId id="2147493352" r:id="rId8"/>
    <p:sldLayoutId id="2147493353" r:id="rId9"/>
    <p:sldLayoutId id="2147493354" r:id="rId10"/>
    <p:sldLayoutId id="21474933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2x_right_正文" descr="C:/Users/kingsoft/AppData/Local/Temp/fig2wpp/@png2x_right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3035300" y="1179195"/>
            <a:ext cx="9152890" cy="5678170"/>
          </a:xfrm>
          <a:prstGeom prst="rect"/>
        </p:spPr>
      </p:pic>
      <p:pic>
        <p:nvPicPr>
          <p:cNvPr id="2097155" name="@png2x_left_正文" descr="C:/Users/kingsoft/AppData/Local/Temp/fig2wpp/@png2x_left_正文.png"/>
          <p:cNvPicPr>
            <a:picLocks noChangeAspect="1"/>
          </p:cNvPicPr>
          <p:nvPr userDrawn="1">
            <p:custDataLst>
              <p:tags r:id="rId14"/>
            </p:custDataLst>
          </p:nvPr>
        </p:nvPicPr>
        <p:blipFill>
          <a:blip xmlns:r="http://schemas.openxmlformats.org/officeDocument/2006/relationships" r:embed="rId15"/>
          <a:stretch>
            <a:fillRect/>
          </a:stretch>
        </p:blipFill>
        <p:spPr>
          <a:xfrm>
            <a:off x="0" y="2578100"/>
            <a:ext cx="6409690" cy="4279265"/>
          </a:xfrm>
          <a:prstGeom prst="rect"/>
        </p:spPr>
      </p:pic>
      <p:sp>
        <p:nvSpPr>
          <p:cNvPr id="1048654" name="标题占位符 1"/>
          <p:cNvSpPr>
            <a:spLocks noGrp="1"/>
          </p:cNvSpPr>
          <p:nvPr>
            <p:ph type="title"/>
            <p:custDataLst>
              <p:tags r:id="rId16"/>
            </p:custDataLst>
          </p:nvPr>
        </p:nvSpPr>
        <p:spPr>
          <a:xfrm>
            <a:off x="1014984" y="725714"/>
            <a:ext cx="10158984" cy="801334"/>
          </a:xfrm>
          <a:prstGeom prst="rect"/>
          <a:noFill/>
        </p:spPr>
        <p:txBody>
          <a:bodyPr anchor="b" bIns="0" lIns="0" rIns="0" rtlCol="0" tIns="0" vert="horz" wrap="square">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7"/>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8"/>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latin typeface="MiSans Demibold" panose="00000700000000000000" charset="-122"/>
                <a:ea typeface="MiSans Demibold" panose="00000700000000000000" charset="-122"/>
                <a:cs typeface="MiSans Demibold" panose="00000700000000000000" charset="-122"/>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9"/>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latin typeface="MiSans Demibold" panose="00000700000000000000" charset="-122"/>
                <a:ea typeface="MiSans Demibold" panose="00000700000000000000" charset="-122"/>
                <a:cs typeface="MiSans Demibold" panose="00000700000000000000" charset="-122"/>
              </a:defRPr>
            </a:lvl1pPr>
          </a:lstStyle>
          <a:p>
            <a:endParaRPr altLang="en-US" lang="zh-CN"/>
          </a:p>
        </p:txBody>
      </p:sp>
      <p:sp>
        <p:nvSpPr>
          <p:cNvPr id="1048662" name="灯片编号占位符 5"/>
          <p:cNvSpPr>
            <a:spLocks noGrp="1"/>
          </p:cNvSpPr>
          <p:nvPr>
            <p:ph type="sldNum" sz="quarter" idx="4"/>
            <p:custDataLst>
              <p:tags r:id="rId20"/>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latin typeface="MiSans Demibold" panose="00000700000000000000" charset="-122"/>
                <a:ea typeface="MiSans Demibold" panose="00000700000000000000" charset="-122"/>
                <a:cs typeface="MiSans Demibold" panose="00000700000000000000" charset="-122"/>
              </a:defRPr>
            </a:lvl1pPr>
          </a:lstStyle>
          <a:p>
            <a:fld id="{BE5F26B5-172A-4DC2-B0B7-181CFC56B87C}" type="slidenum">
              <a:rPr altLang="en-US" lang="zh-CN" smtClean="0"/>
            </a:fld>
            <a:endParaRPr altLang="en-US" lang="zh-CN"/>
          </a:p>
        </p:txBody>
      </p:sp>
      <p:sp>
        <p:nvSpPr>
          <p:cNvPr id="1048664"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3382" r:id="rId1"/>
    <p:sldLayoutId id="2147493383" r:id="rId2"/>
    <p:sldLayoutId id="2147493384" r:id="rId3"/>
    <p:sldLayoutId id="2147493385" r:id="rId4"/>
    <p:sldLayoutId id="2147493386" r:id="rId5"/>
    <p:sldLayoutId id="2147493387" r:id="rId6"/>
    <p:sldLayoutId id="2147493388" r:id="rId7"/>
    <p:sldLayoutId id="2147493389" r:id="rId8"/>
    <p:sldLayoutId id="2147493390" r:id="rId9"/>
    <p:sldLayoutId id="2147493391" r:id="rId10"/>
    <p:sldLayoutId id="2147493392" r:id="rId11"/>
  </p:sldLayoutIdLst>
  <p:txStyles>
    <p:titleStyle>
      <a:lvl1pPr algn="l" defTabSz="914400" eaLnBrk="1" hangingPunct="1" latinLnBrk="0" rtl="0">
        <a:lnSpc>
          <a:spcPct val="100000"/>
        </a:lnSpc>
        <a:spcBef>
          <a:spcPct val="0"/>
        </a:spcBef>
        <a:buNone/>
        <a:defRPr b="0" sz="4000" kern="1200">
          <a:solidFill>
            <a:schemeClr val="tx1"/>
          </a:solidFill>
          <a:latin typeface="+mj-ea"/>
          <a:ea typeface="+mj-ea"/>
          <a:cs typeface="MiSans Demibold" panose="00000700000000000000" charset="-122"/>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1800" kern="1200">
          <a:solidFill>
            <a:schemeClr val="tx1"/>
          </a:solidFill>
          <a:latin typeface="+mn-ea"/>
          <a:ea typeface="+mn-ea"/>
          <a:cs typeface="MiSans Demibold" panose="00000700000000000000" charset="-122"/>
        </a:defRPr>
      </a:lvl1pPr>
      <a:lvl2pPr algn="l" defTabSz="914400" eaLnBrk="1" hangingPunct="1" indent="-206375" latinLnBrk="0" marL="538480" rtl="0">
        <a:lnSpc>
          <a:spcPct val="130000"/>
        </a:lnSpc>
        <a:spcBef>
          <a:spcPts val="0"/>
        </a:spcBef>
        <a:buFont typeface="Arial" panose="02080604020202020204" pitchFamily="34" charset="0"/>
        <a:buChar char="•"/>
        <a:defRPr b="0" sz="1600" kern="1200">
          <a:solidFill>
            <a:schemeClr val="tx1"/>
          </a:solidFill>
          <a:latin typeface="+mn-ea"/>
          <a:ea typeface="+mn-ea"/>
          <a:cs typeface="MiSans Demibold" panose="00000700000000000000" charset="-122"/>
        </a:defRPr>
      </a:lvl2pPr>
      <a:lvl3pPr algn="l" defTabSz="914400" eaLnBrk="1" hangingPunct="1" indent="-161925" latinLnBrk="0" marL="798830" rtl="0">
        <a:lnSpc>
          <a:spcPct val="130000"/>
        </a:lnSpc>
        <a:spcBef>
          <a:spcPts val="0"/>
        </a:spcBef>
        <a:buFont typeface="Arial" panose="02080604020202020204" pitchFamily="34" charset="0"/>
        <a:buChar char="•"/>
        <a:defRPr b="0" sz="1400" kern="1200">
          <a:solidFill>
            <a:schemeClr val="tx1"/>
          </a:solidFill>
          <a:latin typeface="+mn-ea"/>
          <a:ea typeface="+mn-ea"/>
          <a:cs typeface="MiSans Demibold" panose="00000700000000000000" charset="-122"/>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1"/>
          </a:solidFill>
          <a:latin typeface="+mn-ea"/>
          <a:ea typeface="+mn-ea"/>
          <a:cs typeface="MiSans Demibold" panose="00000700000000000000" charset="-122"/>
        </a:defRPr>
      </a:lvl4pPr>
      <a:lvl5pPr algn="l" defTabSz="914400" eaLnBrk="1" hangingPunct="1" indent="-127000" latinLnBrk="0" marL="1235075" rtl="0">
        <a:lnSpc>
          <a:spcPct val="130000"/>
        </a:lnSpc>
        <a:spcBef>
          <a:spcPts val="0"/>
        </a:spcBef>
        <a:buFont typeface="Arial" panose="02080604020202020204" pitchFamily="34" charset="0"/>
        <a:buChar char="•"/>
        <a:defRPr b="0" sz="1400" kern="1200">
          <a:solidFill>
            <a:schemeClr val="tx1"/>
          </a:solidFill>
          <a:latin typeface="+mn-ea"/>
          <a:ea typeface="+mn-ea"/>
          <a:cs typeface="MiSans Demibold" panose="000007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tags" Target="../tags/tag84.xml"/><Relationship Id="rId10" Type="http://schemas.openxmlformats.org/officeDocument/2006/relationships/tags" Target="../tags/tag85.xml"/><Relationship Id="rId11" Type="http://schemas.openxmlformats.org/officeDocument/2006/relationships/tags" Target="../tags/tag86.xml"/><Relationship Id="rId12" Type="http://schemas.openxmlformats.org/officeDocument/2006/relationships/tags" Target="../tags/tag87.xml"/><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tags" Target="../tags/tag199.xml"/><Relationship Id="rId18" Type="http://schemas.openxmlformats.org/officeDocument/2006/relationships/tags" Target="../tags/tag200.xml"/><Relationship Id="rId19" Type="http://schemas.openxmlformats.org/officeDocument/2006/relationships/tags" Target="../tags/tag201.xml"/><Relationship Id="rId20" Type="http://schemas.openxmlformats.org/officeDocument/2006/relationships/tags" Target="../tags/tag202.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tags" Target="../tags/tag282.xml"/><Relationship Id="rId18" Type="http://schemas.openxmlformats.org/officeDocument/2006/relationships/tags" Target="../tags/tag283.xml"/><Relationship Id="rId19" Type="http://schemas.openxmlformats.org/officeDocument/2006/relationships/tags" Target="../tags/tag284.xml"/><Relationship Id="rId20" Type="http://schemas.openxmlformats.org/officeDocument/2006/relationships/tags" Target="../tags/tag285.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tags" Target="../tags/tag380.xml"/><Relationship Id="rId14" Type="http://schemas.openxmlformats.org/officeDocument/2006/relationships/tags" Target="../tags/tag381.xml"/><Relationship Id="rId15" Type="http://schemas.openxmlformats.org/officeDocument/2006/relationships/tags" Target="../tags/tag382.xml"/><Relationship Id="rId16" Type="http://schemas.openxmlformats.org/officeDocument/2006/relationships/tags" Target="../tags/tag383.xml"/><Relationship Id="rId17" Type="http://schemas.openxmlformats.org/officeDocument/2006/relationships/tags" Target="../tags/tag384.xml"/><Relationship Id="rId18" Type="http://schemas.openxmlformats.org/officeDocument/2006/relationships/tags" Target="../tags/tag385.xml"/><Relationship Id="rId19" Type="http://schemas.openxmlformats.org/officeDocument/2006/relationships/tags" Target="../tags/tag386.xml"/><Relationship Id="rId20" Type="http://schemas.openxmlformats.org/officeDocument/2006/relationships/tags" Target="../tags/tag387.xml"/><Relationship Id="rId21" Type="http://schemas.openxmlformats.org/officeDocument/2006/relationships/tags" Target="../tags/tag388.xml"/><Relationship Id="rId22" Type="http://schemas.openxmlformats.org/officeDocument/2006/relationships/tags" Target="../tags/tag389.xml"/><Relationship Id="rId23" Type="http://schemas.openxmlformats.org/officeDocument/2006/relationships/tags" Target="../tags/tag390.xml"/><Relationship Id="rId24" Type="http://schemas.openxmlformats.org/officeDocument/2006/relationships/tags" Target="../tags/tag391.xml"/><Relationship Id="rId25" Type="http://schemas.openxmlformats.org/officeDocument/2006/relationships/tags" Target="../tags/tag392.xml"/><Relationship Id="rId26" Type="http://schemas.openxmlformats.org/officeDocument/2006/relationships/tags" Target="../tags/tag393.xml"/><Relationship Id="rId27" Type="http://schemas.openxmlformats.org/officeDocument/2006/relationships/tags" Target="../tags/tag394.xml"/><Relationship Id="rId28" Type="http://schemas.openxmlformats.org/officeDocument/2006/relationships/tags" Target="../tags/tag395.xml"/><Relationship Id="rId29" Type="http://schemas.openxmlformats.org/officeDocument/2006/relationships/tags" Target="../tags/tag396.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lang="zh-CN"/>
              <a:t>引导小学生进行科学思维训练</a:t>
            </a:r>
            <a:endParaRPr altLang="en-US" lang="zh-CN"/>
          </a:p>
        </p:txBody>
      </p:sp>
      <p:sp>
        <p:nvSpPr>
          <p:cNvPr id="1048650" name="副标题"/>
          <p:cNvSpPr>
            <a:spLocks noGrp="1"/>
          </p:cNvSpPr>
          <p:nvPr>
            <p:ph type="subTitle" idx="1"/>
            <p:custDataLst>
              <p:tags r:id="rId2"/>
            </p:custDataLst>
          </p:nvPr>
        </p:nvSpPr>
        <p:spPr/>
        <p:txBody>
          <a:bodyPr/>
          <a:p>
            <a:r>
              <a:rPr altLang="en-US" lang="zh-CN"/>
              <a:t>XX, A CLICK TO UNLIMITED POSSIBILITIES</a:t>
            </a:r>
            <a:endParaRPr altLang="en-US" lang="zh-CN"/>
          </a:p>
        </p:txBody>
      </p:sp>
      <p:sp>
        <p:nvSpPr>
          <p:cNvPr id="1048652" name="署名"/>
          <p:cNvSpPr>
            <a:spLocks noGrp="1"/>
          </p:cNvSpPr>
          <p:nvPr>
            <p:ph type="body" sz="quarter" idx="17"/>
            <p:custDataLst>
              <p:tags r:id="rId3"/>
            </p:custDataLst>
          </p:nvPr>
        </p:nvSpPr>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标题"/>
          <p:cNvSpPr>
            <a:spLocks noGrp="1"/>
          </p:cNvSpPr>
          <p:nvPr>
            <p:ph type="title"/>
            <p:custDataLst>
              <p:tags r:id="rId1"/>
            </p:custDataLst>
          </p:nvPr>
        </p:nvSpPr>
        <p:spPr>
          <a:xfrm>
            <a:off x="838200" y="1207008"/>
            <a:ext cx="1279165" cy="4443984"/>
          </a:xfrm>
        </p:spPr>
        <p:txBody>
          <a:bodyPr wrap="square">
            <a:normAutofit/>
          </a:bodyPr>
          <a:p>
            <a:r>
              <a:rPr altLang="en-US" lang="zh-CN"/>
              <a:t>目录</a:t>
            </a:r>
            <a:endParaRPr altLang="en-US" lang="zh-CN"/>
          </a:p>
        </p:txBody>
      </p:sp>
      <p:sp>
        <p:nvSpPr>
          <p:cNvPr id="1048790" name="序号"/>
          <p:cNvSpPr txBox="1"/>
          <p:nvPr>
            <p:custDataLst>
              <p:tags r:id="rId2"/>
            </p:custDataLst>
          </p:nvPr>
        </p:nvSpPr>
        <p:spPr>
          <a:xfrm>
            <a:off x="3711575" y="4183380"/>
            <a:ext cx="941705" cy="63627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MiSans Demibold" panose="00000700000000000000" charset="-122"/>
              </a:rPr>
              <a:t>01</a:t>
            </a:r>
            <a:endParaRPr dirty="0" sz="3600" lang="en-US">
              <a:solidFill>
                <a:schemeClr val="accent1"/>
              </a:solidFill>
              <a:latin typeface="+mj-ea"/>
              <a:ea typeface="+mj-ea"/>
              <a:cs typeface="MiSans Demibold" panose="00000700000000000000" charset="-122"/>
            </a:endParaRPr>
          </a:p>
        </p:txBody>
      </p:sp>
      <p:sp>
        <p:nvSpPr>
          <p:cNvPr id="1048792" name="项标题"/>
          <p:cNvSpPr txBox="1"/>
          <p:nvPr>
            <p:custDataLst>
              <p:tags r:id="rId3"/>
            </p:custDataLst>
          </p:nvPr>
        </p:nvSpPr>
        <p:spPr>
          <a:xfrm>
            <a:off x="4799330" y="4215130"/>
            <a:ext cx="2797810" cy="646430"/>
          </a:xfrm>
          <a:prstGeom prst="rect"/>
          <a:noFill/>
        </p:spPr>
        <p:txBody>
          <a:bodyPr anchor="ctr" anchorCtr="0" bIns="72000" lIns="0" rIns="0" rtlCol="0" tIns="0" wrap="square">
            <a:normAutofit/>
          </a:bodyPr>
          <a:p>
            <a:pPr algn="l">
              <a:lnSpc>
                <a:spcPct val="100000"/>
              </a:lnSpc>
            </a:pPr>
            <a:r>
              <a:rPr altLang="en-US" dirty="0" sz="1600" lang="zh-CN" spc="300">
                <a:latin typeface="+mj-ea"/>
                <a:ea typeface="+mj-ea"/>
                <a:cs typeface="MiSans Demibold" panose="00000700000000000000" charset="-122"/>
              </a:rPr>
              <a:t>科学思维训练的重要性</a:t>
            </a:r>
            <a:endParaRPr altLang="en-US" dirty="0" sz="1600" lang="zh-CN" spc="300">
              <a:latin typeface="+mj-ea"/>
              <a:ea typeface="+mj-ea"/>
              <a:cs typeface="MiSans Demibold" panose="00000700000000000000" charset="-122"/>
            </a:endParaRPr>
          </a:p>
        </p:txBody>
      </p:sp>
      <p:sp>
        <p:nvSpPr>
          <p:cNvPr id="1048794" name="序号"/>
          <p:cNvSpPr txBox="1"/>
          <p:nvPr>
            <p:custDataLst>
              <p:tags r:id="rId4"/>
            </p:custDataLst>
          </p:nvPr>
        </p:nvSpPr>
        <p:spPr>
          <a:xfrm>
            <a:off x="7483475" y="4183380"/>
            <a:ext cx="941705" cy="63627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MiSans Demibold" panose="00000700000000000000" charset="-122"/>
              </a:rPr>
              <a:t>02</a:t>
            </a:r>
            <a:endParaRPr dirty="0" sz="3600" lang="en-US">
              <a:solidFill>
                <a:schemeClr val="accent1"/>
              </a:solidFill>
              <a:latin typeface="+mj-ea"/>
              <a:ea typeface="+mj-ea"/>
              <a:cs typeface="MiSans Demibold" panose="00000700000000000000" charset="-122"/>
            </a:endParaRPr>
          </a:p>
        </p:txBody>
      </p:sp>
      <p:sp>
        <p:nvSpPr>
          <p:cNvPr id="1048796" name="项标题"/>
          <p:cNvSpPr txBox="1"/>
          <p:nvPr>
            <p:custDataLst>
              <p:tags r:id="rId5"/>
            </p:custDataLst>
          </p:nvPr>
        </p:nvSpPr>
        <p:spPr>
          <a:xfrm>
            <a:off x="8571230" y="4215130"/>
            <a:ext cx="2797810" cy="646430"/>
          </a:xfrm>
          <a:prstGeom prst="rect"/>
          <a:noFill/>
        </p:spPr>
        <p:txBody>
          <a:bodyPr anchor="ctr" anchorCtr="0" bIns="72000" lIns="0" rIns="0" rtlCol="0" tIns="0" wrap="square">
            <a:normAutofit fontScale="71111"/>
          </a:bodyPr>
          <a:p>
            <a:pPr algn="l">
              <a:lnSpc>
                <a:spcPct val="100000"/>
              </a:lnSpc>
            </a:pPr>
            <a:r>
              <a:rPr altLang="en-US" dirty="0" sz="2700" lang="zh-CN" spc="300">
                <a:latin typeface="+mj-ea"/>
                <a:ea typeface="+mj-ea"/>
                <a:cs typeface="MiSans Demibold" panose="00000700000000000000" charset="-122"/>
              </a:rPr>
              <a:t>如何引导小学生进行科学思维训练</a:t>
            </a:r>
            <a:endParaRPr altLang="en-US" dirty="0" sz="2700" lang="zh-CN" spc="300">
              <a:latin typeface="+mj-ea"/>
              <a:ea typeface="+mj-ea"/>
              <a:cs typeface="MiSans Demibold" panose="00000700000000000000" charset="-122"/>
            </a:endParaRPr>
          </a:p>
        </p:txBody>
      </p:sp>
      <p:sp>
        <p:nvSpPr>
          <p:cNvPr id="1048798" name="序号"/>
          <p:cNvSpPr txBox="1"/>
          <p:nvPr>
            <p:custDataLst>
              <p:tags r:id="rId6"/>
            </p:custDataLst>
          </p:nvPr>
        </p:nvSpPr>
        <p:spPr>
          <a:xfrm>
            <a:off x="3711575" y="4997450"/>
            <a:ext cx="941705" cy="63627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MiSans Demibold" panose="00000700000000000000" charset="-122"/>
              </a:rPr>
              <a:t>03</a:t>
            </a:r>
            <a:endParaRPr dirty="0" sz="3600" lang="en-US">
              <a:solidFill>
                <a:schemeClr val="accent1"/>
              </a:solidFill>
              <a:latin typeface="+mj-ea"/>
              <a:ea typeface="+mj-ea"/>
              <a:cs typeface="MiSans Demibold" panose="00000700000000000000" charset="-122"/>
            </a:endParaRPr>
          </a:p>
        </p:txBody>
      </p:sp>
      <p:sp>
        <p:nvSpPr>
          <p:cNvPr id="1048800" name="项标题"/>
          <p:cNvSpPr txBox="1"/>
          <p:nvPr>
            <p:custDataLst>
              <p:tags r:id="rId7"/>
            </p:custDataLst>
          </p:nvPr>
        </p:nvSpPr>
        <p:spPr>
          <a:xfrm>
            <a:off x="4799330" y="5029200"/>
            <a:ext cx="2797810" cy="646430"/>
          </a:xfrm>
          <a:prstGeom prst="rect"/>
          <a:noFill/>
        </p:spPr>
        <p:txBody>
          <a:bodyPr anchor="ctr" anchorCtr="0" bIns="72000" lIns="0" rIns="0" rtlCol="0" tIns="0" wrap="square">
            <a:normAutofit fontScale="71111"/>
          </a:bodyPr>
          <a:p>
            <a:pPr algn="l">
              <a:lnSpc>
                <a:spcPct val="100000"/>
              </a:lnSpc>
            </a:pPr>
            <a:r>
              <a:rPr altLang="en-US" dirty="0" sz="2700" lang="zh-CN" spc="300">
                <a:latin typeface="+mj-ea"/>
                <a:ea typeface="+mj-ea"/>
                <a:cs typeface="MiSans Demibold" panose="00000700000000000000" charset="-122"/>
              </a:rPr>
              <a:t>科学思维训练的实践案例</a:t>
            </a:r>
            <a:endParaRPr altLang="en-US" dirty="0" sz="2700" lang="zh-CN" spc="300">
              <a:latin typeface="+mj-ea"/>
              <a:ea typeface="+mj-ea"/>
              <a:cs typeface="MiSans Demibold" panose="00000700000000000000" charset="-122"/>
            </a:endParaRPr>
          </a:p>
        </p:txBody>
      </p:sp>
      <p:sp>
        <p:nvSpPr>
          <p:cNvPr id="1048802" name="序号"/>
          <p:cNvSpPr txBox="1"/>
          <p:nvPr>
            <p:custDataLst>
              <p:tags r:id="rId8"/>
            </p:custDataLst>
          </p:nvPr>
        </p:nvSpPr>
        <p:spPr>
          <a:xfrm>
            <a:off x="7483475" y="4997450"/>
            <a:ext cx="941705" cy="63627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MiSans Demibold" panose="00000700000000000000" charset="-122"/>
              </a:rPr>
              <a:t>04</a:t>
            </a:r>
            <a:endParaRPr dirty="0" sz="3600" lang="en-US">
              <a:solidFill>
                <a:schemeClr val="accent1"/>
              </a:solidFill>
              <a:latin typeface="+mj-ea"/>
              <a:ea typeface="+mj-ea"/>
              <a:cs typeface="MiSans Demibold" panose="00000700000000000000" charset="-122"/>
            </a:endParaRPr>
          </a:p>
        </p:txBody>
      </p:sp>
      <p:sp>
        <p:nvSpPr>
          <p:cNvPr id="1048804" name="项标题"/>
          <p:cNvSpPr txBox="1"/>
          <p:nvPr>
            <p:custDataLst>
              <p:tags r:id="rId9"/>
            </p:custDataLst>
          </p:nvPr>
        </p:nvSpPr>
        <p:spPr>
          <a:xfrm>
            <a:off x="8571230" y="5029200"/>
            <a:ext cx="2797810" cy="646430"/>
          </a:xfrm>
          <a:prstGeom prst="rect"/>
          <a:noFill/>
        </p:spPr>
        <p:txBody>
          <a:bodyPr anchor="ctr" anchorCtr="0" bIns="72000" lIns="0" rIns="0" rtlCol="0" tIns="0" wrap="square">
            <a:normAutofit/>
          </a:bodyPr>
          <a:p>
            <a:pPr algn="l">
              <a:lnSpc>
                <a:spcPct val="100000"/>
              </a:lnSpc>
            </a:pPr>
            <a:r>
              <a:rPr altLang="en-US" dirty="0" sz="1600" lang="zh-CN" spc="300">
                <a:latin typeface="+mj-ea"/>
                <a:ea typeface="+mj-ea"/>
                <a:cs typeface="MiSans Demibold" panose="00000700000000000000" charset="-122"/>
              </a:rPr>
              <a:t>家长和教师的角色</a:t>
            </a:r>
            <a:endParaRPr altLang="en-US" dirty="0" sz="1600" lang="zh-CN" spc="300">
              <a:latin typeface="+mj-ea"/>
              <a:ea typeface="+mj-ea"/>
              <a:cs typeface="MiSans Demibold" panose="00000700000000000000" charset="-122"/>
            </a:endParaRPr>
          </a:p>
        </p:txBody>
      </p:sp>
      <p:sp>
        <p:nvSpPr>
          <p:cNvPr id="1048806" name="序号"/>
          <p:cNvSpPr txBox="1"/>
          <p:nvPr>
            <p:custDataLst>
              <p:tags r:id="rId10"/>
            </p:custDataLst>
          </p:nvPr>
        </p:nvSpPr>
        <p:spPr>
          <a:xfrm>
            <a:off x="3711575" y="5811520"/>
            <a:ext cx="941705" cy="63627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MiSans Demibold" panose="00000700000000000000" charset="-122"/>
              </a:rPr>
              <a:t>05</a:t>
            </a:r>
            <a:endParaRPr dirty="0" sz="3600" lang="en-US">
              <a:solidFill>
                <a:schemeClr val="accent1"/>
              </a:solidFill>
              <a:latin typeface="+mj-ea"/>
              <a:ea typeface="+mj-ea"/>
              <a:cs typeface="MiSans Demibold" panose="00000700000000000000" charset="-122"/>
            </a:endParaRPr>
          </a:p>
        </p:txBody>
      </p:sp>
      <p:sp>
        <p:nvSpPr>
          <p:cNvPr id="1048808" name="项标题"/>
          <p:cNvSpPr txBox="1"/>
          <p:nvPr>
            <p:custDataLst>
              <p:tags r:id="rId11"/>
            </p:custDataLst>
          </p:nvPr>
        </p:nvSpPr>
        <p:spPr>
          <a:xfrm>
            <a:off x="4799330" y="5843270"/>
            <a:ext cx="2797810" cy="646430"/>
          </a:xfrm>
          <a:prstGeom prst="rect"/>
          <a:noFill/>
        </p:spPr>
        <p:txBody>
          <a:bodyPr anchor="ctr" anchorCtr="0" bIns="72000" lIns="0" rIns="0" rtlCol="0" tIns="0" wrap="square">
            <a:normAutofit fontScale="71111"/>
          </a:bodyPr>
          <a:p>
            <a:pPr algn="l">
              <a:lnSpc>
                <a:spcPct val="100000"/>
              </a:lnSpc>
            </a:pPr>
            <a:r>
              <a:rPr altLang="en-US" dirty="0" sz="2700" lang="zh-CN" spc="300">
                <a:latin typeface="+mj-ea"/>
                <a:ea typeface="+mj-ea"/>
                <a:cs typeface="MiSans Demibold" panose="00000700000000000000" charset="-122"/>
              </a:rPr>
              <a:t>科学思维训练的长期影响</a:t>
            </a:r>
            <a:endParaRPr altLang="en-US" dirty="0" sz="2700" lang="zh-CN" spc="300">
              <a:latin typeface="+mj-ea"/>
              <a:ea typeface="+mj-ea"/>
              <a:cs typeface="MiSans Demibold" panose="00000700000000000000" charset="-122"/>
            </a:endParaRPr>
          </a:p>
        </p:txBody>
      </p:sp>
      <p:sp>
        <p:nvSpPr>
          <p:cNvPr id="1048810" name="序号"/>
          <p:cNvSpPr txBox="1"/>
          <p:nvPr>
            <p:custDataLst>
              <p:tags r:id="rId12"/>
            </p:custDataLst>
          </p:nvPr>
        </p:nvSpPr>
        <p:spPr>
          <a:xfrm>
            <a:off x="7483475" y="5811520"/>
            <a:ext cx="941705" cy="636270"/>
          </a:xfrm>
          <a:prstGeom prst="rect"/>
          <a:noFill/>
        </p:spPr>
        <p:txBody>
          <a:bodyPr anchor="ctr" anchorCtr="0" bIns="0" lIns="0" rIns="0" rtlCol="0" tIns="0" wrap="square">
            <a:normAutofit/>
          </a:bodyPr>
          <a:p>
            <a:pPr algn="r">
              <a:lnSpc>
                <a:spcPct val="100000"/>
              </a:lnSpc>
            </a:pPr>
            <a:r>
              <a:rPr dirty="0" sz="3600" lang="en-US">
                <a:solidFill>
                  <a:schemeClr val="accent1"/>
                </a:solidFill>
                <a:latin typeface="+mj-ea"/>
                <a:ea typeface="+mj-ea"/>
                <a:cs typeface="MiSans Demibold" panose="00000700000000000000" charset="-122"/>
              </a:rPr>
              <a:t>06</a:t>
            </a:r>
            <a:endParaRPr dirty="0" sz="3600" lang="en-US">
              <a:solidFill>
                <a:schemeClr val="accent1"/>
              </a:solidFill>
              <a:latin typeface="+mj-ea"/>
              <a:ea typeface="+mj-ea"/>
              <a:cs typeface="MiSans Demibold" panose="00000700000000000000" charset="-122"/>
            </a:endParaRPr>
          </a:p>
        </p:txBody>
      </p:sp>
      <p:sp>
        <p:nvSpPr>
          <p:cNvPr id="1048812" name="项标题"/>
          <p:cNvSpPr txBox="1"/>
          <p:nvPr>
            <p:custDataLst>
              <p:tags r:id="rId13"/>
            </p:custDataLst>
          </p:nvPr>
        </p:nvSpPr>
        <p:spPr>
          <a:xfrm>
            <a:off x="8571230" y="5843270"/>
            <a:ext cx="2797810" cy="646430"/>
          </a:xfrm>
          <a:prstGeom prst="rect"/>
          <a:noFill/>
        </p:spPr>
        <p:txBody>
          <a:bodyPr anchor="ctr" anchorCtr="0" bIns="72000" lIns="0" rIns="0" rtlCol="0" tIns="0" wrap="square">
            <a:normAutofit fontScale="71111"/>
          </a:bodyPr>
          <a:p>
            <a:pPr algn="l">
              <a:lnSpc>
                <a:spcPct val="100000"/>
              </a:lnSpc>
            </a:pPr>
            <a:r>
              <a:rPr altLang="en-US" dirty="0" sz="2700" lang="zh-CN" spc="300">
                <a:latin typeface="+mj-ea"/>
                <a:ea typeface="+mj-ea"/>
                <a:cs typeface="MiSans Demibold" panose="00000700000000000000" charset="-122"/>
              </a:rPr>
              <a:t>如何评价科学思维训练的效果</a:t>
            </a:r>
            <a:endParaRPr altLang="en-US" dirty="0" sz="2700" lang="zh-CN" spc="300">
              <a:latin typeface="+mj-ea"/>
              <a:ea typeface="+mj-ea"/>
              <a:cs typeface="MiSans Demibold" panose="00000700000000000000" charset="-122"/>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6208776" y="3456432"/>
            <a:ext cx="4709160" cy="2807208"/>
          </a:xfrm>
        </p:spPr>
        <p:txBody>
          <a:bodyPr wrap="square">
            <a:normAutofit/>
          </a:bodyPr>
          <a:p>
            <a:r>
              <a:rPr altLang="en-US" lang="zh-CN"/>
              <a:t>科学思维训练的重要性</a:t>
            </a:r>
            <a:endParaRPr altLang="en-US" lang="zh-CN"/>
          </a:p>
        </p:txBody>
      </p:sp>
      <p:sp>
        <p:nvSpPr>
          <p:cNvPr id="1048844" name="节编号"/>
          <p:cNvSpPr>
            <a:spLocks noGrp="1"/>
          </p:cNvSpPr>
          <p:nvPr>
            <p:ph type="body" sz="quarter" idx="13"/>
            <p:custDataLst>
              <p:tags r:id="rId2"/>
            </p:custDataLst>
          </p:nvPr>
        </p:nvSpPr>
        <p:spPr>
          <a:xfrm>
            <a:off x="6208776" y="923544"/>
            <a:ext cx="4709160" cy="2505456"/>
          </a:xfrm>
        </p:spPr>
        <p:txBody>
          <a:bodyPr wrap="square">
            <a:normAutofit/>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8" name="标题 1"/>
          <p:cNvSpPr>
            <a:spLocks noGrp="1"/>
          </p:cNvSpPr>
          <p:nvPr>
            <p:ph type="title"/>
          </p:nvPr>
        </p:nvSpPr>
        <p:spPr/>
        <p:txBody>
          <a:bodyPr/>
          <a:p>
            <a:r>
              <a:rPr altLang="en-US" lang="zh-CN"/>
              <a:t>培养小学生的逻辑思维</a:t>
            </a:r>
            <a:endParaRPr altLang="en-US" lang="zh-CN"/>
          </a:p>
        </p:txBody>
      </p:sp>
      <p:sp>
        <p:nvSpPr>
          <p:cNvPr id="1048880"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82"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84"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86"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88"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0"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92"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94"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96"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引导小学生运用归纳和演绎方法进行推理和论证</a:t>
            </a:r>
            <a:endParaRPr altLang="en-US" dirty="0" sz="2400" lang="zh-CN">
              <a:latin typeface="+mn-ea"/>
              <a:ea typeface="+mn-ea"/>
            </a:endParaRPr>
          </a:p>
        </p:txBody>
      </p:sp>
      <p:sp>
        <p:nvSpPr>
          <p:cNvPr id="1048898"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培养小学生的批判性思维，不盲目接受信息</a:t>
            </a:r>
            <a:endParaRPr altLang="en-US" dirty="0" sz="2400" lang="zh-CN">
              <a:latin typeface="+mn-ea"/>
              <a:ea typeface="+mn-ea"/>
            </a:endParaRPr>
          </a:p>
        </p:txBody>
      </p:sp>
      <p:sp>
        <p:nvSpPr>
          <p:cNvPr id="1048900"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逻辑思维是科学思维的基础</a:t>
            </a:r>
            <a:endParaRPr altLang="en-US" dirty="0" sz="2400" lang="zh-CN">
              <a:latin typeface="+mn-ea"/>
              <a:ea typeface="+mn-ea"/>
            </a:endParaRPr>
          </a:p>
        </p:txBody>
      </p:sp>
      <p:sp>
        <p:nvSpPr>
          <p:cNvPr id="1048902"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通过科学实验培养小学生的观察力和分析能力</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6" name="标题 1"/>
          <p:cNvSpPr>
            <a:spLocks noGrp="1"/>
          </p:cNvSpPr>
          <p:nvPr>
            <p:ph type="title"/>
          </p:nvPr>
        </p:nvSpPr>
        <p:spPr/>
        <p:txBody>
          <a:bodyPr/>
          <a:p>
            <a:r>
              <a:rPr altLang="en-US" lang="zh-CN"/>
              <a:t>提高解决问题的能力</a:t>
            </a:r>
            <a:endParaRPr altLang="en-US" lang="zh-CN"/>
          </a:p>
        </p:txBody>
      </p:sp>
      <p:sp>
        <p:nvSpPr>
          <p:cNvPr id="1048938"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0"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2"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文本框 27"/>
          <p:cNvSpPr txBox="1"/>
          <p:nvPr>
            <p:custDataLst>
              <p:tags r:id="rId4"/>
            </p:custDataLst>
          </p:nvPr>
        </p:nvSpPr>
        <p:spPr>
          <a:xfrm>
            <a:off x="2576324" y="4162510"/>
            <a:ext cx="7304376" cy="669651"/>
          </a:xfrm>
          <a:prstGeom prst="rect"/>
          <a:noFill/>
        </p:spPr>
        <p:txBody>
          <a:bodyPr anchor="ctr" anchorCtr="0" bIns="107950" rtlCol="0" tIns="0" wrap="square">
            <a:normAutofit fontScale="85556"/>
          </a:bodyPr>
          <a:p>
            <a:pPr>
              <a:lnSpc>
                <a:spcPct val="150000"/>
              </a:lnSpc>
            </a:pPr>
            <a:r>
              <a:rPr altLang="zh-CN" dirty="0" lang="en-US">
                <a:solidFill>
                  <a:schemeClr val="dk1">
                    <a:lumMod val="80000"/>
                    <a:lumOff val="20000"/>
                  </a:schemeClr>
                </a:solidFill>
                <a:latin typeface="+mn-ea"/>
                <a:sym typeface="+mn-ea"/>
              </a:rPr>
              <a:t>科学思维训练有助于培养学生的创新思维和批判性思维，从而更好地应对复杂问题。</a:t>
            </a:r>
            <a:endParaRPr altLang="zh-CN" dirty="0" lang="en-US">
              <a:solidFill>
                <a:schemeClr val="dk1">
                  <a:lumMod val="80000"/>
                  <a:lumOff val="20000"/>
                </a:schemeClr>
              </a:solidFill>
              <a:latin typeface="+mn-ea"/>
              <a:sym typeface="+mn-ea"/>
            </a:endParaRPr>
          </a:p>
        </p:txBody>
      </p:sp>
      <p:sp>
        <p:nvSpPr>
          <p:cNvPr id="1048946"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0"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文本框 56"/>
          <p:cNvSpPr txBox="1"/>
          <p:nvPr>
            <p:custDataLst>
              <p:tags r:id="rId8"/>
            </p:custDataLst>
          </p:nvPr>
        </p:nvSpPr>
        <p:spPr>
          <a:xfrm>
            <a:off x="2576324" y="1901084"/>
            <a:ext cx="7304376" cy="669651"/>
          </a:xfrm>
          <a:prstGeom prst="rect"/>
          <a:noFill/>
        </p:spPr>
        <p:txBody>
          <a:bodyPr anchor="ctr" anchorCtr="0" bIns="107950" rtlCol="0" tIns="0" wrap="square">
            <a:normAutofit fontScale="85556"/>
          </a:bodyPr>
          <a:p>
            <a:pPr>
              <a:lnSpc>
                <a:spcPct val="150000"/>
              </a:lnSpc>
            </a:pPr>
            <a:r>
              <a:rPr altLang="en-US" dirty="0" lang="zh-CN">
                <a:solidFill>
                  <a:schemeClr val="dk1">
                    <a:lumMod val="80000"/>
                    <a:lumOff val="20000"/>
                  </a:schemeClr>
                </a:solidFill>
                <a:latin typeface="+mn-ea"/>
                <a:sym typeface="+mn-ea"/>
              </a:rPr>
              <a:t>科学思维训练能够帮助学生学会分析问题、推理和归纳，从而提高解决问题的能力。</a:t>
            </a:r>
            <a:endParaRPr altLang="en-US" dirty="0" lang="zh-CN">
              <a:solidFill>
                <a:schemeClr val="dk1">
                  <a:lumMod val="80000"/>
                  <a:lumOff val="20000"/>
                </a:schemeClr>
              </a:solidFill>
              <a:latin typeface="+mn-ea"/>
              <a:sym typeface="+mn-ea"/>
            </a:endParaRPr>
          </a:p>
        </p:txBody>
      </p:sp>
      <p:sp>
        <p:nvSpPr>
          <p:cNvPr id="1048954"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8"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文本框 8"/>
          <p:cNvSpPr txBox="1"/>
          <p:nvPr>
            <p:custDataLst>
              <p:tags r:id="rId12"/>
            </p:custDataLst>
          </p:nvPr>
        </p:nvSpPr>
        <p:spPr>
          <a:xfrm>
            <a:off x="2576324" y="3035203"/>
            <a:ext cx="7304376" cy="669651"/>
          </a:xfrm>
          <a:prstGeom prst="rect"/>
          <a:noFill/>
        </p:spPr>
        <p:txBody>
          <a:bodyPr anchor="ctr" anchorCtr="0" bIns="107950" rtlCol="0" tIns="0" wrap="square">
            <a:normAutofit fontScale="80000"/>
          </a:bodyPr>
          <a:p>
            <a:pPr>
              <a:lnSpc>
                <a:spcPct val="150000"/>
              </a:lnSpc>
            </a:pPr>
            <a:r>
              <a:rPr altLang="en-US" dirty="0" lang="zh-CN">
                <a:solidFill>
                  <a:schemeClr val="dk1">
                    <a:lumMod val="80000"/>
                    <a:lumOff val="20000"/>
                  </a:schemeClr>
                </a:solidFill>
                <a:latin typeface="+mn-ea"/>
                <a:sym typeface="+mn-ea"/>
              </a:rPr>
              <a:t>通过科学思维训练，学生可以更好地理解和应用科学知识，增强对实际问题的解决能力。</a:t>
            </a:r>
            <a:endParaRPr altLang="en-US" dirty="0" lang="zh-CN">
              <a:solidFill>
                <a:schemeClr val="dk1">
                  <a:lumMod val="80000"/>
                  <a:lumOff val="20000"/>
                </a:schemeClr>
              </a:solidFill>
              <a:latin typeface="+mn-ea"/>
              <a:sym typeface="+mn-ea"/>
            </a:endParaRPr>
          </a:p>
        </p:txBody>
      </p:sp>
      <p:sp>
        <p:nvSpPr>
          <p:cNvPr id="1048962"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科学思维训练能够帮助学生建立正确的思维模式和方法，从而更好地应对未来的挑战和机遇。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为未来的学习奠定基础</a:t>
            </a:r>
            <a:endParaRPr altLang="en-US" lang="zh-CN"/>
          </a:p>
        </p:txBody>
      </p:sp>
      <p:sp>
        <p:nvSpPr>
          <p:cNvPr id="1049004"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06"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培养逻辑思维：科学思维训练有助于小学生培养逻辑思维能力，为未来的学习打下基础。</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10"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2"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提高解决问题的能力：通过科学思维训练，小学生可以学会如何解决问题，为未来的学习和生活做好准备。</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16"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8"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a:bodyPr>
          <a:p>
            <a:pPr>
              <a:lnSpc>
                <a:spcPct val="140000"/>
              </a:lnSpc>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增强创新能力：科学思维训练鼓励小学生发挥想象力和创造力，培养创新思维，为未来的创新发展奠定基础。</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0"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4"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fontScale="6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培养探索精神：科学思维训练激发小学生的好奇心和探索欲望，培养他们的探索精神，为未来的科学研究和探索做好准备。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0" name="标题"/>
          <p:cNvSpPr>
            <a:spLocks noGrp="1"/>
          </p:cNvSpPr>
          <p:nvPr>
            <p:ph type="title"/>
            <p:custDataLst>
              <p:tags r:id="rId1"/>
            </p:custDataLst>
          </p:nvPr>
        </p:nvSpPr>
        <p:spPr>
          <a:xfrm>
            <a:off x="6208776" y="3456432"/>
            <a:ext cx="4709160" cy="2807208"/>
          </a:xfrm>
        </p:spPr>
        <p:txBody>
          <a:bodyPr wrap="square">
            <a:normAutofit/>
          </a:bodyPr>
          <a:p>
            <a:r>
              <a:rPr altLang="en-US" lang="zh-CN"/>
              <a:t>如何引导小学生进行科学思维训练</a:t>
            </a:r>
            <a:endParaRPr altLang="en-US" lang="zh-CN"/>
          </a:p>
        </p:txBody>
      </p:sp>
      <p:sp>
        <p:nvSpPr>
          <p:cNvPr id="1049062" name="节编号"/>
          <p:cNvSpPr>
            <a:spLocks noGrp="1"/>
          </p:cNvSpPr>
          <p:nvPr>
            <p:ph type="body" sz="quarter" idx="13"/>
            <p:custDataLst>
              <p:tags r:id="rId2"/>
            </p:custDataLst>
          </p:nvPr>
        </p:nvSpPr>
        <p:spPr>
          <a:xfrm>
            <a:off x="6208776" y="923544"/>
            <a:ext cx="4709160" cy="2505456"/>
          </a:xfrm>
        </p:spPr>
        <p:txBody>
          <a:bodyPr wrap="square">
            <a:normAutofit/>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通过实验培养观察力</a:t>
            </a:r>
            <a:endParaRPr altLang="en-US" lang="zh-CN"/>
          </a:p>
        </p:txBody>
      </p:sp>
      <p:sp>
        <p:nvSpPr>
          <p:cNvPr id="1049098"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0"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2"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选取简单易懂的实验，激发小学生的好奇心和探究欲望</a:t>
            </a:r>
            <a:endParaRPr altLang="en-US" dirty="0" sz="2000" lang="zh-CN" spc="150">
              <a:solidFill>
                <a:schemeClr val="tx1">
                  <a:lumMod val="85000"/>
                  <a:lumOff val="15000"/>
                </a:schemeClr>
              </a:solidFill>
              <a:latin typeface="+mn-ea"/>
              <a:sym typeface="+mn-ea"/>
            </a:endParaRPr>
          </a:p>
        </p:txBody>
      </p:sp>
      <p:sp>
        <p:nvSpPr>
          <p:cNvPr id="1049104"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6"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引导小学生仔细观察实验现象，并记录观察结果</a:t>
            </a:r>
            <a:endParaRPr altLang="en-US" dirty="0" sz="2000" lang="zh-CN" spc="150">
              <a:solidFill>
                <a:schemeClr val="tx1">
                  <a:lumMod val="85000"/>
                  <a:lumOff val="15000"/>
                </a:schemeClr>
              </a:solidFill>
              <a:latin typeface="+mn-ea"/>
              <a:sym typeface="+mn-ea"/>
            </a:endParaRPr>
          </a:p>
        </p:txBody>
      </p:sp>
      <p:sp>
        <p:nvSpPr>
          <p:cNvPr id="1049110"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鼓励小学生提出疑问，培养其独立思考和解决问题的能力</a:t>
            </a:r>
            <a:endParaRPr altLang="en-US" dirty="0" sz="2000" lang="zh-CN" spc="150">
              <a:solidFill>
                <a:schemeClr val="tx1">
                  <a:lumMod val="85000"/>
                  <a:lumOff val="15000"/>
                </a:schemeClr>
              </a:solidFill>
              <a:latin typeface="+mn-ea"/>
              <a:sym typeface="+mn-ea"/>
            </a:endParaRPr>
          </a:p>
        </p:txBody>
      </p:sp>
      <p:sp>
        <p:nvSpPr>
          <p:cNvPr id="1049116"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通过实验后的讨论和总结，帮助小学生理解和掌握科学思维方法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鼓励小学生提问</a:t>
            </a:r>
            <a:endParaRPr altLang="en-US" lang="zh-CN"/>
          </a:p>
        </p:txBody>
      </p:sp>
      <p:sp>
        <p:nvSpPr>
          <p:cNvPr id="1049156"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8"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0"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2"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4"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鼓励小学生提问，激发他们的好奇心和探究欲望</a:t>
            </a:r>
            <a:endParaRPr altLang="en-US" sz="1400" lang="zh-CN" spc="150">
              <a:solidFill>
                <a:schemeClr val="tx1"/>
              </a:solidFill>
              <a:effectLst/>
              <a:latin typeface="+mn-ea"/>
              <a:sym typeface="+mn-ea"/>
            </a:endParaRPr>
          </a:p>
        </p:txBody>
      </p:sp>
      <p:sp>
        <p:nvSpPr>
          <p:cNvPr id="1049166"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提问是培养科学思维的重要途径</a:t>
            </a:r>
            <a:endParaRPr altLang="en-US" dirty="0" sz="1400" lang="zh-CN" spc="150">
              <a:solidFill>
                <a:schemeClr val="tx1"/>
              </a:solidFill>
              <a:effectLst/>
              <a:latin typeface="+mn-ea"/>
              <a:sym typeface="+mn-ea"/>
            </a:endParaRPr>
          </a:p>
        </p:txBody>
      </p:sp>
      <p:sp>
        <p:nvSpPr>
          <p:cNvPr id="1049168"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通过提问，引导小学生观察、思考和实验，培养他们的科学素养</a:t>
            </a:r>
            <a:endParaRPr altLang="en-US" sz="1400" lang="zh-CN" spc="150">
              <a:solidFill>
                <a:schemeClr val="tx1"/>
              </a:solidFill>
              <a:effectLst/>
              <a:latin typeface="+mn-ea"/>
              <a:sym typeface="+mn-ea"/>
            </a:endParaRPr>
          </a:p>
        </p:txBody>
      </p:sp>
      <p:sp>
        <p:nvSpPr>
          <p:cNvPr id="1049170"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鼓励小学生提问，让他们在解决问题的过程中锻炼思维能力和创造力</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培养批判性思维</a:t>
            </a:r>
            <a:endParaRPr altLang="en-US" lang="zh-CN"/>
          </a:p>
        </p:txBody>
      </p:sp>
      <p:sp>
        <p:nvSpPr>
          <p:cNvPr id="1049206"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0"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鼓励小学生提问，培养好奇心和探究精神</a:t>
            </a:r>
            <a:endParaRPr altLang="en-US" dirty="0" sz="2000" lang="zh-CN" spc="150">
              <a:solidFill>
                <a:schemeClr val="tx1">
                  <a:lumMod val="85000"/>
                  <a:lumOff val="15000"/>
                </a:schemeClr>
              </a:solidFill>
              <a:latin typeface="+mn-ea"/>
              <a:sym typeface="+mn-ea"/>
            </a:endParaRPr>
          </a:p>
        </p:txBody>
      </p:sp>
      <p:sp>
        <p:nvSpPr>
          <p:cNvPr id="1049212"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引导小学生观察、分析和解释现象，培养逻辑思维和推理能力</a:t>
            </a:r>
            <a:endParaRPr altLang="en-US" dirty="0" sz="2000" lang="zh-CN" spc="150">
              <a:solidFill>
                <a:schemeClr val="tx1">
                  <a:lumMod val="85000"/>
                  <a:lumOff val="15000"/>
                </a:schemeClr>
              </a:solidFill>
              <a:latin typeface="+mn-ea"/>
              <a:sym typeface="+mn-ea"/>
            </a:endParaRPr>
          </a:p>
        </p:txBody>
      </p:sp>
      <p:sp>
        <p:nvSpPr>
          <p:cNvPr id="1049218"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2"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教授小学生批判性思维技巧，如分析、评估和判断信息</a:t>
            </a:r>
            <a:endParaRPr altLang="en-US" dirty="0" sz="2000" lang="zh-CN" spc="150">
              <a:solidFill>
                <a:schemeClr val="tx1">
                  <a:lumMod val="85000"/>
                  <a:lumOff val="15000"/>
                </a:schemeClr>
              </a:solidFill>
              <a:latin typeface="+mn-ea"/>
              <a:sym typeface="+mn-ea"/>
            </a:endParaRPr>
          </a:p>
        </p:txBody>
      </p:sp>
      <p:sp>
        <p:nvSpPr>
          <p:cNvPr id="1049224"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培养小学生独立思考和自主学习的能力，不盲从权威和传统观念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教授科学方法论</a:t>
            </a:r>
            <a:endParaRPr altLang="en-US" lang="zh-CN"/>
          </a:p>
        </p:txBody>
      </p:sp>
      <p:sp>
        <p:nvSpPr>
          <p:cNvPr id="1049264" name="圆角矩形 26"/>
          <p:cNvSpPr/>
          <p:nvPr>
            <p:custDataLst>
              <p:tags r:id="rId1"/>
            </p:custDataLst>
          </p:nvPr>
        </p:nvSpPr>
        <p:spPr>
          <a:xfrm>
            <a:off x="1014984"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6" name="圆角矩形 28"/>
          <p:cNvSpPr/>
          <p:nvPr>
            <p:custDataLst>
              <p:tags r:id="rId2"/>
            </p:custDataLst>
          </p:nvPr>
        </p:nvSpPr>
        <p:spPr>
          <a:xfrm>
            <a:off x="1017337"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68" name="文本框 31"/>
          <p:cNvSpPr txBox="1"/>
          <p:nvPr>
            <p:custDataLst>
              <p:tags r:id="rId3"/>
            </p:custDataLst>
          </p:nvPr>
        </p:nvSpPr>
        <p:spPr>
          <a:xfrm>
            <a:off x="1158516" y="2404948"/>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教授观察法：培养小学生观察事物、发现问题和提出问题的能力</a:t>
            </a:r>
            <a:endParaRPr altLang="en-US" dirty="0" sz="2000" lang="zh-CN" spc="200">
              <a:solidFill>
                <a:schemeClr val="tx1">
                  <a:lumMod val="85000"/>
                  <a:lumOff val="15000"/>
                </a:schemeClr>
              </a:solidFill>
              <a:latin typeface="+mn-ea"/>
              <a:sym typeface="+mn-ea"/>
            </a:endParaRPr>
          </a:p>
        </p:txBody>
      </p:sp>
      <p:sp>
        <p:nvSpPr>
          <p:cNvPr id="1049270" name="圆角矩形 29"/>
          <p:cNvSpPr/>
          <p:nvPr>
            <p:custDataLst>
              <p:tags r:id="rId4"/>
            </p:custDataLst>
          </p:nvPr>
        </p:nvSpPr>
        <p:spPr>
          <a:xfrm>
            <a:off x="3600907"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2" name="圆角矩形 32"/>
          <p:cNvSpPr/>
          <p:nvPr>
            <p:custDataLst>
              <p:tags r:id="rId5"/>
            </p:custDataLst>
          </p:nvPr>
        </p:nvSpPr>
        <p:spPr>
          <a:xfrm>
            <a:off x="3603260"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4" name="文本框 34"/>
          <p:cNvSpPr txBox="1"/>
          <p:nvPr>
            <p:custDataLst>
              <p:tags r:id="rId6"/>
            </p:custDataLst>
          </p:nvPr>
        </p:nvSpPr>
        <p:spPr>
          <a:xfrm>
            <a:off x="3746792"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教授实验法：通过实验操作，培养小学生的实验设计、操作和数据分析能力</a:t>
            </a:r>
            <a:endParaRPr altLang="en-US" dirty="0" sz="2000" lang="zh-CN" spc="200">
              <a:solidFill>
                <a:schemeClr val="tx1">
                  <a:lumMod val="85000"/>
                  <a:lumOff val="15000"/>
                </a:schemeClr>
              </a:solidFill>
              <a:latin typeface="+mn-ea"/>
              <a:sym typeface="+mn-ea"/>
            </a:endParaRPr>
          </a:p>
        </p:txBody>
      </p:sp>
      <p:sp>
        <p:nvSpPr>
          <p:cNvPr id="1049276" name="圆角矩形 3"/>
          <p:cNvSpPr/>
          <p:nvPr>
            <p:custDataLst>
              <p:tags r:id="rId7"/>
            </p:custDataLst>
          </p:nvPr>
        </p:nvSpPr>
        <p:spPr>
          <a:xfrm>
            <a:off x="6186830"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8" name="圆角矩形 4"/>
          <p:cNvSpPr/>
          <p:nvPr>
            <p:custDataLst>
              <p:tags r:id="rId8"/>
            </p:custDataLst>
          </p:nvPr>
        </p:nvSpPr>
        <p:spPr>
          <a:xfrm>
            <a:off x="6189183"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0" name="文本框 5"/>
          <p:cNvSpPr txBox="1"/>
          <p:nvPr>
            <p:custDataLst>
              <p:tags r:id="rId9"/>
            </p:custDataLst>
          </p:nvPr>
        </p:nvSpPr>
        <p:spPr>
          <a:xfrm>
            <a:off x="6332127"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教授归纳法：引导小学生从个别事例中总结出一般规律，培养其归纳推理能力</a:t>
            </a:r>
            <a:endParaRPr altLang="en-US" dirty="0" sz="2000" lang="zh-CN" spc="200">
              <a:solidFill>
                <a:schemeClr val="tx1">
                  <a:lumMod val="85000"/>
                  <a:lumOff val="15000"/>
                </a:schemeClr>
              </a:solidFill>
              <a:latin typeface="+mn-ea"/>
              <a:sym typeface="+mn-ea"/>
            </a:endParaRPr>
          </a:p>
        </p:txBody>
      </p:sp>
      <p:sp>
        <p:nvSpPr>
          <p:cNvPr id="1049282" name="圆角矩形 8"/>
          <p:cNvSpPr/>
          <p:nvPr>
            <p:custDataLst>
              <p:tags r:id="rId10"/>
            </p:custDataLst>
          </p:nvPr>
        </p:nvSpPr>
        <p:spPr>
          <a:xfrm>
            <a:off x="8772753" y="2014942"/>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4" name="圆角矩形 9"/>
          <p:cNvSpPr/>
          <p:nvPr>
            <p:custDataLst>
              <p:tags r:id="rId11"/>
            </p:custDataLst>
          </p:nvPr>
        </p:nvSpPr>
        <p:spPr>
          <a:xfrm>
            <a:off x="8775106" y="2014942"/>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6" name="文本框 10"/>
          <p:cNvSpPr txBox="1"/>
          <p:nvPr>
            <p:custDataLst>
              <p:tags r:id="rId12"/>
            </p:custDataLst>
          </p:nvPr>
        </p:nvSpPr>
        <p:spPr>
          <a:xfrm>
            <a:off x="8918050" y="2404948"/>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教授演绎法：培养小学生运用一般规律解决具体问题的演绎推理能力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p:cNvSpPr>
            <a:spLocks noGrp="1"/>
          </p:cNvSpPr>
          <p:nvPr>
            <p:ph type="title"/>
            <p:custDataLst>
              <p:tags r:id="rId1"/>
            </p:custDataLst>
          </p:nvPr>
        </p:nvSpPr>
        <p:spPr>
          <a:xfrm>
            <a:off x="6208776" y="3456432"/>
            <a:ext cx="4709160" cy="2807208"/>
          </a:xfrm>
        </p:spPr>
        <p:txBody>
          <a:bodyPr wrap="square">
            <a:normAutofit/>
          </a:bodyPr>
          <a:p>
            <a:r>
              <a:rPr altLang="en-US" lang="zh-CN"/>
              <a:t>科学思维训练的实践案例</a:t>
            </a:r>
            <a:endParaRPr altLang="en-US" lang="zh-CN"/>
          </a:p>
        </p:txBody>
      </p:sp>
      <p:sp>
        <p:nvSpPr>
          <p:cNvPr id="1049322" name="节编号"/>
          <p:cNvSpPr>
            <a:spLocks noGrp="1"/>
          </p:cNvSpPr>
          <p:nvPr>
            <p:ph type="body" sz="quarter" idx="13"/>
            <p:custDataLst>
              <p:tags r:id="rId2"/>
            </p:custDataLst>
          </p:nvPr>
        </p:nvSpPr>
        <p:spPr>
          <a:xfrm>
            <a:off x="6208776" y="923544"/>
            <a:ext cx="4709160" cy="2505456"/>
          </a:xfrm>
        </p:spPr>
        <p:txBody>
          <a:bodyPr wrap="square">
            <a:normAutofit/>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6" name="标题 1"/>
          <p:cNvSpPr>
            <a:spLocks noGrp="1"/>
          </p:cNvSpPr>
          <p:nvPr>
            <p:ph type="title"/>
          </p:nvPr>
        </p:nvSpPr>
        <p:spPr/>
        <p:txBody>
          <a:bodyPr/>
          <a:p>
            <a:r>
              <a:rPr altLang="en-US" lang="zh-CN"/>
              <a:t>植物生长实验</a:t>
            </a:r>
            <a:endParaRPr altLang="en-US" lang="zh-CN"/>
          </a:p>
        </p:txBody>
      </p:sp>
      <p:sp>
        <p:nvSpPr>
          <p:cNvPr id="1049358"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实验目的：观察植物在不同条件下的生长情况，培养小学生的观察力和实验能力。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实验步骤：将植物分别置于不同的生长条件下，观察并记录它们的生长情况。</a:t>
            </a:r>
            <a:endParaRPr dirty="0" err="1">
              <a:solidFill>
                <a:schemeClr val="tx1">
                  <a:lumMod val="75000"/>
                  <a:lumOff val="25000"/>
                </a:schemeClr>
              </a:solidFill>
              <a:latin typeface="+mn-ea"/>
              <a:ea typeface="+mn-ea"/>
              <a:cs typeface="+mn-ea"/>
              <a:sym typeface="+mn-lt"/>
            </a:endParaRPr>
          </a:p>
        </p:txBody>
      </p:sp>
      <p:sp>
        <p:nvSpPr>
          <p:cNvPr id="1049378"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84"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7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实验结果：通过对比不同条件下的植物生长情况，让学生了解植物生长的条件和影响因素。</a:t>
            </a:r>
            <a:endParaRPr dirty="0" sz="2000" err="1">
              <a:solidFill>
                <a:schemeClr val="tx1">
                  <a:lumMod val="75000"/>
                  <a:lumOff val="25000"/>
                </a:schemeClr>
              </a:solidFill>
              <a:latin typeface="+mn-ea"/>
              <a:ea typeface="+mn-ea"/>
              <a:cs typeface="+mn-ea"/>
              <a:sym typeface="+mn-lt"/>
            </a:endParaRPr>
          </a:p>
        </p:txBody>
      </p:sp>
      <p:sp>
        <p:nvSpPr>
          <p:cNvPr id="10493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实验材料：不同种类的植物、水、土壤、光照等。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制作小发明</a:t>
            </a:r>
            <a:endParaRPr altLang="en-US" lang="zh-CN"/>
          </a:p>
        </p:txBody>
      </p:sp>
      <p:sp>
        <p:nvSpPr>
          <p:cNvPr id="1049432"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4"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案例名称：制作简易水钟</a:t>
            </a:r>
            <a:endParaRPr altLang="en-US" dirty="0" lang="zh-CN" spc="150">
              <a:solidFill>
                <a:schemeClr val="tx1">
                  <a:lumMod val="75000"/>
                  <a:lumOff val="25000"/>
                </a:schemeClr>
              </a:solidFill>
              <a:latin typeface="+mn-ea"/>
              <a:sym typeface="+mn-ea"/>
            </a:endParaRPr>
          </a:p>
        </p:txBody>
      </p:sp>
      <p:sp>
        <p:nvSpPr>
          <p:cNvPr id="1049436"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8"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0"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案例简介：通过简易的材料，引导学生制作水钟，了解时间的基本原理，培养观察和动手能力。</a:t>
            </a:r>
            <a:endParaRPr altLang="en-US" dirty="0" sz="2000" lang="zh-CN" spc="150">
              <a:solidFill>
                <a:schemeClr val="tx1">
                  <a:lumMod val="75000"/>
                  <a:lumOff val="25000"/>
                </a:schemeClr>
              </a:solidFill>
              <a:latin typeface="+mn-ea"/>
              <a:sym typeface="+mn-ea"/>
            </a:endParaRPr>
          </a:p>
        </p:txBody>
      </p:sp>
      <p:sp>
        <p:nvSpPr>
          <p:cNvPr id="1049442"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4"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6"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适用年级：小学中高年级</a:t>
            </a:r>
            <a:endParaRPr altLang="en-US" dirty="0" lang="zh-CN" spc="150">
              <a:solidFill>
                <a:schemeClr val="tx1">
                  <a:lumMod val="75000"/>
                  <a:lumOff val="25000"/>
                </a:schemeClr>
              </a:solidFill>
              <a:latin typeface="+mn-ea"/>
              <a:sym typeface="+mn-ea"/>
            </a:endParaRPr>
          </a:p>
        </p:txBody>
      </p:sp>
      <p:sp>
        <p:nvSpPr>
          <p:cNvPr id="1049448"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0"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2"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所需材料：透明容器、吸管、尺子、笔等。</a:t>
            </a:r>
            <a:endParaRPr altLang="en-US" dirty="0" lang="zh-CN" spc="150">
              <a:solidFill>
                <a:schemeClr val="tx1">
                  <a:lumMod val="75000"/>
                  <a:lumOff val="25000"/>
                </a:schemeClr>
              </a:solidFill>
              <a:latin typeface="+mn-ea"/>
              <a:sym typeface="+mn-ea"/>
            </a:endParaRPr>
          </a:p>
        </p:txBody>
      </p:sp>
      <p:sp>
        <p:nvSpPr>
          <p:cNvPr id="1049454"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8" name="标题 1"/>
          <p:cNvSpPr>
            <a:spLocks noGrp="1"/>
          </p:cNvSpPr>
          <p:nvPr>
            <p:ph type="title"/>
          </p:nvPr>
        </p:nvSpPr>
        <p:spPr/>
        <p:txBody>
          <a:bodyPr/>
          <a:p>
            <a:r>
              <a:rPr altLang="en-US" lang="zh-CN"/>
              <a:t>地球科学探索</a:t>
            </a:r>
            <a:endParaRPr altLang="en-US" lang="zh-CN"/>
          </a:p>
        </p:txBody>
      </p:sp>
      <p:sp>
        <p:nvSpPr>
          <p:cNvPr id="1049490"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2"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4"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8"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0"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02"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4"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06"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案例目标：培养学生的观察力、实验能力和科学思维能力</a:t>
            </a:r>
            <a:endParaRPr altLang="en-US" dirty="0" sz="2200" lang="zh-CN">
              <a:latin typeface="+mn-ea"/>
              <a:ea typeface="+mn-ea"/>
            </a:endParaRPr>
          </a:p>
        </p:txBody>
      </p:sp>
      <p:sp>
        <p:nvSpPr>
          <p:cNvPr id="1049508"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7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案例实施：在学校或科学实验室进行实验，教师引导学生观察、思考和总结</a:t>
            </a:r>
            <a:endParaRPr altLang="en-US" dirty="0" sz="2400" lang="zh-CN">
              <a:latin typeface="+mn-ea"/>
              <a:ea typeface="+mn-ea"/>
            </a:endParaRPr>
          </a:p>
        </p:txBody>
      </p:sp>
      <p:sp>
        <p:nvSpPr>
          <p:cNvPr id="1049510"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案例名称：火山喷发实验</a:t>
            </a:r>
            <a:endParaRPr altLang="en-US" dirty="0" sz="2200" lang="zh-CN">
              <a:latin typeface="+mn-ea"/>
              <a:ea typeface="+mn-ea"/>
            </a:endParaRPr>
          </a:p>
        </p:txBody>
      </p:sp>
      <p:sp>
        <p:nvSpPr>
          <p:cNvPr id="1049512"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7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案例描述：通过模拟火山喷发的实验，让学生了解地球内部结构和火山活动的原理</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数学游戏和谜题</a:t>
            </a:r>
            <a:endParaRPr altLang="en-US" lang="zh-CN"/>
          </a:p>
        </p:txBody>
      </p:sp>
      <p:sp>
        <p:nvSpPr>
          <p:cNvPr id="1049548"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介绍一些有趣的数学游戏和谜题，如数独、数学拼图等。</a:t>
            </a:r>
            <a:endParaRPr altLang="en-US" dirty="0" sz="1200" lang="zh-CN" spc="150">
              <a:solidFill>
                <a:schemeClr val="tx1">
                  <a:lumMod val="65000"/>
                  <a:lumOff val="35000"/>
                </a:schemeClr>
              </a:solidFill>
              <a:latin typeface="+mn-ea"/>
              <a:sym typeface="+mn-ea"/>
            </a:endParaRPr>
          </a:p>
        </p:txBody>
      </p:sp>
      <p:sp>
        <p:nvSpPr>
          <p:cNvPr id="1049550"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说明这些游戏和谜题如何帮助学生锻炼数学思维和解决问题的能力。</a:t>
            </a:r>
            <a:endParaRPr altLang="en-US" dirty="0" sz="1200" lang="zh-CN" spc="150">
              <a:solidFill>
                <a:schemeClr val="tx1">
                  <a:lumMod val="65000"/>
                  <a:lumOff val="35000"/>
                </a:schemeClr>
              </a:solidFill>
              <a:latin typeface="+mn-ea"/>
              <a:sym typeface="+mn-ea"/>
            </a:endParaRPr>
          </a:p>
        </p:txBody>
      </p:sp>
      <p:sp>
        <p:nvSpPr>
          <p:cNvPr id="1049552"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分享一些实际的教学案例，展示如何将数学游戏和谜题融入到课堂教学中。</a:t>
            </a:r>
            <a:endParaRPr altLang="en-US" dirty="0" sz="1200" lang="zh-CN" spc="150">
              <a:solidFill>
                <a:schemeClr val="tx1">
                  <a:lumMod val="65000"/>
                  <a:lumOff val="35000"/>
                </a:schemeClr>
              </a:solidFill>
              <a:latin typeface="+mn-ea"/>
              <a:sym typeface="+mn-ea"/>
            </a:endParaRPr>
          </a:p>
        </p:txBody>
      </p:sp>
      <p:sp>
        <p:nvSpPr>
          <p:cNvPr id="1049554"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分析这些实践案例的效果和影响，以及如何进一步推广和应用。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8" name="标题"/>
          <p:cNvSpPr>
            <a:spLocks noGrp="1"/>
          </p:cNvSpPr>
          <p:nvPr>
            <p:ph type="title"/>
            <p:custDataLst>
              <p:tags r:id="rId1"/>
            </p:custDataLst>
          </p:nvPr>
        </p:nvSpPr>
        <p:spPr>
          <a:xfrm>
            <a:off x="6208776" y="3456432"/>
            <a:ext cx="4709160" cy="2807208"/>
          </a:xfrm>
        </p:spPr>
        <p:txBody>
          <a:bodyPr wrap="square">
            <a:normAutofit/>
          </a:bodyPr>
          <a:p>
            <a:r>
              <a:rPr altLang="en-US" lang="zh-CN"/>
              <a:t>家长和教师的角色</a:t>
            </a:r>
            <a:endParaRPr altLang="en-US" lang="zh-CN"/>
          </a:p>
        </p:txBody>
      </p:sp>
      <p:sp>
        <p:nvSpPr>
          <p:cNvPr id="1049590" name="节编号"/>
          <p:cNvSpPr>
            <a:spLocks noGrp="1"/>
          </p:cNvSpPr>
          <p:nvPr>
            <p:ph type="body" sz="quarter" idx="13"/>
            <p:custDataLst>
              <p:tags r:id="rId2"/>
            </p:custDataLst>
          </p:nvPr>
        </p:nvSpPr>
        <p:spPr>
          <a:xfrm>
            <a:off x="6208776" y="923544"/>
            <a:ext cx="4709160" cy="2505456"/>
          </a:xfrm>
        </p:spPr>
        <p:txBody>
          <a:bodyPr wrap="square">
            <a:normAutofit/>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家长的支持和引导</a:t>
            </a:r>
            <a:endParaRPr altLang="en-US" lang="zh-CN"/>
          </a:p>
        </p:txBody>
      </p:sp>
      <p:sp>
        <p:nvSpPr>
          <p:cNvPr id="1049626"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鼓励孩子提问，培养好奇心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与孩子一起探索，解答疑惑</a:t>
            </a:r>
            <a:endParaRPr dirty="0" sz="2000" err="1">
              <a:solidFill>
                <a:schemeClr val="tx1">
                  <a:lumMod val="75000"/>
                  <a:lumOff val="25000"/>
                </a:schemeClr>
              </a:solidFill>
              <a:latin typeface="+mn-ea"/>
              <a:ea typeface="+mn-ea"/>
              <a:cs typeface="+mn-ea"/>
              <a:sym typeface="+mn-lt"/>
            </a:endParaRPr>
          </a:p>
        </p:txBody>
      </p:sp>
      <p:sp>
        <p:nvSpPr>
          <p:cNvPr id="1049646"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52"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培养孩子的观察力和逻辑思维能力</a:t>
            </a:r>
            <a:endParaRPr dirty="0" sz="2000" err="1">
              <a:solidFill>
                <a:schemeClr val="tx1">
                  <a:lumMod val="75000"/>
                  <a:lumOff val="25000"/>
                </a:schemeClr>
              </a:solidFill>
              <a:latin typeface="+mn-ea"/>
              <a:ea typeface="+mn-ea"/>
              <a:cs typeface="+mn-ea"/>
              <a:sym typeface="+mn-lt"/>
            </a:endParaRPr>
          </a:p>
        </p:txBody>
      </p:sp>
      <p:sp>
        <p:nvSpPr>
          <p:cNvPr id="1049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提供科学实验的机会，让孩子亲身体验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教师的教学方法</a:t>
            </a:r>
            <a:endParaRPr altLang="en-US" lang="zh-CN"/>
          </a:p>
        </p:txBody>
      </p:sp>
      <p:sp>
        <p:nvSpPr>
          <p:cNvPr id="1049700"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4"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6"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8"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0"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2"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4"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6"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9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实践操作：让学生亲自动手进行实验和观察，培养动手能力和观察力。</a:t>
            </a:r>
            <a:endParaRPr altLang="en-US" dirty="0" sz="2400" lang="zh-CN">
              <a:latin typeface="+mn-ea"/>
              <a:ea typeface="+mn-ea"/>
            </a:endParaRPr>
          </a:p>
        </p:txBody>
      </p:sp>
      <p:sp>
        <p:nvSpPr>
          <p:cNvPr id="1049718"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8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合作学习：组织学生进行小组讨论和合作，培养协作精神和沟通能力。</a:t>
            </a:r>
            <a:endParaRPr altLang="en-US" dirty="0" sz="2400" lang="zh-CN">
              <a:latin typeface="+mn-ea"/>
              <a:ea typeface="+mn-ea"/>
            </a:endParaRPr>
          </a:p>
        </p:txBody>
      </p:sp>
      <p:sp>
        <p:nvSpPr>
          <p:cNvPr id="1049720"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激发兴趣：通过有趣的实验和活动，引导学生对科学产生兴趣。</a:t>
            </a:r>
            <a:endParaRPr altLang="en-US" dirty="0" sz="2200" lang="zh-CN">
              <a:latin typeface="+mn-ea"/>
              <a:ea typeface="+mn-ea"/>
            </a:endParaRPr>
          </a:p>
        </p:txBody>
      </p:sp>
      <p:sp>
        <p:nvSpPr>
          <p:cNvPr id="1049722"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提问引导：提出有启发性的问题，引导学生思考和探索。</a:t>
            </a:r>
            <a:endParaRPr altLang="en-US" dirty="0" sz="22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家校合作的重要性</a:t>
            </a:r>
            <a:endParaRPr altLang="en-US" lang="zh-CN"/>
          </a:p>
        </p:txBody>
      </p:sp>
      <p:sp>
        <p:nvSpPr>
          <p:cNvPr id="1049758"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94444"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家长和教师共同参与，能够更好地引导小学生进行科学思维训练。</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94444"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通过家校合作，可以加强家长和教师之间的沟通和信任，形成教育合力。</a:t>
            </a:r>
            <a:endParaRPr dirty="0" err="1">
              <a:solidFill>
                <a:schemeClr val="tx1">
                  <a:lumMod val="75000"/>
                  <a:lumOff val="25000"/>
                </a:schemeClr>
              </a:solidFill>
              <a:latin typeface="+mn-ea"/>
              <a:ea typeface="+mn-ea"/>
              <a:cs typeface="+mn-ea"/>
              <a:sym typeface="+mn-lt"/>
            </a:endParaRPr>
          </a:p>
        </p:txBody>
      </p:sp>
      <p:sp>
        <p:nvSpPr>
          <p:cNvPr id="1049778"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4"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7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家校合作有助于提高小学生的科学素养和思维能力，为其未来的学习和成长打下坚实的基础。</a:t>
            </a:r>
            <a:endParaRPr dirty="0" sz="2000" err="1">
              <a:solidFill>
                <a:schemeClr val="tx1">
                  <a:lumMod val="75000"/>
                  <a:lumOff val="25000"/>
                </a:schemeClr>
              </a:solidFill>
              <a:latin typeface="+mn-ea"/>
              <a:ea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家校合作可以提供更加全面和个性化的教育支持，促进小学生的全面发展。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为孩子营造良好的学习环境</a:t>
            </a:r>
            <a:endParaRPr altLang="en-US" lang="zh-CN"/>
          </a:p>
        </p:txBody>
      </p:sp>
      <p:sp>
        <p:nvSpPr>
          <p:cNvPr id="1049832"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家长和教师需要共同协作，为孩子提供丰富多样的学习资源和机会。</a:t>
            </a:r>
            <a:endParaRPr altLang="zh-CN" dirty="0" sz="1600" lang="en-US">
              <a:solidFill>
                <a:schemeClr val="dk1">
                  <a:lumMod val="80000"/>
                  <a:lumOff val="20000"/>
                </a:schemeClr>
              </a:solidFill>
              <a:latin typeface="+mn-ea"/>
              <a:sym typeface="+mn-ea"/>
            </a:endParaRPr>
          </a:p>
        </p:txBody>
      </p:sp>
      <p:sp>
        <p:nvSpPr>
          <p:cNvPr id="1049840"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家长应该提供鼓励和支持，帮助孩子建立自信心和激发学习兴趣。</a:t>
            </a:r>
            <a:endParaRPr altLang="en-US" dirty="0" sz="1600" lang="zh-CN">
              <a:solidFill>
                <a:schemeClr val="dk1">
                  <a:lumMod val="80000"/>
                  <a:lumOff val="20000"/>
                </a:schemeClr>
              </a:solidFill>
              <a:latin typeface="+mn-ea"/>
              <a:sym typeface="+mn-ea"/>
            </a:endParaRPr>
          </a:p>
        </p:txBody>
      </p:sp>
      <p:sp>
        <p:nvSpPr>
          <p:cNvPr id="1049848"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教师需要创造一个积极互动的课堂氛围，引导学生主动参与和思考。</a:t>
            </a:r>
            <a:endParaRPr altLang="en-US" dirty="0" sz="1600" lang="zh-CN">
              <a:solidFill>
                <a:schemeClr val="dk1">
                  <a:lumMod val="80000"/>
                  <a:lumOff val="20000"/>
                </a:schemeClr>
              </a:solidFill>
              <a:latin typeface="+mn-ea"/>
              <a:sym typeface="+mn-ea"/>
            </a:endParaRPr>
          </a:p>
        </p:txBody>
      </p:sp>
      <p:sp>
        <p:nvSpPr>
          <p:cNvPr id="1049856"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12"/>
          <p:cNvSpPr txBox="1"/>
          <p:nvPr>
            <p:custDataLst>
              <p:tags r:id="rId16"/>
            </p:custDataLst>
          </p:nvPr>
        </p:nvSpPr>
        <p:spPr>
          <a:xfrm>
            <a:off x="2576324" y="5289818"/>
            <a:ext cx="7304376" cy="669651"/>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培养孩子良好的学习习惯和独立思考能力，有助于提高科学思维训练的效果。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6" name="标题"/>
          <p:cNvSpPr>
            <a:spLocks noGrp="1"/>
          </p:cNvSpPr>
          <p:nvPr>
            <p:ph type="title"/>
            <p:custDataLst>
              <p:tags r:id="rId1"/>
            </p:custDataLst>
          </p:nvPr>
        </p:nvSpPr>
        <p:spPr>
          <a:xfrm>
            <a:off x="6208776" y="3456432"/>
            <a:ext cx="4709160" cy="2807208"/>
          </a:xfrm>
        </p:spPr>
        <p:txBody>
          <a:bodyPr wrap="square">
            <a:normAutofit/>
          </a:bodyPr>
          <a:p>
            <a:r>
              <a:rPr altLang="en-US" lang="zh-CN"/>
              <a:t>科学思维训练的长期影响</a:t>
            </a:r>
            <a:endParaRPr altLang="en-US" lang="zh-CN"/>
          </a:p>
        </p:txBody>
      </p:sp>
      <p:sp>
        <p:nvSpPr>
          <p:cNvPr id="1049898" name="节编号"/>
          <p:cNvSpPr>
            <a:spLocks noGrp="1"/>
          </p:cNvSpPr>
          <p:nvPr>
            <p:ph type="body" sz="quarter" idx="13"/>
            <p:custDataLst>
              <p:tags r:id="rId2"/>
            </p:custDataLst>
          </p:nvPr>
        </p:nvSpPr>
        <p:spPr>
          <a:xfrm>
            <a:off x="6208776" y="923544"/>
            <a:ext cx="4709160" cy="2505456"/>
          </a:xfrm>
        </p:spPr>
        <p:txBody>
          <a:bodyPr wrap="square">
            <a:normAutofit/>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2" name="标题 1"/>
          <p:cNvSpPr>
            <a:spLocks noGrp="1"/>
          </p:cNvSpPr>
          <p:nvPr>
            <p:ph type="title"/>
          </p:nvPr>
        </p:nvSpPr>
        <p:spPr/>
        <p:txBody>
          <a:bodyPr/>
          <a:p>
            <a:r>
              <a:rPr altLang="en-US" lang="zh-CN"/>
              <a:t>提高学习成绩</a:t>
            </a:r>
            <a:endParaRPr altLang="en-US" lang="zh-CN"/>
          </a:p>
        </p:txBody>
      </p:sp>
      <p:sp>
        <p:nvSpPr>
          <p:cNvPr id="1049934"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科学思维训练有助于提高学生的逻辑思维能力和问题解决能力，从而提高学习成绩。</a:t>
            </a:r>
            <a:endParaRPr altLang="en-US" dirty="0" sz="1200" lang="zh-CN" spc="150">
              <a:solidFill>
                <a:schemeClr val="tx1">
                  <a:lumMod val="65000"/>
                  <a:lumOff val="35000"/>
                </a:schemeClr>
              </a:solidFill>
              <a:latin typeface="+mn-ea"/>
              <a:sym typeface="+mn-ea"/>
            </a:endParaRPr>
          </a:p>
        </p:txBody>
      </p:sp>
      <p:sp>
        <p:nvSpPr>
          <p:cNvPr id="1049936"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通过科学思维训练，学生能够更好地理解和掌握学科知识，增强学习效果。</a:t>
            </a:r>
            <a:endParaRPr altLang="en-US" dirty="0" sz="1200" lang="zh-CN" spc="150">
              <a:solidFill>
                <a:schemeClr val="tx1">
                  <a:lumMod val="65000"/>
                  <a:lumOff val="35000"/>
                </a:schemeClr>
              </a:solidFill>
              <a:latin typeface="+mn-ea"/>
              <a:sym typeface="+mn-ea"/>
            </a:endParaRPr>
          </a:p>
        </p:txBody>
      </p:sp>
      <p:sp>
        <p:nvSpPr>
          <p:cNvPr id="1049938"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科学思维训练有助于培养学生的创新能力和实践能力，从而在学习中获得更好的表现。</a:t>
            </a:r>
            <a:endParaRPr altLang="en-US" dirty="0" sz="1200" lang="zh-CN" spc="150">
              <a:solidFill>
                <a:schemeClr val="tx1">
                  <a:lumMod val="65000"/>
                  <a:lumOff val="35000"/>
                </a:schemeClr>
              </a:solidFill>
              <a:latin typeface="+mn-ea"/>
              <a:sym typeface="+mn-ea"/>
            </a:endParaRPr>
          </a:p>
        </p:txBody>
      </p:sp>
      <p:sp>
        <p:nvSpPr>
          <p:cNvPr id="1049940"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科学思维训练能够激发学生的学习兴趣和好奇心，增强学习动力，提高学习成绩。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4" name="标题 1"/>
          <p:cNvSpPr>
            <a:spLocks noGrp="1"/>
          </p:cNvSpPr>
          <p:nvPr>
            <p:ph type="title"/>
          </p:nvPr>
        </p:nvSpPr>
        <p:spPr/>
        <p:txBody>
          <a:bodyPr/>
          <a:p>
            <a:r>
              <a:rPr altLang="en-US" lang="zh-CN"/>
              <a:t>培养创新精神</a:t>
            </a:r>
            <a:endParaRPr altLang="en-US" lang="zh-CN"/>
          </a:p>
        </p:txBody>
      </p:sp>
      <p:sp>
        <p:nvSpPr>
          <p:cNvPr id="1049976"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科学思维训练有助于培养小学生的创新意识和创新精神，激发他们的好奇心和探索欲望。</a:t>
            </a:r>
            <a:endParaRPr altLang="en-US" dirty="0" sz="1200" lang="zh-CN" spc="150">
              <a:solidFill>
                <a:schemeClr val="tx1">
                  <a:lumMod val="65000"/>
                  <a:lumOff val="35000"/>
                </a:schemeClr>
              </a:solidFill>
              <a:latin typeface="+mn-ea"/>
              <a:sym typeface="+mn-ea"/>
            </a:endParaRPr>
          </a:p>
        </p:txBody>
      </p:sp>
      <p:sp>
        <p:nvSpPr>
          <p:cNvPr id="1049978"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通过科学思维训练，小学生能够学会从不同角度看待问题，提出新颖、独特的解决方案。</a:t>
            </a:r>
            <a:endParaRPr altLang="en-US" dirty="0" sz="1200" lang="zh-CN" spc="150">
              <a:solidFill>
                <a:schemeClr val="tx1">
                  <a:lumMod val="65000"/>
                  <a:lumOff val="35000"/>
                </a:schemeClr>
              </a:solidFill>
              <a:latin typeface="+mn-ea"/>
              <a:sym typeface="+mn-ea"/>
            </a:endParaRPr>
          </a:p>
        </p:txBody>
      </p:sp>
      <p:sp>
        <p:nvSpPr>
          <p:cNvPr id="1049980"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科学思维训练有助于培养小学生的批判性思维，让他们学会独立思考，不盲目接受传统观念或权威观点。</a:t>
            </a:r>
            <a:endParaRPr altLang="en-US" dirty="0" sz="1200" lang="zh-CN" spc="150">
              <a:solidFill>
                <a:schemeClr val="tx1">
                  <a:lumMod val="65000"/>
                  <a:lumOff val="35000"/>
                </a:schemeClr>
              </a:solidFill>
              <a:latin typeface="+mn-ea"/>
              <a:sym typeface="+mn-ea"/>
            </a:endParaRPr>
          </a:p>
        </p:txBody>
      </p:sp>
      <p:sp>
        <p:nvSpPr>
          <p:cNvPr id="1049982"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科学思维训练能够激发小学生的创造性想象力，为未来的科技创新和发明创造打下基础。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6" name="标题 1"/>
          <p:cNvSpPr>
            <a:spLocks noGrp="1"/>
          </p:cNvSpPr>
          <p:nvPr>
            <p:ph type="title"/>
          </p:nvPr>
        </p:nvSpPr>
        <p:spPr/>
        <p:txBody>
          <a:bodyPr/>
          <a:p>
            <a:r>
              <a:rPr altLang="en-US" lang="zh-CN"/>
              <a:t>增强适应能力</a:t>
            </a:r>
            <a:endParaRPr altLang="en-US" lang="zh-CN"/>
          </a:p>
        </p:txBody>
      </p:sp>
      <p:sp>
        <p:nvSpPr>
          <p:cNvPr id="1050018"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0"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22"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培养解决问题的能力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24"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6"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28" name="TextBox 2"/>
          <p:cNvSpPr txBox="1"/>
          <p:nvPr>
            <p:custDataLst>
              <p:tags r:id="rId6"/>
            </p:custDataLst>
          </p:nvPr>
        </p:nvSpPr>
        <p:spPr>
          <a:xfrm>
            <a:off x="3749800"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提高逻辑思维能力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0"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2"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34" name="TextBox 2"/>
          <p:cNvSpPr txBox="1"/>
          <p:nvPr>
            <p:custDataLst>
              <p:tags r:id="rId9"/>
            </p:custDataLst>
          </p:nvPr>
        </p:nvSpPr>
        <p:spPr>
          <a:xfrm>
            <a:off x="6338128"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6"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8"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040" name="TextBox 2"/>
          <p:cNvSpPr txBox="1"/>
          <p:nvPr>
            <p:custDataLst>
              <p:tags r:id="rId12"/>
            </p:custDataLst>
          </p:nvPr>
        </p:nvSpPr>
        <p:spPr>
          <a:xfrm>
            <a:off x="8920551"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提升批判性思维能力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74" name="标题 1"/>
          <p:cNvSpPr>
            <a:spLocks noGrp="1"/>
          </p:cNvSpPr>
          <p:nvPr>
            <p:ph type="title"/>
          </p:nvPr>
        </p:nvSpPr>
        <p:spPr/>
        <p:txBody>
          <a:bodyPr/>
          <a:p>
            <a:r>
              <a:rPr altLang="en-US" lang="zh-CN"/>
              <a:t>对未来的职业生涯的影响</a:t>
            </a:r>
            <a:endParaRPr altLang="en-US" lang="zh-CN"/>
          </a:p>
        </p:txBody>
      </p:sp>
      <p:sp>
        <p:nvSpPr>
          <p:cNvPr id="1050076"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0"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提高解决问题的能力：科学思维训练有助于学生在未来职业生涯中更好地应对挑战和解决问题。</a:t>
            </a:r>
            <a:endParaRPr altLang="en-US" dirty="0" sz="2000" lang="zh-CN" spc="150">
              <a:solidFill>
                <a:schemeClr val="tx1">
                  <a:lumMod val="85000"/>
                  <a:lumOff val="15000"/>
                </a:schemeClr>
              </a:solidFill>
              <a:latin typeface="+mn-ea"/>
              <a:sym typeface="+mn-ea"/>
            </a:endParaRPr>
          </a:p>
        </p:txBody>
      </p:sp>
      <p:sp>
        <p:nvSpPr>
          <p:cNvPr id="1050082"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增强创新思维：通过科学思维训练，学生可以培养出更加创新和灵活的思维方式，有助于在职业生涯中提出新的想法和解决方案。</a:t>
            </a:r>
            <a:endParaRPr altLang="en-US" dirty="0" sz="2000" lang="zh-CN" spc="150">
              <a:solidFill>
                <a:schemeClr val="tx1">
                  <a:lumMod val="85000"/>
                  <a:lumOff val="15000"/>
                </a:schemeClr>
              </a:solidFill>
              <a:latin typeface="+mn-ea"/>
              <a:sym typeface="+mn-ea"/>
            </a:endParaRPr>
          </a:p>
        </p:txBody>
      </p:sp>
      <p:sp>
        <p:nvSpPr>
          <p:cNvPr id="1050088"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促进团队合作：科学思维训练强调团队合作和沟通，这将有助于学生在未来的职业生涯中更好地与他人合作。</a:t>
            </a:r>
            <a:endParaRPr altLang="en-US" dirty="0" sz="2000" lang="zh-CN" spc="150">
              <a:solidFill>
                <a:schemeClr val="tx1">
                  <a:lumMod val="85000"/>
                  <a:lumOff val="15000"/>
                </a:schemeClr>
              </a:solidFill>
              <a:latin typeface="+mn-ea"/>
              <a:sym typeface="+mn-ea"/>
            </a:endParaRPr>
          </a:p>
        </p:txBody>
      </p:sp>
      <p:sp>
        <p:nvSpPr>
          <p:cNvPr id="1050094"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提高自我学习能力：科学思维训练有助于学生培养自我学习的习惯，从而在职业生涯中持续学习和成长。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32" name="标题"/>
          <p:cNvSpPr>
            <a:spLocks noGrp="1"/>
          </p:cNvSpPr>
          <p:nvPr>
            <p:ph type="title"/>
            <p:custDataLst>
              <p:tags r:id="rId1"/>
            </p:custDataLst>
          </p:nvPr>
        </p:nvSpPr>
        <p:spPr>
          <a:xfrm>
            <a:off x="6208776" y="3456432"/>
            <a:ext cx="4709160" cy="2807208"/>
          </a:xfrm>
        </p:spPr>
        <p:txBody>
          <a:bodyPr wrap="square">
            <a:normAutofit/>
          </a:bodyPr>
          <a:p>
            <a:r>
              <a:rPr altLang="en-US" lang="zh-CN"/>
              <a:t>如何评价科学思维训练的效果</a:t>
            </a:r>
            <a:endParaRPr altLang="en-US" lang="zh-CN"/>
          </a:p>
        </p:txBody>
      </p:sp>
      <p:sp>
        <p:nvSpPr>
          <p:cNvPr id="1050134" name="节编号"/>
          <p:cNvSpPr>
            <a:spLocks noGrp="1"/>
          </p:cNvSpPr>
          <p:nvPr>
            <p:ph type="body" sz="quarter" idx="13"/>
            <p:custDataLst>
              <p:tags r:id="rId2"/>
            </p:custDataLst>
          </p:nvPr>
        </p:nvSpPr>
        <p:spPr>
          <a:xfrm>
            <a:off x="6208776" y="923544"/>
            <a:ext cx="4709160" cy="2505456"/>
          </a:xfrm>
        </p:spPr>
        <p:txBody>
          <a:bodyPr wrap="square">
            <a:normAutofit/>
          </a:bodyPr>
          <a:p>
            <a:r>
              <a:rPr altLang="zh-CN" dirty="0" lang="en-US"/>
              <a:t>PART 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8" name="标题 1"/>
          <p:cNvSpPr>
            <a:spLocks noGrp="1"/>
          </p:cNvSpPr>
          <p:nvPr>
            <p:ph type="title"/>
          </p:nvPr>
        </p:nvSpPr>
        <p:spPr/>
        <p:txBody>
          <a:bodyPr/>
          <a:p>
            <a:r>
              <a:rPr altLang="en-US" lang="zh-CN"/>
              <a:t>观察孩子的变化</a:t>
            </a:r>
            <a:endParaRPr altLang="en-US" lang="zh-CN"/>
          </a:p>
        </p:txBody>
      </p:sp>
      <p:sp>
        <p:nvSpPr>
          <p:cNvPr id="1050170"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2"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观察孩子的思维方式是否更加清晰、有条理。</a:t>
            </a:r>
            <a:endParaRPr altLang="en-US" dirty="0" sz="2000" lang="zh-CN" spc="150">
              <a:solidFill>
                <a:schemeClr val="tx1">
                  <a:lumMod val="75000"/>
                  <a:lumOff val="25000"/>
                </a:schemeClr>
              </a:solidFill>
              <a:latin typeface="+mn-ea"/>
              <a:sym typeface="+mn-ea"/>
            </a:endParaRPr>
          </a:p>
        </p:txBody>
      </p:sp>
      <p:sp>
        <p:nvSpPr>
          <p:cNvPr id="1050174"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6"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8"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观察孩子是否能够运用科学思维解决实际问题。</a:t>
            </a:r>
            <a:endParaRPr altLang="en-US" dirty="0" sz="2000" lang="zh-CN" spc="150">
              <a:solidFill>
                <a:schemeClr val="tx1">
                  <a:lumMod val="75000"/>
                  <a:lumOff val="25000"/>
                </a:schemeClr>
              </a:solidFill>
              <a:latin typeface="+mn-ea"/>
              <a:sym typeface="+mn-ea"/>
            </a:endParaRPr>
          </a:p>
        </p:txBody>
      </p:sp>
      <p:sp>
        <p:nvSpPr>
          <p:cNvPr id="1050180"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2"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4"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观察孩子是否对科学知识产生了更浓厚的兴趣。</a:t>
            </a:r>
            <a:endParaRPr altLang="en-US" dirty="0" sz="2000" lang="zh-CN" spc="150">
              <a:solidFill>
                <a:schemeClr val="tx1">
                  <a:lumMod val="75000"/>
                  <a:lumOff val="25000"/>
                </a:schemeClr>
              </a:solidFill>
              <a:latin typeface="+mn-ea"/>
              <a:sym typeface="+mn-ea"/>
            </a:endParaRPr>
          </a:p>
        </p:txBody>
      </p:sp>
      <p:sp>
        <p:nvSpPr>
          <p:cNvPr id="1050186"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8"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0"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观察孩子是否更加自信、敢于尝试和创新。</a:t>
            </a:r>
            <a:endParaRPr altLang="en-US" dirty="0" sz="2000" lang="zh-CN" spc="150">
              <a:solidFill>
                <a:schemeClr val="tx1">
                  <a:lumMod val="75000"/>
                  <a:lumOff val="25000"/>
                </a:schemeClr>
              </a:solidFill>
              <a:latin typeface="+mn-ea"/>
              <a:sym typeface="+mn-ea"/>
            </a:endParaRPr>
          </a:p>
        </p:txBody>
      </p:sp>
      <p:sp>
        <p:nvSpPr>
          <p:cNvPr id="1050192"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26" name="标题 1"/>
          <p:cNvSpPr>
            <a:spLocks noGrp="1"/>
          </p:cNvSpPr>
          <p:nvPr>
            <p:ph type="title"/>
          </p:nvPr>
        </p:nvSpPr>
        <p:spPr/>
        <p:txBody>
          <a:bodyPr/>
          <a:p>
            <a:r>
              <a:rPr altLang="en-US" lang="zh-CN"/>
              <a:t>通过测试和评估了解进展</a:t>
            </a:r>
            <a:endParaRPr altLang="en-US" lang="zh-CN"/>
          </a:p>
        </p:txBody>
      </p:sp>
      <p:sp>
        <p:nvSpPr>
          <p:cNvPr id="1050228"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0"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32" name="TextBox 2"/>
          <p:cNvSpPr txBox="1"/>
          <p:nvPr>
            <p:custDataLst>
              <p:tags r:id="rId3"/>
            </p:custDataLst>
          </p:nvPr>
        </p:nvSpPr>
        <p:spPr>
          <a:xfrm>
            <a:off x="1158517"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设计科学合理的测试题目，针对小学生的认知水平进行评估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4"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6"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38" name="TextBox 2"/>
          <p:cNvSpPr txBox="1"/>
          <p:nvPr>
            <p:custDataLst>
              <p:tags r:id="rId6"/>
            </p:custDataLst>
          </p:nvPr>
        </p:nvSpPr>
        <p:spPr>
          <a:xfrm>
            <a:off x="3749800"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观察学生在实际操作中的表现，评估其科学思维能力的提升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0"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2"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44" name="TextBox 2"/>
          <p:cNvSpPr txBox="1"/>
          <p:nvPr>
            <p:custDataLst>
              <p:tags r:id="rId9"/>
            </p:custDataLst>
          </p:nvPr>
        </p:nvSpPr>
        <p:spPr>
          <a:xfrm>
            <a:off x="6338128"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定期进行评估，及时调整训练方案，确保效果最大化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6"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8"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50" name="TextBox 2"/>
          <p:cNvSpPr txBox="1"/>
          <p:nvPr>
            <p:custDataLst>
              <p:tags r:id="rId12"/>
            </p:custDataLst>
          </p:nvPr>
        </p:nvSpPr>
        <p:spPr>
          <a:xfrm>
            <a:off x="8920551" y="3189524"/>
            <a:ext cx="2110622" cy="1704310"/>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综合运用多种评估方法，全面了解学生的科学思维能力发展状况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84" name="标题 1"/>
          <p:cNvSpPr>
            <a:spLocks noGrp="1"/>
          </p:cNvSpPr>
          <p:nvPr>
            <p:ph type="title"/>
          </p:nvPr>
        </p:nvSpPr>
        <p:spPr/>
        <p:txBody>
          <a:bodyPr/>
          <a:p>
            <a:r>
              <a:rPr altLang="en-US" lang="zh-CN"/>
              <a:t>定期回顾和调整训练计划</a:t>
            </a:r>
            <a:endParaRPr altLang="en-US" lang="zh-CN"/>
          </a:p>
        </p:txBody>
      </p:sp>
      <p:sp>
        <p:nvSpPr>
          <p:cNvPr id="1050286" name="正文"/>
          <p:cNvSpPr txBox="1"/>
          <p:nvPr>
            <p:custDataLst>
              <p:tags r:id="rId1"/>
            </p:custDataLst>
          </p:nvPr>
        </p:nvSpPr>
        <p:spPr>
          <a:xfrm>
            <a:off x="2863958"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定期评估：在训练过程中，定期评估学生的科学思维水平，了解训练效果。</a:t>
            </a:r>
            <a:endParaRPr altLang="en-US" dirty="0" sz="1200" lang="zh-CN" spc="150">
              <a:solidFill>
                <a:schemeClr val="tx1">
                  <a:lumMod val="65000"/>
                  <a:lumOff val="35000"/>
                </a:schemeClr>
              </a:solidFill>
              <a:latin typeface="+mn-ea"/>
              <a:sym typeface="+mn-ea"/>
            </a:endParaRPr>
          </a:p>
        </p:txBody>
      </p:sp>
      <p:sp>
        <p:nvSpPr>
          <p:cNvPr id="1050288" name="正文"/>
          <p:cNvSpPr txBox="1"/>
          <p:nvPr>
            <p:custDataLst>
              <p:tags r:id="rId2"/>
            </p:custDataLst>
          </p:nvPr>
        </p:nvSpPr>
        <p:spPr>
          <a:xfrm>
            <a:off x="2863958"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调整计划：根据评估结果，及时调整训练计划，强化薄弱环节，提高训练效果。</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3"/>
            </p:custDataLst>
          </p:nvPr>
        </p:nvSpPr>
        <p:spPr>
          <a:xfrm>
            <a:off x="2863958"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保持灵活性：训练计划不是一成不变的，应根据学生实际情况和需求进行调整。</a:t>
            </a:r>
            <a:endParaRPr altLang="en-US" dirty="0" sz="1200" lang="zh-CN" spc="150">
              <a:solidFill>
                <a:schemeClr val="tx1">
                  <a:lumMod val="65000"/>
                  <a:lumOff val="35000"/>
                </a:schemeClr>
              </a:solidFill>
              <a:latin typeface="+mn-ea"/>
              <a:sym typeface="+mn-ea"/>
            </a:endParaRPr>
          </a:p>
        </p:txBody>
      </p:sp>
      <p:sp>
        <p:nvSpPr>
          <p:cNvPr id="1050292" name="正文"/>
          <p:cNvSpPr txBox="1"/>
          <p:nvPr>
            <p:custDataLst>
              <p:tags r:id="rId4"/>
            </p:custDataLst>
          </p:nvPr>
        </p:nvSpPr>
        <p:spPr>
          <a:xfrm>
            <a:off x="2863958"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注重反馈：鼓励学生提供反馈意见，以便更好地了解他们的需求和问题，进一步优化训练计划。</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26" name="标题 1"/>
          <p:cNvSpPr>
            <a:spLocks noGrp="1"/>
          </p:cNvSpPr>
          <p:nvPr>
            <p:ph type="title"/>
          </p:nvPr>
        </p:nvSpPr>
        <p:spPr/>
        <p:txBody>
          <a:bodyPr/>
          <a:p>
            <a:r>
              <a:rPr altLang="en-US" lang="zh-CN"/>
              <a:t>与学校和教师保持沟通</a:t>
            </a:r>
            <a:endParaRPr altLang="en-US" lang="zh-CN"/>
          </a:p>
        </p:txBody>
      </p:sp>
      <p:sp>
        <p:nvSpPr>
          <p:cNvPr id="1050328"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0"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2"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4"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6"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8"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0"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2"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4"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6"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0"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2"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4"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6"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8"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0"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2"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4" name="正文"/>
          <p:cNvSpPr txBox="1"/>
          <p:nvPr>
            <p:custDataLst>
              <p:tags r:id="rId26"/>
            </p:custDataLst>
          </p:nvPr>
        </p:nvSpPr>
        <p:spPr>
          <a:xfrm>
            <a:off x="1014984" y="3792858"/>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定期与学校教师进行交流，了解科学思维训练的进展情况</a:t>
            </a:r>
            <a:endParaRPr altLang="en-US" dirty="0" sz="1200" lang="zh-CN" spc="150">
              <a:solidFill>
                <a:schemeClr val="tx1">
                  <a:lumMod val="65000"/>
                  <a:lumOff val="35000"/>
                </a:schemeClr>
              </a:solidFill>
              <a:latin typeface="+mn-ea"/>
              <a:sym typeface="+mn-ea"/>
            </a:endParaRPr>
          </a:p>
        </p:txBody>
      </p:sp>
      <p:sp>
        <p:nvSpPr>
          <p:cNvPr id="1050366" name="正文"/>
          <p:cNvSpPr txBox="1"/>
          <p:nvPr>
            <p:custDataLst>
              <p:tags r:id="rId27"/>
            </p:custDataLst>
          </p:nvPr>
        </p:nvSpPr>
        <p:spPr>
          <a:xfrm>
            <a:off x="9175340"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定期组织教师培训，提高教师的科学思维训练水平</a:t>
            </a:r>
            <a:endParaRPr altLang="en-US" dirty="0" sz="1200" lang="zh-CN" spc="150">
              <a:solidFill>
                <a:schemeClr val="tx1">
                  <a:lumMod val="65000"/>
                  <a:lumOff val="35000"/>
                </a:schemeClr>
              </a:solidFill>
              <a:latin typeface="+mn-ea"/>
              <a:sym typeface="+mn-ea"/>
            </a:endParaRPr>
          </a:p>
        </p:txBody>
      </p:sp>
      <p:sp>
        <p:nvSpPr>
          <p:cNvPr id="1050368" name="正文"/>
          <p:cNvSpPr txBox="1"/>
          <p:nvPr>
            <p:custDataLst>
              <p:tags r:id="rId28"/>
            </p:custDataLst>
          </p:nvPr>
        </p:nvSpPr>
        <p:spPr>
          <a:xfrm>
            <a:off x="6993314" y="1826310"/>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共同制定科学思维训练的目标和计划，确保训练的有效性</a:t>
            </a:r>
            <a:endParaRPr altLang="en-US" dirty="0" sz="1200" lang="zh-CN" spc="150">
              <a:solidFill>
                <a:schemeClr val="tx1">
                  <a:lumMod val="65000"/>
                  <a:lumOff val="35000"/>
                </a:schemeClr>
              </a:solidFill>
              <a:latin typeface="+mn-ea"/>
              <a:sym typeface="+mn-ea"/>
            </a:endParaRPr>
          </a:p>
        </p:txBody>
      </p:sp>
      <p:sp>
        <p:nvSpPr>
          <p:cNvPr id="1050370" name="正文"/>
          <p:cNvSpPr txBox="1"/>
          <p:nvPr>
            <p:custDataLst>
              <p:tags r:id="rId29"/>
            </p:custDataLst>
          </p:nvPr>
        </p:nvSpPr>
        <p:spPr>
          <a:xfrm>
            <a:off x="3197011" y="1826310"/>
            <a:ext cx="1998694" cy="749131"/>
          </a:xfrm>
          <a:prstGeom prst="rect"/>
          <a:noFill/>
        </p:spPr>
        <p:txBody>
          <a:bodyPr anchor="t" anchorCtr="0" bIns="0" lIns="0" rIns="0" rtlCol="0" tIns="0" wrap="square">
            <a:normAutofit fontScale="83333"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及时反馈学生在训练中的表现和问题，共同探讨解决方案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04" name="标题"/>
          <p:cNvSpPr>
            <a:spLocks noGrp="1"/>
          </p:cNvSpPr>
          <p:nvPr>
            <p:ph type="ctrTitle"/>
            <p:custDataLst>
              <p:tags r:id="rId1"/>
            </p:custDataLst>
          </p:nvPr>
        </p:nvSpPr>
        <p:spPr>
          <a:xfrm>
            <a:off x="758952" y="1077437"/>
            <a:ext cx="6345936" cy="2734056"/>
          </a:xfrm>
        </p:spPr>
        <p:txBody>
          <a:bodyPr wrap="square">
            <a:normAutofit/>
          </a:bodyPr>
          <a:p>
            <a:r>
              <a:rPr altLang="en-US" lang="zh-CN"/>
              <a:t>THANK YOU</a:t>
            </a:r>
            <a:endParaRPr altLang="en-US" lang="zh-CN"/>
          </a:p>
        </p:txBody>
      </p:sp>
      <p:sp>
        <p:nvSpPr>
          <p:cNvPr id="1050406" name="署名"/>
          <p:cNvSpPr>
            <a:spLocks noGrp="1"/>
          </p:cNvSpPr>
          <p:nvPr>
            <p:ph type="body" sz="quarter" idx="17"/>
            <p:custDataLst>
              <p:tags r:id="rId2"/>
            </p:custDataLst>
          </p:nvPr>
        </p:nvSpPr>
        <p:spPr>
          <a:xfrm>
            <a:off x="758952" y="4111690"/>
            <a:ext cx="6345936" cy="1959926"/>
          </a:xfrm>
        </p:spPr>
        <p:txBody>
          <a:bodyPr wrap="square">
            <a:normAutofit/>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17"/>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17"/>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17"/>
  <p:tag name="KSO_WM_TEMPLATE_THUMBS_INDEX" val="1、9"/>
</p:tagLst>
</file>

<file path=ppt/tags/tag7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417_1*a*1"/>
  <p:tag name="KSO_WM_TEMPLATE_CATEGORY" val="custom"/>
  <p:tag name="KSO_WM_TEMPLATE_INDEX" val="20231417"/>
  <p:tag name="KSO_WM_UNIT_LAYERLEVEL" val="1"/>
  <p:tag name="KSO_WM_TAG_VERSION" val="1.0"/>
  <p:tag name="KSO_WM_BEAUTIFY_FLAG" val="#wm#"/>
  <p:tag name="KSO_WM_UNIT_PRESET_TEXT" val="单击此处 添加文档标题"/>
</p:tagLst>
</file>

<file path=ppt/tags/tag7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417_1*b*1"/>
  <p:tag name="KSO_WM_TEMPLATE_CATEGORY" val="custom"/>
  <p:tag name="KSO_WM_TEMPLATE_INDEX" val="20231417"/>
  <p:tag name="KSO_WM_UNIT_LAYERLEVEL" val="1"/>
  <p:tag name="KSO_WM_TAG_VERSION" val="1.0"/>
  <p:tag name="KSO_WM_BEAUTIFY_FLAG" val="#wm#"/>
  <p:tag name="KSO_WM_UNIT_PRESET_TEXT" val="WPS, A CLICK TO UNLIMITED POSSIBILITIES"/>
</p:tagLst>
</file>

<file path=ppt/tags/tag74.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417_1*f*4"/>
  <p:tag name="KSO_WM_TEMPLATE_CATEGORY" val="custom"/>
  <p:tag name="KSO_WM_TEMPLATE_INDEX" val="20231417"/>
  <p:tag name="KSO_WM_UNIT_LAYERLEVEL" val="1"/>
  <p:tag name="KSO_WM_TAG_VERSION" val="1.0"/>
  <p:tag name="KSO_WM_BEAUTIFY_FLAG" val="#wm#"/>
  <p:tag name="KSO_WM_UNIT_PRESET_TEXT" val="汇报人：WPS"/>
</p:tagLst>
</file>

<file path=ppt/tags/tag75.xml><?xml version="1.0" encoding="utf-8"?>
<p:tagLst xmlns:p="http://schemas.openxmlformats.org/presentationml/2006/main">
  <p:tag name="KSO_WM_SLIDE_ID" val="custom202314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417"/>
  <p:tag name="KSO_WM_SLIDE_LAYOUT" val="a_b_f"/>
  <p:tag name="KSO_WM_SLIDE_LAYOUT_CNT" val="1_1_1"/>
  <p:tag name="KSO_WM_SLIDE_TYPE" val="title"/>
  <p:tag name="KSO_WM_SLIDE_SUBTYPE" val="pureTxt"/>
  <p:tag name="KSO_WM_TEMPLATE_THUMBS_INDEX" val="1、9"/>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6*a*1"/>
  <p:tag name="KSO_WM_TEMPLATE_CATEGORY" val="custom"/>
  <p:tag name="KSO_WM_TEMPLATE_INDEX" val="2023141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17_6*l_h_i*1_1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01"/>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17_6*l_h_a*1_1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17_6*l_h_i*1_2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02"/>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17_6*l_h_a*1_2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17_6*l_h_i*1_3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03"/>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17_6*l_h_a*1_3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17_6*l_h_i*1_4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04"/>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17_6*l_h_a*1_4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17_6*l_h_i*1_5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05"/>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17_6*l_h_a*1_5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17_6*l_h_i*1_6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06"/>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17_6*l_h_a*1_6_1"/>
  <p:tag name="KSO_WM_TEMPLATE_CATEGORY" val="custom"/>
  <p:tag name="KSO_WM_TEMPLATE_INDEX" val="2023141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目录项标题"/>
  <p:tag name="KSO_WM_DIAGRAM_MAX_ITEMCNT" val="6"/>
  <p:tag name="KSO_WM_DIAGRAM_MIN_ITEMCNT" val="2"/>
  <p:tag name="KSO_WM_DIAGRAM_VIRTUALLY_FRAME" val="{&quot;height&quot;:181.60000000000002,&quot;width&quot;:602.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SLIDE_ID" val="custom202314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17"/>
  <p:tag name="KSO_WM_SLIDE_LAYOUT" val="a_l"/>
  <p:tag name="KSO_WM_SLIDE_LAYOUT_CNT" val="1_1"/>
  <p:tag name="KSO_WM_SLIDE_TYPE" val="contents"/>
  <p:tag name="KSO_WM_SLIDE_SUBTYPE" val="diag"/>
  <p:tag name="KSO_WM_DIAGRAM_GROUP_CODE" val="l1-1"/>
  <p:tag name="KSO_WM_SLIDE_DIAGTYPE" val="l"/>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7*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7_7*e*1"/>
  <p:tag name="KSO_WM_TEMPLATE_CATEGORY" val="custom"/>
  <p:tag name="KSO_WM_TEMPLATE_INDEX" val="2023141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92.xml><?xml version="1.0" encoding="utf-8"?>
<p:tagLst xmlns:p="http://schemas.openxmlformats.org/presentationml/2006/main">
  <p:tag name="KSO_WM_SLIDE_ID" val="custom2023141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7*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7_7*e*1"/>
  <p:tag name="KSO_WM_TEMPLATE_CATEGORY" val="custom"/>
  <p:tag name="KSO_WM_TEMPLATE_INDEX" val="2023141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5.xml><?xml version="1.0" encoding="utf-8"?>
<p:tagLst xmlns:p="http://schemas.openxmlformats.org/presentationml/2006/main">
  <p:tag name="KSO_WM_SLIDE_ID" val="custom2023141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7"/>
  <p:tag name="KSO_WM_SLIDE_TYPE" val="sectionTitle"/>
  <p:tag name="KSO_WM_SLIDE_SUBTYPE" val="pureTxt"/>
  <p:tag name="KSO_WM_SLIDE_LAYOUT" val="a_e"/>
  <p:tag name="KSO_WM_SLIDE_LAYOUT_CNT" val="1_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7*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7_7*e*1"/>
  <p:tag name="KSO_WM_TEMPLATE_CATEGORY" val="custom"/>
  <p:tag name="KSO_WM_TEMPLATE_INDEX" val="2023141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2.xml><?xml version="1.0" encoding="utf-8"?>
<p:tagLst xmlns:p="http://schemas.openxmlformats.org/presentationml/2006/main">
  <p:tag name="KSO_WM_SLIDE_ID" val="custom2023141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7"/>
  <p:tag name="KSO_WM_SLIDE_TYPE" val="sectionTitle"/>
  <p:tag name="KSO_WM_SLIDE_SUBTYPE" val="pureTxt"/>
  <p:tag name="KSO_WM_SLIDE_LAYOUT" val="a_e"/>
  <p:tag name="KSO_WM_SLIDE_LAYOUT_CNT" val="1_1"/>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7*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7_7*e*1"/>
  <p:tag name="KSO_WM_TEMPLATE_CATEGORY" val="custom"/>
  <p:tag name="KSO_WM_TEMPLATE_INDEX" val="2023141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33.xml><?xml version="1.0" encoding="utf-8"?>
<p:tagLst xmlns:p="http://schemas.openxmlformats.org/presentationml/2006/main">
  <p:tag name="KSO_WM_SLIDE_ID" val="custom2023141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7"/>
  <p:tag name="KSO_WM_SLIDE_TYPE" val="sectionTitle"/>
  <p:tag name="KSO_WM_SLIDE_SUBTYPE" val="pureTxt"/>
  <p:tag name="KSO_WM_SLIDE_LAYOUT" val="a_e"/>
  <p:tag name="KSO_WM_SLIDE_LAYOUT_CNT" val="1_1"/>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7*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7_7*e*1"/>
  <p:tag name="KSO_WM_TEMPLATE_CATEGORY" val="custom"/>
  <p:tag name="KSO_WM_TEMPLATE_INDEX" val="2023141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04.xml><?xml version="1.0" encoding="utf-8"?>
<p:tagLst xmlns:p="http://schemas.openxmlformats.org/presentationml/2006/main">
  <p:tag name="KSO_WM_SLIDE_ID" val="custom2023141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7"/>
  <p:tag name="KSO_WM_SLIDE_TYPE" val="sectionTitle"/>
  <p:tag name="KSO_WM_SLIDE_SUBTYPE" val="pureTxt"/>
  <p:tag name="KSO_WM_SLIDE_LAYOUT" val="a_e"/>
  <p:tag name="KSO_WM_SLIDE_LAYOUT_CNT" val="1_1"/>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7*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17_7*e*1"/>
  <p:tag name="KSO_WM_TEMPLATE_CATEGORY" val="custom"/>
  <p:tag name="KSO_WM_TEMPLATE_INDEX" val="2023141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39.xml><?xml version="1.0" encoding="utf-8"?>
<p:tagLst xmlns:p="http://schemas.openxmlformats.org/presentationml/2006/main">
  <p:tag name="KSO_WM_SLIDE_ID" val="custom2023141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17"/>
  <p:tag name="KSO_WM_SLIDE_TYPE" val="sectionTitle"/>
  <p:tag name="KSO_WM_SLIDE_SUBTYPE" val="pureTxt"/>
  <p:tag name="KSO_WM_SLIDE_LAYOUT" val="a_e"/>
  <p:tag name="KSO_WM_SLIDE_LAYOUT_CNT" val="1_1"/>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9*a*1"/>
  <p:tag name="KSO_WM_TEMPLATE_CATEGORY" val="custom"/>
  <p:tag name="KSO_WM_TEMPLATE_INDEX" val="2023141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17_9*f*4"/>
  <p:tag name="KSO_WM_TEMPLATE_CATEGORY" val="custom"/>
  <p:tag name="KSO_WM_TEMPLATE_INDEX" val="20231417"/>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99.xml><?xml version="1.0" encoding="utf-8"?>
<p:tagLst xmlns:p="http://schemas.openxmlformats.org/presentationml/2006/main">
  <p:tag name="KSO_WM_SLIDE_ID" val="custom202314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17"/>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
      <a:dk1>
        <a:sysClr lastClr="000000" val="windowText"/>
      </a:dk1>
      <a:lt1>
        <a:sysClr lastClr="FFFFFF" val="window"/>
      </a:lt1>
      <a:dk2>
        <a:srgbClr val="000A54"/>
      </a:dk2>
      <a:lt2>
        <a:srgbClr val="F5F3FF"/>
      </a:lt2>
      <a:accent1>
        <a:srgbClr val="1DD4FC"/>
      </a:accent1>
      <a:accent2>
        <a:srgbClr val="1C77FE"/>
      </a:accent2>
      <a:accent3>
        <a:srgbClr val="9772FE"/>
      </a:accent3>
      <a:accent4>
        <a:srgbClr val="15EADD"/>
      </a:accent4>
      <a:accent5>
        <a:srgbClr val="FFB458"/>
      </a:accent5>
      <a:accent6>
        <a:srgbClr val="FF4B70"/>
      </a:accent6>
      <a:hlink>
        <a:srgbClr val="658BD5"/>
      </a:hlink>
      <a:folHlink>
        <a:srgbClr val="A16AA5"/>
      </a:folHlink>
    </a:clrScheme>
    <a:fontScheme name="自定义 34">
      <a:majorFont>
        <a:latin typeface="MiSans Demibold"/>
        <a:ea typeface="MiSans Demi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2024-01-05T15:06:02Z</dcterms:created>
  <dcterms:modified xsi:type="dcterms:W3CDTF">2024-01-05T15:06:02Z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3db41c64121143af94b294c89e206597_21</vt:lpwstr>
  </property>
</Properties>
</file>