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92" r:id="rId3"/>
    <p:sldId id="331" r:id="rId5"/>
    <p:sldId id="333" r:id="rId6"/>
    <p:sldId id="334" r:id="rId7"/>
    <p:sldId id="335" r:id="rId8"/>
    <p:sldId id="339" r:id="rId9"/>
    <p:sldId id="349" r:id="rId10"/>
    <p:sldId id="350" r:id="rId11"/>
    <p:sldId id="341" r:id="rId12"/>
    <p:sldId id="342" r:id="rId13"/>
    <p:sldId id="360" r:id="rId14"/>
    <p:sldId id="344" r:id="rId15"/>
    <p:sldId id="353" r:id="rId16"/>
    <p:sldId id="345" r:id="rId17"/>
    <p:sldId id="355" r:id="rId18"/>
    <p:sldId id="346" r:id="rId19"/>
    <p:sldId id="347" r:id="rId20"/>
    <p:sldId id="357" r:id="rId21"/>
    <p:sldId id="358" r:id="rId22"/>
    <p:sldId id="359" r:id="rId23"/>
    <p:sldId id="257" r:id="rId24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" userDrawn="1">
          <p15:clr>
            <a:srgbClr val="A4A3A4"/>
          </p15:clr>
        </p15:guide>
        <p15:guide id="2" pos="302" userDrawn="1">
          <p15:clr>
            <a:srgbClr val="A4A3A4"/>
          </p15:clr>
        </p15:guide>
        <p15:guide id="3" pos="7355" userDrawn="1">
          <p15:clr>
            <a:srgbClr val="A4A3A4"/>
          </p15:clr>
        </p15:guide>
        <p15:guide id="4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8FB7"/>
    <a:srgbClr val="FFFFFF"/>
    <a:srgbClr val="F4DBB3"/>
    <a:srgbClr val="FDD17A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94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91" y="149"/>
      </p:cViewPr>
      <p:guideLst>
        <p:guide orient="horz" pos="391"/>
        <p:guide pos="302"/>
        <p:guide pos="7355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tags" Target="tags/tag8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页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4555222" cy="671119"/>
          </a:xfrm>
          <a:prstGeom prst="rect">
            <a:avLst/>
          </a:prstGeom>
        </p:spPr>
      </p:pic>
      <p:sp>
        <p:nvSpPr>
          <p:cNvPr id="5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4555222" cy="671119"/>
          </a:xfrm>
          <a:prstGeom prst="rect">
            <a:avLst/>
          </a:prstGeom>
        </p:spPr>
      </p:pic>
      <p:sp>
        <p:nvSpPr>
          <p:cNvPr id="13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课前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  <p:sp>
        <p:nvSpPr>
          <p:cNvPr id="17" name="文本框 16"/>
          <p:cNvSpPr txBox="1"/>
          <p:nvPr userDrawn="1"/>
        </p:nvSpPr>
        <p:spPr>
          <a:xfrm>
            <a:off x="4259898" y="2568575"/>
            <a:ext cx="3672205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6600" b="1">
                <a:solidFill>
                  <a:srgbClr val="578FB7"/>
                </a:solidFill>
                <a:latin typeface="方正大标宋_GBK" charset="0"/>
                <a:ea typeface="方正大标宋_GBK" charset="0"/>
              </a:rPr>
              <a:t>课前预习</a:t>
            </a:r>
            <a:endParaRPr lang="zh-CN" altLang="en-US" sz="6600" b="1" dirty="0">
              <a:solidFill>
                <a:srgbClr val="578FB7"/>
              </a:solidFill>
              <a:latin typeface="方正大标宋_GBK" charset="0"/>
              <a:ea typeface="方正大标宋_GBK" charset="0"/>
            </a:endParaRPr>
          </a:p>
        </p:txBody>
      </p:sp>
      <p:cxnSp>
        <p:nvCxnSpPr>
          <p:cNvPr id="18" name="直接连接符 17"/>
          <p:cNvCxnSpPr/>
          <p:nvPr userDrawn="1"/>
        </p:nvCxnSpPr>
        <p:spPr>
          <a:xfrm>
            <a:off x="456088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 userDrawn="1"/>
        </p:nvCxnSpPr>
        <p:spPr>
          <a:xfrm>
            <a:off x="626577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任意多边形 17"/>
          <p:cNvSpPr/>
          <p:nvPr userDrawn="1"/>
        </p:nvSpPr>
        <p:spPr>
          <a:xfrm flipV="1">
            <a:off x="5926248" y="3733800"/>
            <a:ext cx="359801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1" name="椭圆 20"/>
          <p:cNvSpPr/>
          <p:nvPr userDrawn="1"/>
        </p:nvSpPr>
        <p:spPr>
          <a:xfrm>
            <a:off x="5420360" y="1640205"/>
            <a:ext cx="675005" cy="675005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2" name="椭圆 21"/>
          <p:cNvSpPr/>
          <p:nvPr userDrawn="1"/>
        </p:nvSpPr>
        <p:spPr>
          <a:xfrm>
            <a:off x="6047740" y="1640205"/>
            <a:ext cx="675005" cy="675005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3" name="文本框 22"/>
          <p:cNvSpPr txBox="1"/>
          <p:nvPr userDrawn="1"/>
        </p:nvSpPr>
        <p:spPr>
          <a:xfrm>
            <a:off x="5549900" y="1640205"/>
            <a:ext cx="11031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baseline="0">
                <a:solidFill>
                  <a:schemeClr val="bg1"/>
                </a:solidFill>
                <a:latin typeface="Times New Roman" panose="02020603050405020304" pitchFamily="18" charset="0"/>
                <a:ea typeface="汉仪中宋S" panose="00020600040101010101" charset="-122"/>
              </a:rPr>
              <a:t>0   1</a:t>
            </a:r>
            <a:endParaRPr lang="en-US" altLang="zh-CN" sz="4000" b="1" baseline="0">
              <a:solidFill>
                <a:schemeClr val="bg1"/>
              </a:solidFill>
              <a:latin typeface="Times New Roman" panose="02020603050405020304" pitchFamily="18" charset="0"/>
              <a:ea typeface="汉仪中宋S" panose="00020600040101010101" charset="-122"/>
            </a:endParaRPr>
          </a:p>
        </p:txBody>
      </p:sp>
      <p:sp>
        <p:nvSpPr>
          <p:cNvPr id="24" name="椭圆 23"/>
          <p:cNvSpPr/>
          <p:nvPr userDrawn="1"/>
        </p:nvSpPr>
        <p:spPr>
          <a:xfrm>
            <a:off x="5085080" y="4474210"/>
            <a:ext cx="247650" cy="247650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5" name="椭圆 24"/>
          <p:cNvSpPr/>
          <p:nvPr userDrawn="1"/>
        </p:nvSpPr>
        <p:spPr>
          <a:xfrm>
            <a:off x="5636895" y="4477385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6" name="椭圆 25"/>
          <p:cNvSpPr/>
          <p:nvPr userDrawn="1"/>
        </p:nvSpPr>
        <p:spPr>
          <a:xfrm>
            <a:off x="6188710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7" name="椭圆 26"/>
          <p:cNvSpPr/>
          <p:nvPr userDrawn="1"/>
        </p:nvSpPr>
        <p:spPr>
          <a:xfrm>
            <a:off x="6740525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典例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4259898" y="2568575"/>
            <a:ext cx="3672205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6600" b="1">
                <a:solidFill>
                  <a:srgbClr val="578FB7"/>
                </a:solidFill>
                <a:latin typeface="方正大标宋_GBK" charset="0"/>
                <a:ea typeface="方正大标宋_GBK" charset="0"/>
              </a:rPr>
              <a:t>典例讲练</a:t>
            </a:r>
            <a:endParaRPr lang="zh-CN" altLang="en-US" sz="6600" b="1" dirty="0">
              <a:solidFill>
                <a:srgbClr val="578FB7"/>
              </a:solidFill>
              <a:latin typeface="方正大标宋_GBK" charset="0"/>
              <a:ea typeface="方正大标宋_GBK" charset="0"/>
            </a:endParaRPr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456088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 userDrawn="1"/>
        </p:nvCxnSpPr>
        <p:spPr>
          <a:xfrm>
            <a:off x="626577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多边形 17"/>
          <p:cNvSpPr/>
          <p:nvPr userDrawn="1"/>
        </p:nvSpPr>
        <p:spPr>
          <a:xfrm flipV="1">
            <a:off x="5926248" y="3733800"/>
            <a:ext cx="359801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8" name="椭圆 7"/>
          <p:cNvSpPr/>
          <p:nvPr userDrawn="1"/>
        </p:nvSpPr>
        <p:spPr>
          <a:xfrm>
            <a:off x="5420360" y="1640205"/>
            <a:ext cx="675005" cy="675005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9" name="椭圆 8"/>
          <p:cNvSpPr/>
          <p:nvPr userDrawn="1"/>
        </p:nvSpPr>
        <p:spPr>
          <a:xfrm>
            <a:off x="6047740" y="1640205"/>
            <a:ext cx="675005" cy="675005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5549900" y="1640205"/>
            <a:ext cx="11031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baseline="0" dirty="0">
                <a:solidFill>
                  <a:schemeClr val="bg1"/>
                </a:solidFill>
                <a:latin typeface="Times New Roman" panose="02020603050405020304" pitchFamily="18" charset="0"/>
                <a:ea typeface="汉仪中宋S" panose="00020600040101010101" charset="-122"/>
              </a:rPr>
              <a:t>0   2</a:t>
            </a:r>
            <a:endParaRPr lang="en-US" altLang="zh-CN" sz="4000" b="1" baseline="0" dirty="0">
              <a:solidFill>
                <a:schemeClr val="bg1"/>
              </a:solidFill>
              <a:latin typeface="Times New Roman" panose="02020603050405020304" pitchFamily="18" charset="0"/>
              <a:ea typeface="汉仪中宋S" panose="00020600040101010101" charset="-122"/>
            </a:endParaRPr>
          </a:p>
        </p:txBody>
      </p:sp>
      <p:sp>
        <p:nvSpPr>
          <p:cNvPr id="11" name="椭圆 10"/>
          <p:cNvSpPr/>
          <p:nvPr userDrawn="1"/>
        </p:nvSpPr>
        <p:spPr>
          <a:xfrm>
            <a:off x="5085080" y="4474210"/>
            <a:ext cx="247650" cy="247650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2" name="椭圆 11"/>
          <p:cNvSpPr/>
          <p:nvPr userDrawn="1"/>
        </p:nvSpPr>
        <p:spPr>
          <a:xfrm>
            <a:off x="5636895" y="4477385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3" name="椭圆 12"/>
          <p:cNvSpPr/>
          <p:nvPr userDrawn="1"/>
        </p:nvSpPr>
        <p:spPr>
          <a:xfrm>
            <a:off x="6188710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4" name="椭圆 13"/>
          <p:cNvSpPr/>
          <p:nvPr userDrawn="1"/>
        </p:nvSpPr>
        <p:spPr>
          <a:xfrm>
            <a:off x="6740525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tags" Target="../tags/tag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5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slow">
    <p:wipe dir="r"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81263" y="1990090"/>
            <a:ext cx="11197389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0"/>
            <a:r>
              <a:rPr lang="zh-CN" altLang="en-US" sz="7200" b="1" dirty="0">
                <a:solidFill>
                  <a:srgbClr val="578FB7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第五章　二元一次方程组</a:t>
            </a:r>
            <a:endParaRPr lang="zh-CN" altLang="en-US" sz="7200" b="1" dirty="0">
              <a:solidFill>
                <a:srgbClr val="578FB7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81264" y="3822065"/>
            <a:ext cx="1119738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0"/>
            <a:r>
              <a:rPr lang="zh-CN" altLang="en-US" sz="3200" b="1" dirty="0">
                <a:solidFill>
                  <a:srgbClr val="578FB7"/>
                </a:solidFill>
                <a:latin typeface="黑体" panose="02010609060101010101" charset="-122"/>
                <a:ea typeface="黑体" panose="02010609060101010101" charset="-122"/>
                <a:cs typeface="汉仪君黑-45简" panose="020B0604020202020204" charset="-122"/>
              </a:rPr>
              <a:t>2　求解二元一次方程组（第一课时）</a:t>
            </a:r>
            <a:endParaRPr lang="zh-CN" sz="3200" b="1" dirty="0">
              <a:solidFill>
                <a:srgbClr val="578FB7"/>
              </a:solidFill>
              <a:latin typeface="黑体" panose="02010609060101010101" charset="-122"/>
              <a:ea typeface="黑体" panose="02010609060101010101" charset="-122"/>
              <a:cs typeface="汉仪君黑-45简" panose="020B060402020202020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3186113" y="3429000"/>
            <a:ext cx="6091555" cy="0"/>
          </a:xfrm>
          <a:prstGeom prst="line">
            <a:avLst/>
          </a:prstGeom>
          <a:ln w="158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任意多边形 33"/>
          <p:cNvSpPr/>
          <p:nvPr/>
        </p:nvSpPr>
        <p:spPr>
          <a:xfrm flipV="1">
            <a:off x="5938203" y="62420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noFill/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flipV="1">
            <a:off x="5938203" y="60515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5172710" y="4707890"/>
            <a:ext cx="1903095" cy="255270"/>
            <a:chOff x="8146" y="8022"/>
            <a:chExt cx="2997" cy="402"/>
          </a:xfrm>
        </p:grpSpPr>
        <p:sp>
          <p:nvSpPr>
            <p:cNvPr id="3" name="椭圆 2"/>
            <p:cNvSpPr/>
            <p:nvPr>
              <p:custDataLst>
                <p:tags r:id="rId1"/>
              </p:custDataLst>
            </p:nvPr>
          </p:nvSpPr>
          <p:spPr>
            <a:xfrm>
              <a:off x="8146" y="8022"/>
              <a:ext cx="390" cy="390"/>
            </a:xfrm>
            <a:prstGeom prst="ellipse">
              <a:avLst/>
            </a:prstGeom>
            <a:solidFill>
              <a:srgbClr val="F4D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>
              <p:custDataLst>
                <p:tags r:id="rId2"/>
              </p:custDataLst>
            </p:nvPr>
          </p:nvSpPr>
          <p:spPr>
            <a:xfrm>
              <a:off x="9015" y="8027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>
              <p:custDataLst>
                <p:tags r:id="rId3"/>
              </p:custDataLst>
            </p:nvPr>
          </p:nvSpPr>
          <p:spPr>
            <a:xfrm>
              <a:off x="9884" y="8034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>
              <p:custDataLst>
                <p:tags r:id="rId4"/>
              </p:custDataLst>
            </p:nvPr>
          </p:nvSpPr>
          <p:spPr>
            <a:xfrm>
              <a:off x="10753" y="8034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5"/>
    </p:custDataLst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9" name="yt_shape_13779"/>
          <p:cNvSpPr txBox="1"/>
          <p:nvPr/>
        </p:nvSpPr>
        <p:spPr>
          <a:xfrm>
            <a:off x="4079690" y="612000"/>
            <a:ext cx="3935501" cy="71141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950" b="0" i="0" u="none" spc="-39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950" b="0" i="0" u="none" spc="29701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3950" b="0" i="0" u="none" spc="29701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3778" name="yt_image_13778" title="H_62.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79690" y="612000"/>
            <a:ext cx="3895041" cy="79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81" name="yt_shape_13781"/>
          <p:cNvSpPr txBox="1"/>
          <p:nvPr/>
        </p:nvSpPr>
        <p:spPr>
          <a:xfrm>
            <a:off x="467999" y="1455093"/>
            <a:ext cx="9815187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下列方程组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比较适合用代入法求解的是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en-US" altLang="zh-CN" sz="3200" b="0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782" name="yt_table_13782" title="H_222.72"/>
              <p:cNvGraphicFramePr>
                <a:graphicFrameLocks noGrp="1"/>
              </p:cNvGraphicFramePr>
              <p:nvPr/>
            </p:nvGraphicFramePr>
            <p:xfrm>
              <a:off x="468074" y="2077191"/>
              <a:ext cx="9033828" cy="2828544"/>
            </p:xfrm>
            <a:graphic>
              <a:graphicData uri="http://schemas.openxmlformats.org/drawingml/2006/table">
                <a:tbl>
                  <a:tblPr/>
                  <a:tblGrid>
                    <a:gridCol w="4999609"/>
                    <a:gridCol w="4034219"/>
                  </a:tblGrid>
                  <a:tr h="370840">
                    <a:tc>
                      <a:txBody>
                        <a:bodyPr/>
                        <a:lstStyle/>
                        <a:p>
                          <a:pPr marL="598170" indent="-598170" algn="l" eaLnBrk="1" latinLnBrk="0" hangingPunct="0">
                            <a:lnSpc>
                              <a:spcPct val="13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A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15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begChr m:val="{"/>
                                  <m:endChr m:val=""/>
                                  <m:ctrlP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eqArr>
                                    <m:eqArrPr>
                                      <m:ctrlP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&amp;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 lang="zh-CN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</a:rPr>
                                        <m:t>，</m:t>
                                      </m:r>
                                    </m:e>
                                    <m:e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&amp;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eqArr>
                                </m:e>
                              </m:d>
                            </m:oMath>
                          </a14:m>
                          <a:r>
                            <a:rPr lang="en-US" altLang="zh-CN" sz="1500" b="0" i="1">
                              <a:solidFill>
                                <a:srgbClr val="01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endParaRPr lang="en-US" altLang="zh-CN" sz="1500" b="0" i="1">
                            <a:solidFill>
                              <a:srgbClr val="010000"/>
                            </a:solidFill>
                            <a:effectLst/>
                            <a:latin typeface="Times New Roman" panose="020206030504050203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598170" indent="-598170" algn="l" eaLnBrk="1" latinLnBrk="0" hangingPunct="0">
                            <a:lnSpc>
                              <a:spcPct val="13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B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15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begChr m:val="{"/>
                                  <m:endChr m:val=""/>
                                  <m:ctrlP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eqArr>
                                    <m:eqArrPr>
                                      <m:ctrlP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&amp;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5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 lang="zh-CN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</a:rPr>
                                        <m:t>，</m:t>
                                      </m:r>
                                    </m:e>
                                    <m:e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&amp;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5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  <m:r>
                                        <a:rPr lang="en-US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eqArr>
                                </m:e>
                              </m:d>
                            </m:oMath>
                          </a14:m>
                          <a:r>
                            <a:rPr lang="en-US" altLang="zh-CN" sz="1500" b="0" i="1">
                              <a:solidFill>
                                <a:srgbClr val="01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endParaRPr lang="en-US" altLang="zh-CN" sz="1500" b="0" i="1">
                            <a:solidFill>
                              <a:srgbClr val="010000"/>
                            </a:solidFill>
                            <a:effectLst/>
                            <a:latin typeface="Times New Roman" panose="020206030504050203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575310" indent="-575310" algn="l" eaLnBrk="1" latinLnBrk="0" hangingPunct="0">
                            <a:lnSpc>
                              <a:spcPct val="13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C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15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begChr m:val="{"/>
                                  <m:endChr m:val=""/>
                                  <m:ctrlP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eqArr>
                                    <m:eqArrPr>
                                      <m:ctrlP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&amp;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6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  <m:r>
                                        <a:rPr lang="en-US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en-US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 lang="zh-CN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</a:rPr>
                                        <m:t>，</m:t>
                                      </m:r>
                                    </m:e>
                                    <m:e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&amp;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6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zh-CN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＝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en-US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eqArr>
                                </m:e>
                              </m:d>
                            </m:oMath>
                          </a14:m>
                          <a:r>
                            <a:rPr lang="en-US" altLang="zh-CN" sz="1500" b="0" i="1">
                              <a:solidFill>
                                <a:srgbClr val="01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endParaRPr lang="en-US" altLang="zh-CN" sz="1500" b="0" i="1">
                            <a:solidFill>
                              <a:srgbClr val="010000"/>
                            </a:solidFill>
                            <a:effectLst/>
                            <a:latin typeface="Times New Roman" panose="020206030504050203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575310" indent="-575310" algn="l" eaLnBrk="1" latinLnBrk="0" hangingPunct="0">
                            <a:lnSpc>
                              <a:spcPct val="13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D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15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begChr m:val="{"/>
                                  <m:endChr m:val=""/>
                                  <m:ctrlP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eqArr>
                                    <m:eqArrPr>
                                      <m:ctrlP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&amp;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  <m:r>
                                        <a:rPr lang="en-US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7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 lang="zh-CN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</a:rPr>
                                        <m:t>，</m:t>
                                      </m:r>
                                    </m:e>
                                    <m:e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&amp;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  <m:r>
                                        <a:rPr lang="en-US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5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zh-CN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＝</m:t>
                                      </m:r>
                                      <m:r>
                                        <a:rPr lang="en-US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eqArr>
                                </m:e>
                              </m:d>
                            </m:oMath>
                          </a14:m>
                          <a:r>
                            <a:rPr lang="en-US" altLang="zh-CN" sz="1500" b="0" i="1">
                              <a:solidFill>
                                <a:srgbClr val="01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endParaRPr lang="en-US" altLang="zh-CN" sz="1500" b="0" i="1">
                            <a:solidFill>
                              <a:srgbClr val="010000"/>
                            </a:solidFill>
                            <a:effectLst/>
                            <a:latin typeface="Times New Roman" panose="020206030504050203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3782" name="yt_table_13782" title="H_222.72"/>
              <p:cNvGraphicFramePr>
                <a:graphicFrameLocks noGrp="1"/>
              </p:cNvGraphicFramePr>
              <p:nvPr/>
            </p:nvGraphicFramePr>
            <p:xfrm>
              <a:off x="468074" y="2077191"/>
              <a:ext cx="9033828" cy="2828544"/>
            </p:xfrm>
            <a:graphic>
              <a:graphicData uri="http://schemas.openxmlformats.org/drawingml/2006/table">
                <a:tbl>
                  <a:tblPr/>
                  <a:tblGrid>
                    <a:gridCol w="4999609"/>
                    <a:gridCol w="4034219"/>
                  </a:tblGrid>
                  <a:tr h="1198245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  <a:blipFill>
                          <a:blip r:embed="rId2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  <a:blipFill>
                          <a:blip r:embed="rId2"/>
                        </a:blipFill>
                      </a:tcPr>
                    </a:tc>
                  </a:tr>
                  <a:tr h="117221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  <a:blipFill>
                          <a:blip r:embed="rId2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  <a:blipFill>
                          <a:blip r:embed="rId2"/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2" name="文本框 1"/>
          <p:cNvSpPr txBox="1"/>
          <p:nvPr/>
        </p:nvSpPr>
        <p:spPr>
          <a:xfrm>
            <a:off x="9013988" y="1408287"/>
            <a:ext cx="451549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B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783" name="yt_shape_13783"/>
              <p:cNvSpPr txBox="1"/>
              <p:nvPr/>
            </p:nvSpPr>
            <p:spPr>
              <a:xfrm>
                <a:off x="468103" y="612000"/>
                <a:ext cx="11636916" cy="2234010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解二元一次方程组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①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②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把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②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代入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①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5_bcf8c"/>
                  </a:rPr>
                  <a:t>结果正确的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是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zh-CN" altLang="zh-CN" sz="3200" b="0" i="0" u="none">
                    <a:solidFill>
                      <a:srgbClr val="3D4263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　</a:t>
                </a:r>
                <a:r>
                  <a:rPr lang="en-US" altLang="zh-CN" sz="3200" b="0" i="0" u="none">
                    <a:solidFill>
                      <a:srgbClr val="FF0000">
                        <a:alpha val="0"/>
                      </a:srgbClr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zh-CN" altLang="zh-CN" sz="3200" b="0" i="0" u="none">
                    <a:solidFill>
                      <a:srgbClr val="3D4263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　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3783" name="yt_shape_137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636916" cy="2234010"/>
              </a:xfrm>
              <a:prstGeom prst="rect">
                <a:avLst/>
              </a:prstGeom>
              <a:blipFill rotWithShape="1">
                <a:blip r:embed="rId1"/>
                <a:stretch>
                  <a:fillRect l="-1" t="-22" b="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3785" name="yt_table_13785" title="H_99.84"/>
          <p:cNvGraphicFramePr>
            <a:graphicFrameLocks noGrp="1"/>
          </p:cNvGraphicFramePr>
          <p:nvPr/>
        </p:nvGraphicFramePr>
        <p:xfrm>
          <a:off x="468074" y="2896798"/>
          <a:ext cx="9714231" cy="1267968"/>
        </p:xfrm>
        <a:graphic>
          <a:graphicData uri="http://schemas.openxmlformats.org/drawingml/2006/table">
            <a:tbl>
              <a:tblPr/>
              <a:tblGrid>
                <a:gridCol w="5312093"/>
                <a:gridCol w="4402138"/>
              </a:tblGrid>
              <a:tr h="370840"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A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2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32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x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－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32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x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＋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＝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5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B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2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32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x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＋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32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x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＋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＝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5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575310" indent="-57531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C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2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32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x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－（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32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x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＋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）＝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5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5310" indent="-57531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D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2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32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x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－（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32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x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－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）＝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5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1597292" y="2211813"/>
            <a:ext cx="451549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C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7" name="yt_shape_13787"/>
          <p:cNvSpPr txBox="1"/>
          <p:nvPr/>
        </p:nvSpPr>
        <p:spPr>
          <a:xfrm>
            <a:off x="467999" y="612000"/>
            <a:ext cx="10930877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二元一次方程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与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的公共解是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en-US" altLang="zh-CN" sz="3200" b="0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788" name="yt_table_13788" title="H_222.72"/>
              <p:cNvGraphicFramePr>
                <a:graphicFrameLocks noGrp="1"/>
              </p:cNvGraphicFramePr>
              <p:nvPr/>
            </p:nvGraphicFramePr>
            <p:xfrm>
              <a:off x="468074" y="1234098"/>
              <a:ext cx="7064375" cy="2828544"/>
            </p:xfrm>
            <a:graphic>
              <a:graphicData uri="http://schemas.openxmlformats.org/drawingml/2006/table">
                <a:tbl>
                  <a:tblPr/>
                  <a:tblGrid>
                    <a:gridCol w="3998087"/>
                    <a:gridCol w="3066288"/>
                  </a:tblGrid>
                  <a:tr h="370840">
                    <a:tc>
                      <a:txBody>
                        <a:bodyPr/>
                        <a:lstStyle/>
                        <a:p>
                          <a:pPr marL="598170" indent="-598170" algn="l" eaLnBrk="1" latinLnBrk="0" hangingPunct="0">
                            <a:lnSpc>
                              <a:spcPct val="13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A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15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begChr m:val="{"/>
                                  <m:endChr m:val=""/>
                                  <m:ctrlP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eqArr>
                                    <m:eqArrPr>
                                      <m:ctrlP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&amp;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 lang="zh-CN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</a:rPr>
                                        <m:t>，</m:t>
                                      </m:r>
                                    </m:e>
                                    <m:e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&amp;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eqArr>
                                </m:e>
                              </m:d>
                            </m:oMath>
                          </a14:m>
                          <a:r>
                            <a:rPr lang="en-US" altLang="zh-CN" sz="1500" b="0" i="1">
                              <a:solidFill>
                                <a:srgbClr val="01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endParaRPr lang="en-US" altLang="zh-CN" sz="1500" b="0" i="1">
                            <a:solidFill>
                              <a:srgbClr val="010000"/>
                            </a:solidFill>
                            <a:effectLst/>
                            <a:latin typeface="Times New Roman" panose="020206030504050203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598170" indent="-598170" algn="l" eaLnBrk="1" latinLnBrk="0" hangingPunct="0">
                            <a:lnSpc>
                              <a:spcPct val="13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B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15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begChr m:val="{"/>
                                  <m:endChr m:val=""/>
                                  <m:ctrlP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eqArr>
                                    <m:eqArrPr>
                                      <m:ctrlP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&amp;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 lang="zh-CN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</a:rPr>
                                        <m:t>，</m:t>
                                      </m:r>
                                    </m:e>
                                    <m:e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&amp;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eqArr>
                                </m:e>
                              </m:d>
                            </m:oMath>
                          </a14:m>
                          <a:r>
                            <a:rPr lang="en-US" altLang="zh-CN" sz="1500" b="0" i="1">
                              <a:solidFill>
                                <a:srgbClr val="01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endParaRPr lang="en-US" altLang="zh-CN" sz="1500" b="0" i="1">
                            <a:solidFill>
                              <a:srgbClr val="010000"/>
                            </a:solidFill>
                            <a:effectLst/>
                            <a:latin typeface="Times New Roman" panose="020206030504050203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575310" indent="-575310" algn="l" eaLnBrk="1" latinLnBrk="0" hangingPunct="0">
                            <a:lnSpc>
                              <a:spcPct val="13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C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15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begChr m:val="{"/>
                                  <m:endChr m:val=""/>
                                  <m:ctrlP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eqArr>
                                    <m:eqArrPr>
                                      <m:ctrlP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&amp;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zh-CN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＝</m:t>
                                      </m:r>
                                      <m:r>
                                        <a:rPr lang="en-US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 lang="zh-CN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</a:rPr>
                                        <m:t>，</m:t>
                                      </m:r>
                                    </m:e>
                                    <m:e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&amp;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6</m:t>
                                      </m:r>
                                    </m:e>
                                  </m:eqArr>
                                </m:e>
                              </m:d>
                            </m:oMath>
                          </a14:m>
                          <a:r>
                            <a:rPr lang="en-US" altLang="zh-CN" sz="1500" b="0" i="1">
                              <a:solidFill>
                                <a:srgbClr val="01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endParaRPr lang="en-US" altLang="zh-CN" sz="1500" b="0" i="1">
                            <a:solidFill>
                              <a:srgbClr val="010000"/>
                            </a:solidFill>
                            <a:effectLst/>
                            <a:latin typeface="Times New Roman" panose="020206030504050203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575310" indent="-575310" algn="l" eaLnBrk="1" latinLnBrk="0" hangingPunct="0">
                            <a:lnSpc>
                              <a:spcPct val="13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D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15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begChr m:val="{"/>
                                  <m:endChr m:val=""/>
                                  <m:ctrlP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eqArr>
                                    <m:eqArrPr>
                                      <m:ctrlP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&amp;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 lang="en-US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</a:rPr>
                                        <m:t>.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5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 lang="zh-CN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Times New Roman" panose="02020603050405020304" pitchFamily="18" charset="0"/>
                                          <a:ea typeface="宋体" panose="02010600030101010101" pitchFamily="2" charset="-122"/>
                                        </a:rPr>
                                        <m:t>，</m:t>
                                      </m:r>
                                    </m:e>
                                    <m:e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&amp;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eqArr>
                                </m:e>
                              </m:d>
                            </m:oMath>
                          </a14:m>
                          <a:r>
                            <a:rPr lang="en-US" altLang="zh-CN" sz="1500" b="0" i="1">
                              <a:solidFill>
                                <a:srgbClr val="01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endParaRPr lang="en-US" altLang="zh-CN" sz="1500" b="0" i="1">
                            <a:solidFill>
                              <a:srgbClr val="010000"/>
                            </a:solidFill>
                            <a:effectLst/>
                            <a:latin typeface="Times New Roman" panose="020206030504050203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3788" name="yt_table_13788" title="H_222.72"/>
              <p:cNvGraphicFramePr>
                <a:graphicFrameLocks noGrp="1"/>
              </p:cNvGraphicFramePr>
              <p:nvPr/>
            </p:nvGraphicFramePr>
            <p:xfrm>
              <a:off x="468074" y="1234098"/>
              <a:ext cx="7064375" cy="2828544"/>
            </p:xfrm>
            <a:graphic>
              <a:graphicData uri="http://schemas.openxmlformats.org/drawingml/2006/table">
                <a:tbl>
                  <a:tblPr/>
                  <a:tblGrid>
                    <a:gridCol w="3998087"/>
                    <a:gridCol w="3066288"/>
                  </a:tblGrid>
                  <a:tr h="11557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  <a:blipFill>
                          <a:blip r:embed="rId1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  <a:blipFill>
                          <a:blip r:embed="rId1"/>
                        </a:blipFill>
                      </a:tcPr>
                    </a:tc>
                  </a:tr>
                  <a:tr h="1169035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  <a:blipFill>
                          <a:blip r:embed="rId1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  <a:blipFill>
                          <a:blip r:embed="rId1"/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2" name="文本框 1"/>
          <p:cNvSpPr txBox="1"/>
          <p:nvPr/>
        </p:nvSpPr>
        <p:spPr>
          <a:xfrm>
            <a:off x="10118888" y="565194"/>
            <a:ext cx="451549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B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789" name="yt_shape_13789"/>
              <p:cNvSpPr txBox="1"/>
              <p:nvPr/>
            </p:nvSpPr>
            <p:spPr>
              <a:xfrm>
                <a:off x="468103" y="612000"/>
                <a:ext cx="11636916" cy="5460084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已知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r>
                          <a:rPr lang="en-US" altLang="zh-CN" sz="3200" b="0" i="0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CN" sz="3200" b="0" i="0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3200" b="0" i="0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＋｜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n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｜＝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则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sz="35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20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             </a:t>
                </a:r>
                <a:r>
                  <a:rPr sz="5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n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e58cd,isEnd"/>
                  </a:rPr>
                  <a:t> </a:t>
                </a:r>
                <a:b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sz="32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20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             </a:t>
                </a:r>
                <a:r>
                  <a:rPr sz="8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100" spc="-100">
                    <a:latin typeface="Times New Roman" panose="02020603050405020304" pitchFamily="40"/>
                  </a:rPr>
                  <a:t>⁠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,isEnd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sym typeface=",isEnd"/>
                </a:endParaRPr>
              </a:p>
              <a:p>
                <a:pPr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由方程组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＋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可以得出关于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6_9c557,isEnd"/>
                  </a:rPr>
                  <a:t>之间的关系式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是</a:t>
                </a:r>
                <a:r>
                  <a:rPr sz="32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20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                                         </a:t>
                </a:r>
                <a:r>
                  <a:rPr sz="6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用含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的代数式表示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,isEnd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sym typeface=",isEnd"/>
                </a:endParaRPr>
              </a:p>
              <a:p>
                <a:pPr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已知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3200" b="0" i="1" u="none" baseline="30000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zh-CN" altLang="zh-CN" sz="3200" b="0" i="0" u="none" baseline="30000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 baseline="30000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b="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altLang="zh-CN" sz="3200" b="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3200" b="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altLang="zh-CN" sz="3200" b="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  <m:sup>
                        <m:r>
                          <a:rPr lang="en-US" altLang="zh-CN" sz="3200" b="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r>
                  <a:rPr lang="en-US" altLang="zh-CN" sz="1500" b="0" i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与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en-US" altLang="zh-CN" sz="1500" b="0" i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b="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altLang="zh-CN" sz="3200" b="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sSup>
                              <m:sSupPr>
                                <m:ctrlPr>
                                  <a:rPr lang="en-US" altLang="zh-CN" sz="3200" b="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sSup>
                                  <m:sSupPr>
                                    <m:ctrlPr>
                                      <a:rPr lang="en-US" altLang="zh-CN" sz="3200" b="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3200" b="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altLang="zh-CN" sz="3200" b="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  <m:sup>
                                <m:r>
                                  <a:rPr lang="en-US" altLang="zh-CN" sz="3200" b="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</m:e>
                          <m:sup>
                            <m:r>
                              <a:rPr lang="en-US" altLang="zh-CN" sz="3200" b="0" i="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</m:e>
                      <m:sup>
                        <m:r>
                          <a:rPr lang="en-US" altLang="zh-CN" sz="3200" b="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altLang="zh-CN" sz="1500" b="0" i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3200" b="0" i="0" u="none" baseline="30000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</a:t>
                </a:r>
                <a:r>
                  <a:rPr lang="zh-CN" altLang="zh-CN" sz="3200" b="0" i="0" u="none" baseline="30000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 baseline="30000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baseline="30000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n</a:t>
                </a:r>
                <a:r>
                  <a:rPr lang="en-US" altLang="zh-CN" sz="1500" b="0" i="1" u="none" baseline="30000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的和是单项式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则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37d3e,isEnd"/>
                  </a:rPr>
                  <a:t> </a:t>
                </a:r>
                <a:b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sz="32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20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             </a:t>
                </a:r>
                <a:r>
                  <a:rPr sz="8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n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sz="32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20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             </a:t>
                </a:r>
                <a:r>
                  <a:rPr sz="8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100" spc="-100">
                    <a:latin typeface="Times New Roman" panose="02020603050405020304" pitchFamily="40"/>
                  </a:rPr>
                  <a:t>⁠</a:t>
                </a:r>
                <a:r>
                  <a:rPr lang="en-US" altLang="zh-CN" sz="3200" b="0" i="0" u="none" smtClean="0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,isEnd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sym typeface=",isEnd"/>
                </a:endParaRPr>
              </a:p>
            </p:txBody>
          </p:sp>
        </mc:Choice>
        <mc:Fallback>
          <p:sp>
            <p:nvSpPr>
              <p:cNvPr id="13789" name="yt_shape_137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636916" cy="5460084"/>
              </a:xfrm>
              <a:prstGeom prst="rect">
                <a:avLst/>
              </a:prstGeom>
              <a:blipFill rotWithShape="1">
                <a:blip r:embed="rId1"/>
                <a:stretch>
                  <a:fillRect l="-1" t="-9" b="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/>
          <p:cNvSpPr txBox="1"/>
          <p:nvPr/>
        </p:nvSpPr>
        <p:spPr>
          <a:xfrm>
            <a:off x="10043364" y="565194"/>
            <a:ext cx="789685" cy="782079"/>
          </a:xfrm>
          <a:prstGeom prst="rect">
            <a:avLst/>
          </a:prstGeom>
          <a:noFill/>
        </p:spPr>
        <p:txBody>
          <a:bodyPr vert="horz" wrap="none" rtlCol="0" anchor="ctr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90892" y="1253661"/>
            <a:ext cx="789686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38517" y="3263228"/>
            <a:ext cx="2513711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y</a:t>
            </a:r>
            <a:r>
              <a:rPr kumimoji="0" lang="en-US" altLang="zh-CN" sz="15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 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＝－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－</a:t>
            </a:r>
            <a:r>
              <a:rPr kumimoji="0" lang="en-US" altLang="zh-CN" sz="15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32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x</a:t>
            </a:r>
            <a:r>
              <a:rPr kumimoji="0" lang="en-US" altLang="zh-CN" sz="15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 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90892" y="4772704"/>
            <a:ext cx="789686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18142" y="4772704"/>
            <a:ext cx="789686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5" grpId="0" build="allAtOnce"/>
      <p:bldP spid="6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796" name="yt_shape_13796"/>
              <p:cNvSpPr txBox="1"/>
              <p:nvPr/>
            </p:nvSpPr>
            <p:spPr>
              <a:xfrm>
                <a:off x="467999" y="612000"/>
                <a:ext cx="3954031" cy="166269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hangingPunct="0">
                  <a:lnSpc>
                    <a:spcPct val="130000"/>
                  </a:lnSpc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7</a:t>
                </a:r>
                <a:r>
                  <a:rPr lang="en-US" altLang="zh-CN" sz="3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>
                    <a:solidFill>
                      <a:srgbClr val="000000"/>
                    </a:solidFill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>
                    <a:solidFill>
                      <a:srgbClr val="00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用代入消元法解下列二元一次方程组</a:t>
                </a:r>
                <a:r>
                  <a:rPr lang="zh-CN" altLang="zh-CN" sz="3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sym typeface=",isEnd"/>
                  </a:rPr>
                  <a:t>：</a:t>
                </a:r>
                <a:endParaRPr lang="zh-CN" altLang="zh-CN" sz="32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,isEnd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 smtClean="0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①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；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②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3796" name="yt_shape_1379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612000"/>
                <a:ext cx="3954031" cy="1662699"/>
              </a:xfrm>
              <a:prstGeom prst="rect">
                <a:avLst/>
              </a:prstGeom>
              <a:blipFill rotWithShape="1">
                <a:blip r:embed="rId1"/>
                <a:stretch>
                  <a:fillRect t="-30" r="-92715" b="-225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798" name="yt_shape_13798"/>
          <p:cNvSpPr txBox="1"/>
          <p:nvPr/>
        </p:nvSpPr>
        <p:spPr>
          <a:xfrm>
            <a:off x="467999" y="2956423"/>
            <a:ext cx="6200415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　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 </a:t>
            </a:r>
            <a:r>
              <a:rPr lang="zh-CN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③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799" name="yt_shape_13799"/>
          <p:cNvSpPr txBox="1"/>
          <p:nvPr/>
        </p:nvSpPr>
        <p:spPr>
          <a:xfrm>
            <a:off x="467999" y="3578521"/>
            <a:ext cx="9044143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将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③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代入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）－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解得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800" name="yt_shape_13800"/>
              <p:cNvSpPr txBox="1"/>
              <p:nvPr/>
            </p:nvSpPr>
            <p:spPr>
              <a:xfrm>
                <a:off x="467999" y="4200619"/>
                <a:ext cx="5356082" cy="1590948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将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代入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③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所以原方程组的解是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FF0000"/>
                  </a:solidFill>
                  <a:effectLst/>
                  <a:latin typeface="Times New Roman" panose="02020603050405020304" pitchFamily="40"/>
                  <a:ea typeface="楷体" panose="02010609060101010101" pitchFamily="32" charset="-122"/>
                </a:endParaRPr>
              </a:p>
            </p:txBody>
          </p:sp>
        </mc:Choice>
        <mc:Fallback>
          <p:sp>
            <p:nvSpPr>
              <p:cNvPr id="13800" name="yt_shape_1380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4200619"/>
                <a:ext cx="5356082" cy="1590948"/>
              </a:xfrm>
              <a:prstGeom prst="rect">
                <a:avLst/>
              </a:prstGeom>
              <a:blipFill rotWithShape="1">
                <a:blip r:embed="rId2"/>
                <a:stretch>
                  <a:fillRect t="-6" r="-335" b="2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8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98" grpId="0" build="allAtOnce"/>
      <p:bldP spid="13799" grpId="0" build="allAtOnce"/>
      <p:bldP spid="13800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802" name="yt_shape_13802"/>
              <p:cNvSpPr txBox="1"/>
              <p:nvPr/>
            </p:nvSpPr>
            <p:spPr>
              <a:xfrm>
                <a:off x="467999" y="612000"/>
                <a:ext cx="5020862" cy="1428083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8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①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6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；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②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3802" name="yt_shape_1380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612000"/>
                <a:ext cx="5020862" cy="1428083"/>
              </a:xfrm>
              <a:prstGeom prst="rect">
                <a:avLst/>
              </a:prstGeom>
              <a:blipFill rotWithShape="1">
                <a:blip r:embed="rId1"/>
                <a:stretch>
                  <a:fillRect t="-35" r="-1456" b="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804" name="yt_shape_13804"/>
          <p:cNvSpPr txBox="1"/>
          <p:nvPr/>
        </p:nvSpPr>
        <p:spPr>
          <a:xfrm>
            <a:off x="467999" y="2090871"/>
            <a:ext cx="6553076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　　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③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805" name="yt_shape_13805"/>
              <p:cNvSpPr txBox="1"/>
              <p:nvPr/>
            </p:nvSpPr>
            <p:spPr>
              <a:xfrm>
                <a:off x="468103" y="2712969"/>
                <a:ext cx="11636916" cy="321908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将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③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代入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①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将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endParaRPr lang="en-US" altLang="zh-CN" sz="3200" b="0" i="0" u="none" smtClean="0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smtClean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  <a:sym typeface="_⨹_1_2021a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代入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③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所以原方程组的解是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f>
                              <m:fPr>
                                <m:ctrlP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7</m:t>
                                </m:r>
                              </m:num>
                              <m:den>
                                <m: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den>
                            </m:f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FF0000"/>
                  </a:solidFill>
                  <a:effectLst/>
                  <a:latin typeface="Times New Roman" panose="02020603050405020304" pitchFamily="40"/>
                  <a:ea typeface="楷体" panose="02010609060101010101" pitchFamily="32" charset="-122"/>
                </a:endParaRPr>
              </a:p>
            </p:txBody>
          </p:sp>
        </mc:Choice>
        <mc:Fallback>
          <p:sp>
            <p:nvSpPr>
              <p:cNvPr id="13805" name="yt_shape_138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2712969"/>
                <a:ext cx="11636916" cy="3219086"/>
              </a:xfrm>
              <a:prstGeom prst="rect">
                <a:avLst/>
              </a:prstGeom>
              <a:blipFill rotWithShape="1">
                <a:blip r:embed="rId2"/>
                <a:stretch>
                  <a:fillRect l="-1" t="-8" b="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8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8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8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04" grpId="0" build="allAtOnce"/>
      <p:bldP spid="13805" grpId="0" uiExpand="1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807" name="yt_shape_13807"/>
              <p:cNvSpPr txBox="1"/>
              <p:nvPr/>
            </p:nvSpPr>
            <p:spPr>
              <a:xfrm>
                <a:off x="467999" y="612000"/>
                <a:ext cx="7150484" cy="204382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f>
                              <m:fPr>
                                <m:ctrlPr>
                                  <a:rPr lang="en-US" altLang="zh-CN" sz="3200" b="0" i="1">
                                    <a:solidFill>
                                      <a:srgbClr val="01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3200" b="0" i="1">
                                    <a:solidFill>
                                      <a:srgbClr val="01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zh-CN" altLang="zh-CN" sz="3200" b="0" i="1">
                                    <a:solidFill>
                                      <a:srgbClr val="01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（</m:t>
                                </m:r>
                                <m:r>
                                  <a:rPr lang="en-US" altLang="zh-CN" sz="3200" b="0" i="1">
                                    <a:solidFill>
                                      <a:srgbClr val="01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altLang="zh-CN" sz="3200" b="0" i="0">
                                    <a:solidFill>
                                      <a:srgbClr val="01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3200" b="0" i="1">
                                    <a:solidFill>
                                      <a:srgbClr val="01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zh-CN" altLang="zh-CN" sz="3200" b="0" i="1">
                                    <a:solidFill>
                                      <a:srgbClr val="01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）</m:t>
                                </m:r>
                              </m:num>
                              <m:den>
                                <m:r>
                                  <a:rPr lang="en-US" altLang="zh-CN" sz="3200" b="0" i="1">
                                    <a:solidFill>
                                      <a:srgbClr val="01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altLang="zh-CN" sz="3200" b="0" i="1">
                                    <a:solidFill>
                                      <a:srgbClr val="01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3200" b="0" i="1">
                                    <a:solidFill>
                                      <a:srgbClr val="01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zh-CN" altLang="zh-CN" sz="3200" b="0" i="0">
                                    <a:solidFill>
                                      <a:srgbClr val="01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＋</m:t>
                                </m:r>
                                <m:r>
                                  <a:rPr lang="en-US" altLang="zh-CN" sz="3200" b="0" i="1">
                                    <a:solidFill>
                                      <a:srgbClr val="01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num>
                              <m:den>
                                <m:r>
                                  <a:rPr lang="en-US" altLang="zh-CN" sz="3200" b="0" i="1">
                                    <a:solidFill>
                                      <a:srgbClr val="01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altLang="zh-CN" sz="3200" b="0" i="1">
                                    <a:solidFill>
                                      <a:srgbClr val="01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3200" b="0" i="1">
                                    <a:solidFill>
                                      <a:srgbClr val="01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altLang="zh-CN" sz="3200" b="0" i="1">
                                    <a:solidFill>
                                      <a:srgbClr val="01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12</m:t>
                                </m:r>
                              </m:den>
                            </m:f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</a:rPr>
                              <m:t>　　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①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（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＋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（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）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②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3807" name="yt_shape_1380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612000"/>
                <a:ext cx="7150484" cy="2043829"/>
              </a:xfrm>
              <a:prstGeom prst="rect">
                <a:avLst/>
              </a:prstGeom>
              <a:blipFill rotWithShape="1">
                <a:blip r:embed="rId1"/>
                <a:stretch>
                  <a:fillRect t="-24" r="5" b="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809" name="yt_shape_13809"/>
              <p:cNvSpPr txBox="1"/>
              <p:nvPr/>
            </p:nvSpPr>
            <p:spPr>
              <a:xfrm>
                <a:off x="467999" y="2212841"/>
                <a:ext cx="8336449" cy="204382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原方程组化简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11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　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③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　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④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FF0000"/>
                  </a:solidFill>
                  <a:effectLst/>
                  <a:latin typeface="Times New Roman" panose="02020603050405020304" pitchFamily="40"/>
                  <a:ea typeface="楷体" panose="02010609060101010101" pitchFamily="32" charset="-122"/>
                </a:endParaRPr>
              </a:p>
            </p:txBody>
          </p:sp>
        </mc:Choice>
        <mc:Fallback>
          <p:sp>
            <p:nvSpPr>
              <p:cNvPr id="13809" name="yt_shape_1380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2212841"/>
                <a:ext cx="8336449" cy="2043829"/>
              </a:xfrm>
              <a:prstGeom prst="rect">
                <a:avLst/>
              </a:prstGeom>
              <a:blipFill rotWithShape="1">
                <a:blip r:embed="rId2"/>
                <a:stretch>
                  <a:fillRect t="-25" r="2" b="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811" name="yt_shape_13811"/>
          <p:cNvSpPr txBox="1"/>
          <p:nvPr/>
        </p:nvSpPr>
        <p:spPr>
          <a:xfrm>
            <a:off x="467999" y="3835791"/>
            <a:ext cx="4045979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.⑤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812" name="yt_shape_13812"/>
              <p:cNvSpPr txBox="1"/>
              <p:nvPr/>
            </p:nvSpPr>
            <p:spPr>
              <a:xfrm>
                <a:off x="467999" y="4457889"/>
                <a:ext cx="9439251" cy="571310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将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⑤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代入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③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11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 smtClean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 smtClean="0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hangingPunct="0">
                  <a:lnSpc>
                    <a:spcPct val="130000"/>
                  </a:lnSpc>
                </a:pPr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将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代入</a:t>
                </a:r>
                <a:r>
                  <a:rPr lang="en-US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⑤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3200" smtClean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smtClean="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原方程组的解是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zh-CN" altLang="zh-CN" sz="3200">
                                <a:solidFill>
                                  <a:srgbClr val="FF0000"/>
                                </a:solidFill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en-US" altLang="zh-CN" sz="3200">
                                <a:solidFill>
                                  <a:srgbClr val="FF0000"/>
                                </a:solidFill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>
                  <a:solidFill>
                    <a:srgbClr val="FF0000"/>
                  </a:solidFill>
                  <a:latin typeface="Times New Roman" panose="02020603050405020304" pitchFamily="40"/>
                  <a:ea typeface="楷体" panose="02010609060101010101" pitchFamily="32" charset="-122"/>
                </a:endParaRPr>
              </a:p>
            </p:txBody>
          </p:sp>
        </mc:Choice>
        <mc:Fallback>
          <p:sp>
            <p:nvSpPr>
              <p:cNvPr id="13812" name="yt_shape_138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4457889"/>
                <a:ext cx="9439251" cy="571310"/>
              </a:xfrm>
              <a:prstGeom prst="rect">
                <a:avLst/>
              </a:prstGeom>
              <a:blipFill rotWithShape="1">
                <a:blip r:embed="rId3"/>
                <a:stretch>
                  <a:fillRect t="-33" r="-2953" b="-21318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8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8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8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09" grpId="0" build="allAtOnce"/>
      <p:bldP spid="13811" grpId="0" build="allAtOnce"/>
      <p:bldP spid="13812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815" name="yt_shape_13815"/>
              <p:cNvSpPr txBox="1"/>
              <p:nvPr/>
            </p:nvSpPr>
            <p:spPr>
              <a:xfrm>
                <a:off x="468103" y="612000"/>
                <a:ext cx="11636916" cy="199939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已知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和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都是方程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的解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求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b1fb5"/>
                  </a:rPr>
                  <a:t> </a:t>
                </a:r>
                <a:b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的值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3815" name="yt_shape_138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636916" cy="1999393"/>
              </a:xfrm>
              <a:prstGeom prst="rect">
                <a:avLst/>
              </a:prstGeom>
              <a:blipFill rotWithShape="1">
                <a:blip r:embed="rId1"/>
                <a:stretch>
                  <a:fillRect l="-1" t="-25" b="1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817" name="yt_shape_13817"/>
              <p:cNvSpPr txBox="1"/>
              <p:nvPr/>
            </p:nvSpPr>
            <p:spPr>
              <a:xfrm>
                <a:off x="467999" y="2662181"/>
                <a:ext cx="6195222" cy="1279004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由题意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＋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　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①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＋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②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FF0000"/>
                  </a:solidFill>
                  <a:effectLst/>
                  <a:latin typeface="Times New Roman" panose="02020603050405020304" pitchFamily="40"/>
                  <a:ea typeface="楷体" panose="02010609060101010101" pitchFamily="32" charset="-122"/>
                </a:endParaRPr>
              </a:p>
            </p:txBody>
          </p:sp>
        </mc:Choice>
        <mc:Fallback>
          <p:sp>
            <p:nvSpPr>
              <p:cNvPr id="13817" name="yt_shape_138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2662181"/>
                <a:ext cx="6195222" cy="1279004"/>
              </a:xfrm>
              <a:prstGeom prst="rect">
                <a:avLst/>
              </a:prstGeom>
              <a:blipFill rotWithShape="1">
                <a:blip r:embed="rId2"/>
                <a:stretch>
                  <a:fillRect t="-20" r="-448" b="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819" name="yt_shape_13819"/>
          <p:cNvSpPr txBox="1"/>
          <p:nvPr/>
        </p:nvSpPr>
        <p:spPr>
          <a:xfrm>
            <a:off x="467999" y="3991973"/>
            <a:ext cx="3270126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.③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820" name="yt_shape_13820"/>
          <p:cNvSpPr txBox="1"/>
          <p:nvPr/>
        </p:nvSpPr>
        <p:spPr>
          <a:xfrm>
            <a:off x="467999" y="4614071"/>
            <a:ext cx="5116785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将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③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代入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821" name="yt_shape_13821"/>
          <p:cNvSpPr txBox="1"/>
          <p:nvPr/>
        </p:nvSpPr>
        <p:spPr>
          <a:xfrm>
            <a:off x="467999" y="5236169"/>
            <a:ext cx="2654573" cy="121148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解得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8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38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17" grpId="0" build="allAtOnce"/>
      <p:bldP spid="13819" grpId="0" build="allAtOnce"/>
      <p:bldP spid="13820" grpId="0" build="allAtOnce"/>
      <p:bldP spid="13821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3" name="yt_shape_13823"/>
          <p:cNvSpPr txBox="1"/>
          <p:nvPr/>
        </p:nvSpPr>
        <p:spPr>
          <a:xfrm>
            <a:off x="4060965" y="612000"/>
            <a:ext cx="3973332" cy="74738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4150" b="0" i="0" u="none" spc="-41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4150" b="0" i="0" u="none" spc="29946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4150" b="0" i="0" u="none" spc="29946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3822" name="yt_image_13822" title="H_65.5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60965" y="612000"/>
            <a:ext cx="3932492" cy="83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825" name="yt_shape_13825"/>
              <p:cNvSpPr txBox="1"/>
              <p:nvPr/>
            </p:nvSpPr>
            <p:spPr>
              <a:xfrm>
                <a:off x="468103" y="1443920"/>
                <a:ext cx="10687577" cy="5226624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just"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已知关于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的二元一次方程组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＋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6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3_d9958"/>
                  </a:rPr>
                  <a:t>的解是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则关于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8_24462"/>
                  </a:rPr>
                  <a:t>的二元一次方程组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（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＋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（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）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（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＋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）</m:t>
                            </m:r>
                            <m: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＋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（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）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6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的解是</a:t>
                </a:r>
                <a:r>
                  <a:rPr lang="zh-CN" altLang="zh-CN" sz="100" b="0" i="0" spc="-100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 </a:t>
                </a:r>
                <a:r>
                  <a:rPr lang="zh-CN" altLang="zh-CN" sz="3200" b="0" i="0">
                    <a:solidFill>
                      <a:srgbClr val="FF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  <a:ea typeface="宋体" panose="02010600030101010101" pitchFamily="2" charset="-122"/>
                    <a:sym typeface="IsAddLine"/>
                  </a:rPr>
                  <a:t>　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 smtClean="0">
                            <a:solidFill>
                              <a:srgbClr val="FE0000">
                                <a:alpha val="0"/>
                              </a:srgbClr>
                            </a:solidFill>
                            <a:effectLst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IsAddLineIsAddLine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 smtClean="0">
                                <a:solidFill>
                                  <a:srgbClr val="FE0000">
                                    <a:alpha val="0"/>
                                  </a:srgbClr>
                                </a:solidFill>
                                <a:effectLst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IsAddLineIsAddLine"/>
                              </a:rPr>
                            </m:ctrlPr>
                          </m:eqArrPr>
                          <m:e>
                            <m:r>
                              <a:rPr lang="en-US" altLang="zh-CN" sz="3200" b="0" i="1" smtClean="0">
                                <a:solidFill>
                                  <a:srgbClr val="FE0000">
                                    <a:alpha val="0"/>
                                  </a:srgbClr>
                                </a:solidFill>
                                <a:effectLst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IsAddLineIsAddLine"/>
                              </a:rPr>
                              <m:t>&amp;</m:t>
                            </m:r>
                            <m:r>
                              <a:rPr lang="en-US" altLang="zh-CN" sz="3200" b="0" i="1" smtClean="0">
                                <a:solidFill>
                                  <a:srgbClr val="FE0000">
                                    <a:alpha val="0"/>
                                  </a:srgbClr>
                                </a:solidFill>
                                <a:effectLst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IsAddLineIsAddLine"/>
                              </a:rPr>
                              <m:t>𝑎</m:t>
                            </m:r>
                            <m:r>
                              <a:rPr lang="zh-CN" altLang="zh-CN" sz="3200" b="0" i="1" smtClean="0">
                                <a:solidFill>
                                  <a:srgbClr val="FE0000">
                                    <a:alpha val="0"/>
                                  </a:srgbClr>
                                </a:solidFill>
                                <a:effectLst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IsAddLineIsAddLine"/>
                              </a:rPr>
                              <m:t>＝</m:t>
                            </m:r>
                            <m:r>
                              <a:rPr lang="en-US" altLang="zh-CN" sz="3200" b="0" i="0" smtClean="0">
                                <a:solidFill>
                                  <a:srgbClr val="FE0000">
                                    <a:alpha val="0"/>
                                  </a:srgbClr>
                                </a:solidFill>
                                <a:effectLst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IsAddLineIsAddLine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altLang="zh-CN" sz="3200" b="0" i="1" smtClean="0">
                                    <a:solidFill>
                                      <a:srgbClr val="FE0000">
                                        <a:alpha val="0"/>
                                      </a:srgbClr>
                                    </a:solidFill>
                                    <a:effectLst/>
                                    <a:uFill>
                                      <a:solidFill>
                                        <a:srgbClr val="000000"/>
                                      </a:solidFill>
                                    </a:u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IsAddLineIsAddLine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3200" b="0" i="1" smtClean="0">
                                    <a:solidFill>
                                      <a:srgbClr val="FE0000">
                                        <a:alpha val="0"/>
                                      </a:srgbClr>
                                    </a:solidFill>
                                    <a:effectLst/>
                                    <a:uFill>
                                      <a:solidFill>
                                        <a:srgbClr val="000000"/>
                                      </a:solidFill>
                                    </a:u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IsAddLineIsAddLine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altLang="zh-CN" sz="3200" b="0" i="1" smtClean="0">
                                    <a:solidFill>
                                      <a:srgbClr val="FE0000">
                                        <a:alpha val="0"/>
                                      </a:srgbClr>
                                    </a:solidFill>
                                    <a:effectLst/>
                                    <a:uFill>
                                      <a:solidFill>
                                        <a:srgbClr val="000000"/>
                                      </a:solidFill>
                                    </a:u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IsAddLineIsAddLine"/>
                                  </a:rPr>
                                  <m:t>2</m:t>
                                </m:r>
                              </m:den>
                            </m:f>
                            <m:r>
                              <m:rPr>
                                <m:nor/>
                              </m:rPr>
                              <a:rPr lang="zh-CN" altLang="zh-CN" sz="3200" b="0" i="0" smtClean="0">
                                <a:solidFill>
                                  <a:srgbClr val="FE0000">
                                    <a:alpha val="0"/>
                                  </a:srgbClr>
                                </a:solidFill>
                                <a:effectLst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  <a:sym typeface="IsAddLineIsAddLine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 smtClean="0">
                                <a:solidFill>
                                  <a:srgbClr val="FE0000">
                                    <a:alpha val="0"/>
                                  </a:srgbClr>
                                </a:solidFill>
                                <a:effectLst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IsAddLineIsAddLine"/>
                              </a:rPr>
                              <m:t>&amp;</m:t>
                            </m:r>
                            <m:r>
                              <a:rPr lang="en-US" altLang="zh-CN" sz="3200" b="0" i="1" smtClean="0">
                                <a:solidFill>
                                  <a:srgbClr val="FE0000">
                                    <a:alpha val="0"/>
                                  </a:srgbClr>
                                </a:solidFill>
                                <a:effectLst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IsAddLineIsAddLine"/>
                              </a:rPr>
                              <m:t>𝑏</m:t>
                            </m:r>
                            <m:r>
                              <a:rPr lang="zh-CN" altLang="zh-CN" sz="3200" b="0" i="1" smtClean="0">
                                <a:solidFill>
                                  <a:srgbClr val="FE0000">
                                    <a:alpha val="0"/>
                                  </a:srgbClr>
                                </a:solidFill>
                                <a:effectLst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IsAddLineIsAddLine"/>
                              </a:rPr>
                              <m:t>＝</m:t>
                            </m:r>
                            <m:f>
                              <m:fPr>
                                <m:ctrlPr>
                                  <a:rPr lang="en-US" altLang="zh-CN" sz="3200" b="0" i="1" smtClean="0">
                                    <a:solidFill>
                                      <a:srgbClr val="FE0000">
                                        <a:alpha val="0"/>
                                      </a:srgbClr>
                                    </a:solidFill>
                                    <a:effectLst/>
                                    <a:uFill>
                                      <a:solidFill>
                                        <a:srgbClr val="000000"/>
                                      </a:solidFill>
                                    </a:u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IsAddLineIsAddLine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3200" b="0" i="1" smtClean="0">
                                    <a:solidFill>
                                      <a:srgbClr val="FE0000">
                                        <a:alpha val="0"/>
                                      </a:srgbClr>
                                    </a:solidFill>
                                    <a:effectLst/>
                                    <a:uFill>
                                      <a:solidFill>
                                        <a:srgbClr val="000000"/>
                                      </a:solidFill>
                                    </a:u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IsAddLineIsAddLine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en-US" altLang="zh-CN" sz="3200" b="0" i="1" smtClean="0">
                                    <a:solidFill>
                                      <a:srgbClr val="FE0000">
                                        <a:alpha val="0"/>
                                      </a:srgbClr>
                                    </a:solidFill>
                                    <a:effectLst/>
                                    <a:uFill>
                                      <a:solidFill>
                                        <a:srgbClr val="000000"/>
                                      </a:solidFill>
                                    </a:u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IsAddLineIsAddLine"/>
                                  </a:rPr>
                                  <m:t>2</m:t>
                                </m:r>
                              </m:den>
                            </m:f>
                          </m:e>
                        </m:eqArr>
                      </m:e>
                    </m:d>
                  </m:oMath>
                </a14:m>
                <a:r>
                  <a:rPr lang="zh-CN" altLang="zh-CN" sz="3200" b="0" i="0">
                    <a:solidFill>
                      <a:srgbClr val="FF0000">
                        <a:alpha val="0"/>
                      </a:srgbClr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  <a:ea typeface="宋体" panose="02010600030101010101" pitchFamily="2" charset="-122"/>
                    <a:sym typeface="IsAddLine"/>
                  </a:rPr>
                  <a:t>　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3825" name="yt_shape_138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1443920"/>
                <a:ext cx="10687577" cy="5226624"/>
              </a:xfrm>
              <a:prstGeom prst="rect">
                <a:avLst/>
              </a:prstGeom>
              <a:blipFill rotWithShape="1">
                <a:blip r:embed="rId2"/>
                <a:stretch>
                  <a:fillRect l="-1" t="-11" b="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/>
              <p:cNvSpPr txBox="1"/>
              <p:nvPr/>
            </p:nvSpPr>
            <p:spPr>
              <a:xfrm>
                <a:off x="7542225" y="3576434"/>
                <a:ext cx="2611628" cy="2441144"/>
              </a:xfrm>
              <a:prstGeom prst="rect">
                <a:avLst/>
              </a:prstGeom>
              <a:noFill/>
            </p:spPr>
            <p:txBody>
              <a:bodyPr vert="horz" wrap="none" rtlCol="0" anchor="ctr">
                <a:noAutofit/>
              </a:bodyPr>
              <a:lstStyle/>
              <a:p>
                <a:pPr>
                  <a:lnSpc>
                    <a:spcPct val="130000"/>
                  </a:lnSpc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kumimoji="0" lang="en-US" altLang="zh-CN" sz="3200" b="0" i="1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kumimoji="0" lang="en-US" altLang="zh-CN" sz="3200" b="0" i="1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kumimoji="0" lang="en-US" altLang="zh-CN" sz="3200" b="0" i="1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kumimoji="0" lang="en-US" altLang="zh-CN" sz="3200" b="0" i="1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kumimoji="0" lang="zh-CN" altLang="zh-CN" sz="3200" b="0" i="1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kumimoji="0" lang="en-US" altLang="zh-CN" sz="3200" b="0" i="0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kumimoji="0" lang="en-US" altLang="zh-CN" sz="3200" b="0" i="1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>
                                      <a:solidFill>
                                        <a:srgbClr val="000000"/>
                                      </a:solidFill>
                                    </a:u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kumimoji="0" lang="en-US" altLang="zh-CN" sz="3200" b="0" i="1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>
                                      <a:solidFill>
                                        <a:srgbClr val="000000"/>
                                      </a:solidFill>
                                    </a:u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kumimoji="0" lang="en-US" altLang="zh-CN" sz="3200" b="0" i="1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>
                                      <a:solidFill>
                                        <a:srgbClr val="000000"/>
                                      </a:solidFill>
                                    </a:u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m:rPr>
                                <m:nor/>
                              </m:rPr>
                              <a:rPr kumimoji="0" lang="zh-CN" altLang="zh-CN" sz="3200" b="0" i="0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kumimoji="0" lang="en-US" altLang="zh-CN" sz="3200" b="0" i="1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kumimoji="0" lang="en-US" altLang="zh-CN" sz="3200" b="0" i="1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  <m:r>
                              <a:rPr kumimoji="0" lang="zh-CN" altLang="zh-CN" sz="3200" b="0" i="1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>
                                  <a:solidFill>
                                    <a:srgbClr val="000000"/>
                                  </a:solidFill>
                                </a:u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f>
                              <m:fPr>
                                <m:ctrlPr>
                                  <a:rPr kumimoji="0" lang="en-US" altLang="zh-CN" sz="3200" b="0" i="1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>
                                      <a:solidFill>
                                        <a:srgbClr val="000000"/>
                                      </a:solidFill>
                                    </a:u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kumimoji="0" lang="en-US" altLang="zh-CN" sz="3200" b="0" i="1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>
                                      <a:solidFill>
                                        <a:srgbClr val="000000"/>
                                      </a:solidFill>
                                    </a:u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kumimoji="0" lang="en-US" altLang="zh-CN" sz="3200" b="0" i="1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>
                                      <a:solidFill>
                                        <a:srgbClr val="000000"/>
                                      </a:solidFill>
                                    </a:u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eqArr>
                      </m:e>
                    </m:d>
                  </m:oMath>
                </a14:m>
                <a:r>
                  <a:rPr kumimoji="0" lang="zh-CN" altLang="zh-CN" sz="3200" b="0" i="0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  <a:ea typeface="宋体" panose="02010600030101010101" pitchFamily="2" charset="-122"/>
                  </a:rPr>
                  <a:t>　</a:t>
                </a:r>
                <a:endParaRPr lang="zh-CN" altLang="en-US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2225" y="3576434"/>
                <a:ext cx="2611628" cy="2441144"/>
              </a:xfrm>
              <a:prstGeom prst="rect">
                <a:avLst/>
              </a:prstGeom>
              <a:blipFill rotWithShape="1">
                <a:blip r:embed="rId3"/>
                <a:stretch>
                  <a:fillRect l="-13" t="-5" r="8" b="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直接连接符 2"/>
          <p:cNvCxnSpPr/>
          <p:nvPr/>
        </p:nvCxnSpPr>
        <p:spPr>
          <a:xfrm>
            <a:off x="7225837" y="5843518"/>
            <a:ext cx="2838005" cy="0"/>
          </a:xfrm>
          <a:prstGeom prst="line">
            <a:avLst/>
          </a:prstGeom>
          <a:ln w="24026">
            <a:solidFill>
              <a:srgbClr val="0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827" name="yt_shape_13827"/>
              <p:cNvSpPr txBox="1"/>
              <p:nvPr/>
            </p:nvSpPr>
            <p:spPr>
              <a:xfrm>
                <a:off x="468103" y="612000"/>
                <a:ext cx="10916177" cy="823725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/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【解析】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由题意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可设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/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则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（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＋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（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）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（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＋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）</m:t>
                            </m:r>
                            <m: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＋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（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）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6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变形为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𝑚𝑦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＋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𝑛𝑦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6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FF0000"/>
                  </a:solidFill>
                  <a:effectLst/>
                  <a:latin typeface="Times New Roman" panose="02020603050405020304" pitchFamily="40"/>
                  <a:ea typeface="楷体" panose="02010609060101010101" pitchFamily="32" charset="-122"/>
                </a:endParaRPr>
              </a:p>
              <a:p>
                <a:pPr algn="l" eaLnBrk="1" latinLnBrk="0" hangingPunct="0"/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因为关于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的二元一次方程组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𝑚𝑦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＋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𝑛𝑦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6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  <a:sym typeface="_⨹_3_0f312"/>
                  </a:rPr>
                  <a:t>的解是</a:t>
                </a:r>
                <a:b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</a:b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＋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f>
                              <m:fPr>
                                <m:ctrlP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  <a:sym typeface="_⨹_4_4e533"/>
                  </a:rPr>
                  <a:t>故答案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  <a:sym typeface="_⨹_4_4e533"/>
                  </a:rPr>
                  <a:t>为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f>
                              <m:fPr>
                                <m:ctrlP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FF0000"/>
                  </a:solidFill>
                  <a:effectLst/>
                  <a:latin typeface="Times New Roman" panose="02020603050405020304" pitchFamily="40"/>
                  <a:ea typeface="楷体" panose="02010609060101010101" pitchFamily="32" charset="-122"/>
                </a:endParaRPr>
              </a:p>
            </p:txBody>
          </p:sp>
        </mc:Choice>
        <mc:Fallback>
          <p:sp>
            <p:nvSpPr>
              <p:cNvPr id="13827" name="yt_shape_138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0916177" cy="8237255"/>
              </a:xfrm>
              <a:prstGeom prst="rect">
                <a:avLst/>
              </a:prstGeom>
              <a:blipFill rotWithShape="1">
                <a:blip r:embed="rId1"/>
                <a:stretch>
                  <a:fillRect l="-1" t="-6" b="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7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829" name="yt_shape_13829"/>
              <p:cNvSpPr txBox="1"/>
              <p:nvPr/>
            </p:nvSpPr>
            <p:spPr>
              <a:xfrm>
                <a:off x="468103" y="612000"/>
                <a:ext cx="11636916" cy="3652154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10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对于任意有理数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d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我们规定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altLang="zh-CN" sz="3200" b="0" i="1">
                                  <a:solidFill>
                                    <a:srgbClr val="01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zh-CN" altLang="zh-CN" sz="3200" b="0" i="0">
                                  <a:solidFill>
                                    <a:srgbClr val="010000"/>
                                  </a:solidFill>
                                  <a:effectLst/>
                                  <a:latin typeface="Times New Roman" panose="02020603050405020304" pitchFamily="18" charset="0"/>
                                  <a:ea typeface="宋体" panose="02010600030101010101" pitchFamily="2" charset="-122"/>
                                </a:rPr>
                                <m:t>　</m:t>
                              </m:r>
                              <m:r>
                                <a:rPr lang="en-US" altLang="zh-CN" sz="3200" b="0" i="1">
                                  <a:solidFill>
                                    <a:srgbClr val="01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3200" b="0" i="1">
                                  <a:solidFill>
                                    <a:srgbClr val="01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m:rPr>
                                  <m:nor/>
                                </m:rPr>
                                <a:rPr lang="zh-CN" altLang="zh-CN" sz="3200" b="0" i="0">
                                  <a:solidFill>
                                    <a:srgbClr val="010000"/>
                                  </a:solidFill>
                                  <a:effectLst/>
                                  <a:latin typeface="Times New Roman" panose="02020603050405020304" pitchFamily="18" charset="0"/>
                                  <a:ea typeface="宋体" panose="02010600030101010101" pitchFamily="2" charset="-122"/>
                                </a:rPr>
                                <m:t>　</m:t>
                              </m:r>
                              <m:r>
                                <a:rPr lang="en-US" altLang="zh-CN" sz="3200" b="0" i="1">
                                  <a:solidFill>
                                    <a:srgbClr val="01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ad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38fdf,isEnd"/>
                  </a:rPr>
                  <a:t> </a:t>
                </a:r>
                <a:b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bc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已知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同时满足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altLang="zh-CN" sz="3200" b="0" i="1">
                                  <a:solidFill>
                                    <a:srgbClr val="01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m:rPr>
                                  <m:nor/>
                                </m:rPr>
                                <a:rPr lang="zh-CN" altLang="zh-CN" sz="3200" b="0" i="0">
                                  <a:solidFill>
                                    <a:srgbClr val="01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　　</m:t>
                              </m:r>
                              <m:r>
                                <a:rPr lang="en-US" altLang="zh-CN" sz="3200" b="0" i="1">
                                  <a:solidFill>
                                    <a:srgbClr val="01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3200" b="0" i="0">
                                  <a:solidFill>
                                    <a:srgbClr val="01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3200" b="0" i="1">
                                  <a:solidFill>
                                    <a:srgbClr val="01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zh-CN" altLang="zh-CN" sz="3200" b="0" i="1">
                                  <a:solidFill>
                                    <a:srgbClr val="01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　</m:t>
                              </m:r>
                              <m:r>
                                <a:rPr lang="en-US" altLang="zh-CN" sz="3200" b="0" i="1">
                                  <a:solidFill>
                                    <a:srgbClr val="01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altLang="zh-CN" sz="3200" b="0" i="1">
                                  <a:solidFill>
                                    <a:srgbClr val="01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  <m:r>
                                <m:rPr>
                                  <m:nor/>
                                </m:rPr>
                                <a:rPr lang="zh-CN" altLang="zh-CN" sz="3200" b="0" i="0">
                                  <a:solidFill>
                                    <a:srgbClr val="010000"/>
                                  </a:solidFill>
                                  <a:effectLst/>
                                  <a:latin typeface="Times New Roman" panose="02020603050405020304" pitchFamily="18" charset="0"/>
                                  <a:ea typeface="宋体" panose="02010600030101010101" pitchFamily="2" charset="-122"/>
                                </a:rPr>
                                <m:t>　</m:t>
                              </m:r>
                              <m:r>
                                <a:rPr lang="en-US" altLang="zh-CN" sz="3200" b="0" i="0">
                                  <a:solidFill>
                                    <a:srgbClr val="01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3200" b="0" i="1">
                                  <a:solidFill>
                                    <a:srgbClr val="01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3200" b="0" i="1">
                                  <a:solidFill>
                                    <a:srgbClr val="01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  <m:r>
                                <m:rPr>
                                  <m:nor/>
                                </m:rPr>
                                <a:rPr lang="zh-CN" altLang="zh-CN" sz="3200" b="0" i="0">
                                  <a:solidFill>
                                    <a:srgbClr val="010000"/>
                                  </a:solidFill>
                                  <a:effectLst/>
                                  <a:latin typeface="Times New Roman" panose="02020603050405020304" pitchFamily="18" charset="0"/>
                                  <a:ea typeface="宋体" panose="02010600030101010101" pitchFamily="2" charset="-122"/>
                                </a:rPr>
                                <m:t>　</m:t>
                              </m:r>
                              <m:r>
                                <m:rPr>
                                  <m:nor/>
                                </m:rPr>
                                <a:rPr lang="zh-CN" altLang="zh-CN" sz="3200" b="0" i="0">
                                  <a:solidFill>
                                    <a:srgbClr val="01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　</m:t>
                              </m:r>
                              <m:r>
                                <a:rPr lang="en-US" altLang="zh-CN" sz="3200" b="0" i="1">
                                  <a:solidFill>
                                    <a:srgbClr val="01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则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adaed,isEnd"/>
                  </a:rPr>
                  <a:t> </a:t>
                </a:r>
                <a:b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sz="29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20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             </a:t>
                </a:r>
                <a:r>
                  <a:rPr sz="11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sz="29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20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                   </a:t>
                </a:r>
                <a:r>
                  <a:rPr sz="19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100" spc="-100">
                    <a:latin typeface="Times New Roman" panose="02020603050405020304" pitchFamily="40"/>
                  </a:rPr>
                  <a:t>⁠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,isEnd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sym typeface=",isEnd"/>
                </a:endParaRPr>
              </a:p>
            </p:txBody>
          </p:sp>
        </mc:Choice>
        <mc:Fallback>
          <p:sp>
            <p:nvSpPr>
              <p:cNvPr id="13829" name="yt_shape_138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636916" cy="3652154"/>
              </a:xfrm>
              <a:prstGeom prst="rect">
                <a:avLst/>
              </a:prstGeom>
              <a:blipFill rotWithShape="1">
                <a:blip r:embed="rId1"/>
                <a:stretch>
                  <a:fillRect l="-1" t="-14" b="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/>
          <p:cNvSpPr txBox="1"/>
          <p:nvPr/>
        </p:nvSpPr>
        <p:spPr>
          <a:xfrm>
            <a:off x="1190892" y="3616242"/>
            <a:ext cx="789686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295917" y="3616242"/>
            <a:ext cx="1196087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－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833" name="yt_shape_13833"/>
              <p:cNvSpPr txBox="1"/>
              <p:nvPr/>
            </p:nvSpPr>
            <p:spPr>
              <a:xfrm>
                <a:off x="468103" y="612000"/>
                <a:ext cx="11636916" cy="2708434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hangingPunct="0">
                  <a:lnSpc>
                    <a:spcPct val="130000"/>
                  </a:lnSpc>
                </a:pPr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黑体" panose="02010609060101010101" charset="-122"/>
                  </a:rPr>
                  <a:t>【解析】</a:t>
                </a:r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根据题中的新定义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zh-CN" altLang="zh-CN" sz="32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＋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  <m:r>
                              <m:rPr>
                                <m:nor/>
                              </m:rPr>
                              <a:rPr lang="zh-CN" altLang="zh-CN" sz="3200">
                                <a:solidFill>
                                  <a:srgbClr val="FF0000"/>
                                </a:solidFill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　</m:t>
                            </m:r>
                            <m:r>
                              <m:rPr>
                                <m:nor/>
                              </m:rPr>
                              <a:rPr lang="en-US" altLang="zh-CN" sz="3200">
                                <a:solidFill>
                                  <a:srgbClr val="FF0000"/>
                                </a:solidFill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①</m:t>
                            </m:r>
                          </m:e>
                          <m:e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en-US" altLang="zh-CN" sz="3200">
                                <a:solidFill>
                                  <a:srgbClr val="FF0000"/>
                                </a:solidFill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  <m:r>
                              <m:rPr>
                                <m:nor/>
                              </m:rPr>
                              <a:rPr lang="en-US" altLang="zh-CN" sz="3200">
                                <a:solidFill>
                                  <a:srgbClr val="FF0000"/>
                                </a:solidFill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②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>
                  <a:solidFill>
                    <a:srgbClr val="FF0000"/>
                  </a:solidFill>
                  <a:latin typeface="Times New Roman" panose="02020603050405020304" pitchFamily="40"/>
                  <a:ea typeface="楷体" panose="02010609060101010101" pitchFamily="3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由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①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.③</a:t>
                </a:r>
                <a:r>
                  <a:rPr lang="zh-CN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　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把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③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代入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②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_⨹_2_1ec65"/>
                  </a:rPr>
                  <a:t>）＝</a:t>
                </a:r>
                <a:b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</a:b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将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代入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③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  <a:sym typeface="_⨹_5_8a357"/>
                  </a:rPr>
                  <a:t>则方程组的</a:t>
                </a:r>
                <a:b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</a:b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解是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故答案为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3833" name="yt_shape_138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636916" cy="2708434"/>
              </a:xfrm>
              <a:prstGeom prst="rect">
                <a:avLst/>
              </a:prstGeom>
              <a:blipFill rotWithShape="1">
                <a:blip r:embed="rId1"/>
                <a:stretch>
                  <a:fillRect l="-1" t="-18" b="-413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8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8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33" grpId="0" uiExpand="1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835" name="yt_shape_13835"/>
              <p:cNvSpPr txBox="1"/>
              <p:nvPr/>
            </p:nvSpPr>
            <p:spPr>
              <a:xfrm>
                <a:off x="468103" y="612000"/>
                <a:ext cx="11636916" cy="3427477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/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11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在解方程组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𝑎𝑥</m:t>
                            </m:r>
                            <m: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＋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6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𝑐𝑥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时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小强正确解得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；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2_7a47f"/>
                  </a:rPr>
                  <a:t>而小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刚只看错了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解得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00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求出方程组中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的值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；</a:t>
                </a:r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3835" name="yt_shape_138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636916" cy="3427477"/>
              </a:xfrm>
              <a:prstGeom prst="rect">
                <a:avLst/>
              </a:prstGeom>
              <a:blipFill rotWithShape="1">
                <a:blip r:embed="rId1"/>
                <a:stretch>
                  <a:fillRect l="-1" t="-14" b="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yt_shape_13838"/>
          <p:cNvSpPr txBox="1"/>
          <p:nvPr/>
        </p:nvSpPr>
        <p:spPr>
          <a:xfrm>
            <a:off x="468103" y="3429000"/>
            <a:ext cx="3475310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的值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yt_shape_13839"/>
              <p:cNvSpPr txBox="1"/>
              <p:nvPr/>
            </p:nvSpPr>
            <p:spPr>
              <a:xfrm>
                <a:off x="468103" y="4051098"/>
                <a:ext cx="6548459" cy="1279004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方程组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𝑎𝑥</m:t>
                            </m:r>
                            <m: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＋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𝑏𝑦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6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　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①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𝑐𝑥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②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FF0000"/>
                  </a:solidFill>
                  <a:effectLst/>
                  <a:latin typeface="Times New Roman" panose="02020603050405020304" pitchFamily="40"/>
                  <a:ea typeface="楷体" panose="02010609060101010101" pitchFamily="32" charset="-122"/>
                </a:endParaRPr>
              </a:p>
            </p:txBody>
          </p:sp>
        </mc:Choice>
        <mc:Fallback>
          <p:sp>
            <p:nvSpPr>
              <p:cNvPr id="4" name="yt_shape_138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4051098"/>
                <a:ext cx="6548459" cy="1279004"/>
              </a:xfrm>
              <a:prstGeom prst="rect">
                <a:avLst/>
              </a:prstGeom>
              <a:blipFill rotWithShape="1">
                <a:blip r:embed="rId2"/>
                <a:stretch>
                  <a:fillRect l="-2" t="-34" r="-1302" b="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yt_shape_13841"/>
              <p:cNvSpPr txBox="1"/>
              <p:nvPr/>
            </p:nvSpPr>
            <p:spPr>
              <a:xfrm>
                <a:off x="468103" y="5380890"/>
                <a:ext cx="8525604" cy="1098506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把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代入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②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5" name="yt_shape_138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5380890"/>
                <a:ext cx="8525604" cy="1098506"/>
              </a:xfrm>
              <a:prstGeom prst="rect">
                <a:avLst/>
              </a:prstGeom>
              <a:blipFill rotWithShape="1">
                <a:blip r:embed="rId3"/>
                <a:stretch>
                  <a:fillRect l="-1" t="-49" r="-742" b="4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843" name="yt_shape_13843"/>
              <p:cNvSpPr txBox="1"/>
              <p:nvPr/>
            </p:nvSpPr>
            <p:spPr>
              <a:xfrm>
                <a:off x="467999" y="612000"/>
                <a:ext cx="8307211" cy="1098506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把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代入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③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3843" name="yt_shape_138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612000"/>
                <a:ext cx="8307211" cy="1098506"/>
              </a:xfrm>
              <a:prstGeom prst="rect">
                <a:avLst/>
              </a:prstGeom>
              <a:blipFill rotWithShape="1">
                <a:blip r:embed="rId1"/>
                <a:stretch>
                  <a:fillRect t="-45" r="-961" b="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845" name="yt_shape_13845"/>
          <p:cNvSpPr txBox="1"/>
          <p:nvPr/>
        </p:nvSpPr>
        <p:spPr>
          <a:xfrm>
            <a:off x="467999" y="1761294"/>
            <a:ext cx="2859757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即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.④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846" name="yt_shape_13846"/>
          <p:cNvSpPr txBox="1"/>
          <p:nvPr/>
        </p:nvSpPr>
        <p:spPr>
          <a:xfrm>
            <a:off x="467999" y="2383392"/>
            <a:ext cx="6033703" cy="121148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把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③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代入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endParaRPr lang="zh-CN" altLang="zh-CN" sz="3200" b="0" i="0" u="none">
              <a:solidFill>
                <a:srgbClr val="FF0000"/>
              </a:solidFill>
              <a:effectLst/>
              <a:latin typeface="Times New Roman" panose="02020603050405020304" pitchFamily="40"/>
              <a:ea typeface="楷体" panose="02010609060101010101" pitchFamily="3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解得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847" name="yt_shape_13847"/>
          <p:cNvSpPr txBox="1"/>
          <p:nvPr/>
        </p:nvSpPr>
        <p:spPr>
          <a:xfrm>
            <a:off x="467999" y="3645665"/>
            <a:ext cx="4911601" cy="121148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把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代入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③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解得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故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8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38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8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43" grpId="0" build="allAtOnce"/>
      <p:bldP spid="13845" grpId="0" build="allAtOnce"/>
      <p:bldP spid="13846" grpId="0" build="allAtOnce"/>
      <p:bldP spid="13847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848" name="yt_shape_13848"/>
              <p:cNvSpPr txBox="1"/>
              <p:nvPr/>
            </p:nvSpPr>
            <p:spPr>
              <a:xfrm>
                <a:off x="479322" y="520560"/>
                <a:ext cx="11256000" cy="2856167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/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12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已知关于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的二元一次方程组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𝑎𝑥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𝑏𝑦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22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33461"/>
                  </a:rPr>
                  <a:t>和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𝑎𝑥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8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有相同的解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求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（－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1500" b="0" i="1" u="none" baseline="30000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baseline="30000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zh-CN" altLang="zh-CN" sz="15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的值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3848" name="yt_shape_138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322" y="520560"/>
                <a:ext cx="11256000" cy="2856167"/>
              </a:xfrm>
              <a:prstGeom prst="rect">
                <a:avLst/>
              </a:prstGeom>
              <a:blipFill rotWithShape="1">
                <a:blip r:embed="rId1"/>
                <a:stretch>
                  <a:fillRect l="-5" t="-17" r="5" b="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850" name="yt_shape_13850"/>
              <p:cNvSpPr txBox="1"/>
              <p:nvPr/>
            </p:nvSpPr>
            <p:spPr>
              <a:xfrm>
                <a:off x="479425" y="3034323"/>
                <a:ext cx="11636916" cy="2068259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/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由两个方程组有相同的解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则原方程组可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化为</a:t>
                </a:r>
                <a:endParaRPr lang="en-US" altLang="zh-CN" sz="3200" b="0" i="0" u="none" smtClean="0">
                  <a:solidFill>
                    <a:srgbClr val="FF0000"/>
                  </a:solidFill>
                  <a:effectLst/>
                  <a:latin typeface="Times New Roman" panose="02020603050405020304" pitchFamily="40"/>
                  <a:ea typeface="楷体" panose="02010609060101010101" pitchFamily="32" charset="-122"/>
                </a:endParaRPr>
              </a:p>
              <a:p>
                <a:pPr hangingPunct="0"/>
                <a:r>
                  <a:rPr lang="en-US" altLang="zh-CN" sz="3200" b="0" i="0" u="none" smtClean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_⨹_1_885d5"/>
                  </a:rPr>
                  <a:t>①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②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𝑎𝑥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𝑏𝑦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22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𝑎𝑥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𝑏𝑦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8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解方程组</a:t>
                </a:r>
                <a:r>
                  <a:rPr lang="en-US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①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zh-CN" altLang="zh-CN" sz="3200">
                                <a:solidFill>
                                  <a:srgbClr val="FF0000"/>
                                </a:solidFill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zh-CN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en-US" altLang="zh-CN" sz="3200">
                                <a:solidFill>
                                  <a:srgbClr val="FF0000"/>
                                </a:solidFill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代入</a:t>
                </a:r>
                <a:r>
                  <a:rPr lang="en-US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②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得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altLang="zh-CN" sz="32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zh-CN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22</m:t>
                            </m:r>
                            <m:r>
                              <m:rPr>
                                <m:nor/>
                              </m:rPr>
                              <a:rPr lang="zh-CN" altLang="zh-CN" sz="3200">
                                <a:solidFill>
                                  <a:srgbClr val="FF0000"/>
                                </a:solidFill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altLang="zh-CN" sz="32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8</m:t>
                            </m:r>
                            <m:r>
                              <m:rPr>
                                <m:nor/>
                              </m:rPr>
                              <a:rPr lang="zh-CN" altLang="zh-CN" sz="3200">
                                <a:solidFill>
                                  <a:srgbClr val="FF0000"/>
                                </a:solidFill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zh-CN" altLang="zh-CN" sz="3200">
                                <a:solidFill>
                                  <a:srgbClr val="FF0000"/>
                                </a:solidFill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m:rPr>
                                <m:nor/>
                              </m:rPr>
                              <a:rPr lang="en-US" altLang="zh-CN" sz="3200">
                                <a:solidFill>
                                  <a:srgbClr val="FF0000"/>
                                </a:solidFill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>
                  <a:solidFill>
                    <a:srgbClr val="FF0000"/>
                  </a:solidFill>
                  <a:latin typeface="Times New Roman" panose="02020603050405020304" pitchFamily="40"/>
                  <a:ea typeface="楷体" panose="02010609060101010101" pitchFamily="32" charset="-122"/>
                </a:endParaRPr>
              </a:p>
              <a:p>
                <a:pPr hangingPunct="0"/>
                <a:r>
                  <a:rPr lang="zh-CN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（－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1500" i="1" baseline="300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i="1" baseline="300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i="1" baseline="300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＝（－</a:t>
                </a:r>
                <a:r>
                  <a:rPr lang="en-US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aseline="300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8</a:t>
                </a:r>
                <a:r>
                  <a:rPr lang="en-US" altLang="zh-CN" sz="3200" smtClean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3850" name="yt_shape_138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25" y="3034323"/>
                <a:ext cx="11636916" cy="2068259"/>
              </a:xfrm>
              <a:prstGeom prst="rect">
                <a:avLst/>
              </a:prstGeom>
              <a:blipFill rotWithShape="1">
                <a:blip r:embed="rId2"/>
                <a:stretch>
                  <a:fillRect t="-14" r="5" b="-347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8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8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8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50" grpId="0" uiExpand="1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57" name="yt_shape_13857"/>
          <p:cNvSpPr txBox="1"/>
          <p:nvPr/>
        </p:nvSpPr>
        <p:spPr>
          <a:xfrm>
            <a:off x="4060965" y="612000"/>
            <a:ext cx="3973332" cy="74738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4150" b="0" i="0" u="none" spc="-41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4150" b="0" i="0" u="none" spc="29946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4150" b="0" i="0" u="none" spc="29946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3856" name="yt_image_13856" title="H_65.5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60965" y="612000"/>
            <a:ext cx="3932492" cy="83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859" name="yt_shape_13859"/>
              <p:cNvSpPr txBox="1"/>
              <p:nvPr/>
            </p:nvSpPr>
            <p:spPr>
              <a:xfrm>
                <a:off x="468103" y="1494708"/>
                <a:ext cx="11636916" cy="479471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13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选做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阅读下面材料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小强同学在解方程组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①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11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②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时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采用了一种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“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3_86675"/>
                  </a:rPr>
                  <a:t>整体代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换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”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的解法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将方程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②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变形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得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10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即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）＋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.③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把方程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①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代入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③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得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3859" name="yt_shape_138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1494708"/>
                <a:ext cx="11636916" cy="4794711"/>
              </a:xfrm>
              <a:prstGeom prst="rect">
                <a:avLst/>
              </a:prstGeom>
              <a:blipFill rotWithShape="1">
                <a:blip r:embed="rId2"/>
                <a:stretch>
                  <a:fillRect l="-1" t="-12" b="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865" name="yt_shape_13865"/>
              <p:cNvSpPr txBox="1"/>
              <p:nvPr/>
            </p:nvSpPr>
            <p:spPr>
              <a:xfrm>
                <a:off x="468103" y="612000"/>
                <a:ext cx="11636916" cy="541686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/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解得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/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把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代入方程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①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解得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/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所以原方程组的解是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00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endParaRPr>
              </a:p>
              <a:p>
                <a:pPr algn="l" eaLnBrk="1" latinLnBrk="0" hangingPunct="0"/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请你解答下面问题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/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模仿小强同学的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“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整体代换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”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法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解方程组</a:t>
                </a:r>
                <a:r>
                  <a:rPr lang="zh-CN" altLang="zh-CN" sz="3200" b="0" i="0" u="none" smtClean="0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_⨹_1_fb69e"/>
                  </a:rPr>
                  <a:t>：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16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6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9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25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；</m:t>
                            </m:r>
                          </m:e>
                        </m:eqArr>
                      </m:e>
                    </m:d>
                  </m:oMath>
                </a14:m>
                <a:endParaRPr lang="en-US" altLang="zh-CN" sz="3200" b="0" i="0" u="none" smtClean="0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hangingPunct="0"/>
                <a:r>
                  <a:rPr lang="zh-CN" altLang="zh-CN" sz="3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>
                    <a:solidFill>
                      <a:srgbClr val="00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>
                    <a:solidFill>
                      <a:srgbClr val="00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已知</a:t>
                </a:r>
                <a:r>
                  <a:rPr lang="en-US" altLang="zh-CN" sz="1500" i="1">
                    <a:solidFill>
                      <a:srgbClr val="00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i="1">
                    <a:solidFill>
                      <a:srgbClr val="00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i="1">
                    <a:solidFill>
                      <a:srgbClr val="00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i="1">
                    <a:solidFill>
                      <a:srgbClr val="00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i="1">
                    <a:solidFill>
                      <a:srgbClr val="00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i="1">
                    <a:solidFill>
                      <a:srgbClr val="00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>
                    <a:solidFill>
                      <a:srgbClr val="00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满足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i="1">
                            <a:solidFill>
                              <a:srgbClr val="01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i="1">
                                <a:solidFill>
                                  <a:srgbClr val="01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i="1">
                                <a:solidFill>
                                  <a:srgbClr val="01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sSup>
                              <m:sSupPr>
                                <m:ctrlPr>
                                  <a:rPr lang="en-US" altLang="zh-CN" sz="3200" i="1">
                                    <a:solidFill>
                                      <a:srgbClr val="01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3200" i="1">
                                    <a:solidFill>
                                      <a:srgbClr val="01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altLang="zh-CN" sz="3200" i="1">
                                    <a:solidFill>
                                      <a:srgbClr val="01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zh-CN" altLang="zh-CN" sz="3200">
                                <a:solidFill>
                                  <a:srgbClr val="01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＋</m:t>
                            </m:r>
                            <m:r>
                              <a:rPr lang="en-US" altLang="zh-CN" sz="3200" i="1">
                                <a:solidFill>
                                  <a:srgbClr val="01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𝑥𝑦</m:t>
                            </m:r>
                            <m:r>
                              <a:rPr lang="en-US" altLang="zh-CN" sz="3200">
                                <a:solidFill>
                                  <a:srgbClr val="01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>
                                <a:solidFill>
                                  <a:srgbClr val="01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sSup>
                              <m:sSupPr>
                                <m:ctrlPr>
                                  <a:rPr lang="en-US" altLang="zh-CN" sz="3200" i="1">
                                    <a:solidFill>
                                      <a:srgbClr val="01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3200" i="1">
                                    <a:solidFill>
                                      <a:srgbClr val="01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altLang="zh-CN" sz="3200" i="1">
                                    <a:solidFill>
                                      <a:srgbClr val="01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altLang="zh-CN" sz="3200" i="1">
                                <a:solidFill>
                                  <a:srgbClr val="01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i="1">
                                <a:solidFill>
                                  <a:srgbClr val="01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11</m:t>
                            </m:r>
                            <m:r>
                              <m:rPr>
                                <m:nor/>
                              </m:rPr>
                              <a:rPr lang="zh-CN" altLang="zh-CN" sz="3200">
                                <a:solidFill>
                                  <a:srgbClr val="010000"/>
                                </a:solidFill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i="1">
                                <a:solidFill>
                                  <a:srgbClr val="01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i="1">
                                <a:solidFill>
                                  <a:srgbClr val="01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sSup>
                              <m:sSupPr>
                                <m:ctrlPr>
                                  <a:rPr lang="en-US" altLang="zh-CN" sz="3200" i="1">
                                    <a:solidFill>
                                      <a:srgbClr val="01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3200" i="1">
                                    <a:solidFill>
                                      <a:srgbClr val="01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altLang="zh-CN" sz="3200" i="1">
                                    <a:solidFill>
                                      <a:srgbClr val="01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altLang="zh-CN" sz="3200">
                                <a:solidFill>
                                  <a:srgbClr val="01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i="1">
                                <a:solidFill>
                                  <a:srgbClr val="01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altLang="zh-CN" sz="3200" i="1">
                                <a:solidFill>
                                  <a:srgbClr val="01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𝑥𝑦</m:t>
                            </m:r>
                            <m:r>
                              <a:rPr lang="en-US" altLang="zh-CN" sz="3200">
                                <a:solidFill>
                                  <a:srgbClr val="01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>
                                <a:solidFill>
                                  <a:srgbClr val="01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9</m:t>
                            </m:r>
                            <m:sSup>
                              <m:sSupPr>
                                <m:ctrlPr>
                                  <a:rPr lang="en-US" altLang="zh-CN" sz="3200" i="1">
                                    <a:solidFill>
                                      <a:srgbClr val="01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3200" i="1">
                                    <a:solidFill>
                                      <a:srgbClr val="01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altLang="zh-CN" sz="3200" i="1">
                                    <a:solidFill>
                                      <a:srgbClr val="01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altLang="zh-CN" sz="3200" i="1">
                                <a:solidFill>
                                  <a:srgbClr val="01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i="1">
                                <a:solidFill>
                                  <a:srgbClr val="01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49</m:t>
                            </m:r>
                            <m:r>
                              <m:rPr>
                                <m:nor/>
                              </m:rPr>
                              <a:rPr lang="zh-CN" altLang="zh-CN" sz="3200">
                                <a:solidFill>
                                  <a:srgbClr val="010000"/>
                                </a:solidFill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zh-CN" sz="3200">
                    <a:solidFill>
                      <a:srgbClr val="00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求</a:t>
                </a:r>
                <a:r>
                  <a:rPr lang="en-US" altLang="zh-CN" sz="1500" i="1">
                    <a:solidFill>
                      <a:srgbClr val="00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i="1">
                    <a:solidFill>
                      <a:srgbClr val="00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xy</a:t>
                </a:r>
                <a:r>
                  <a:rPr lang="en-US" altLang="zh-CN" sz="1500" i="1">
                    <a:solidFill>
                      <a:srgbClr val="00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>
                    <a:solidFill>
                      <a:srgbClr val="00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的值</a:t>
                </a:r>
                <a:r>
                  <a:rPr lang="en-US" altLang="zh-CN" sz="3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i="1">
                    <a:solidFill>
                      <a:srgbClr val="00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　</a:t>
                </a:r>
                <a:endParaRPr lang="zh-CN" altLang="zh-CN" sz="3200" i="1">
                  <a:solidFill>
                    <a:srgbClr val="000000"/>
                  </a:solidFill>
                  <a:latin typeface="Times New Roman" panose="02020603050405020304" pitchFamily="40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3865" name="yt_shape_138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636916" cy="5416868"/>
              </a:xfrm>
              <a:prstGeom prst="rect">
                <a:avLst/>
              </a:prstGeom>
              <a:blipFill rotWithShape="1">
                <a:blip r:embed="rId1"/>
                <a:stretch>
                  <a:fillRect l="-1" t="-9" b="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874" name="yt_shape_13874"/>
              <p:cNvSpPr txBox="1"/>
              <p:nvPr/>
            </p:nvSpPr>
            <p:spPr>
              <a:xfrm>
                <a:off x="479425" y="428689"/>
                <a:ext cx="5640390" cy="1279004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16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　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①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6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9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25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②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3874" name="yt_shape_138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25" y="428689"/>
                <a:ext cx="5640390" cy="1279004"/>
              </a:xfrm>
              <a:prstGeom prst="rect">
                <a:avLst/>
              </a:prstGeom>
              <a:blipFill rotWithShape="1">
                <a:blip r:embed="rId1"/>
                <a:stretch>
                  <a:fillRect t="-5" r="-3068" b="1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876" name="yt_shape_13876"/>
          <p:cNvSpPr txBox="1"/>
          <p:nvPr/>
        </p:nvSpPr>
        <p:spPr>
          <a:xfrm>
            <a:off x="479425" y="1758481"/>
            <a:ext cx="6581930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将方程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变形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25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877" name="yt_shape_13877"/>
          <p:cNvSpPr txBox="1"/>
          <p:nvPr/>
        </p:nvSpPr>
        <p:spPr>
          <a:xfrm>
            <a:off x="479425" y="2380579"/>
            <a:ext cx="5350824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即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25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③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878" name="yt_shape_13878"/>
          <p:cNvSpPr txBox="1"/>
          <p:nvPr/>
        </p:nvSpPr>
        <p:spPr>
          <a:xfrm>
            <a:off x="479425" y="3002677"/>
            <a:ext cx="6639638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把方程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代入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③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×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16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25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yt_shape_13879"/>
          <p:cNvSpPr txBox="1"/>
          <p:nvPr/>
        </p:nvSpPr>
        <p:spPr>
          <a:xfrm>
            <a:off x="479425" y="3624775"/>
            <a:ext cx="2330766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解得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yt_shape_13880"/>
              <p:cNvSpPr txBox="1"/>
              <p:nvPr/>
            </p:nvSpPr>
            <p:spPr>
              <a:xfrm>
                <a:off x="479425" y="4246873"/>
                <a:ext cx="6335068" cy="226901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把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y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7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代入方程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①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44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所以原方程组的解是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f>
                              <m:fPr>
                                <m:ctrlP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44</m:t>
                                </m:r>
                              </m:num>
                              <m:den>
                                <m: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＝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7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FF0000"/>
                  </a:solidFill>
                  <a:effectLst/>
                  <a:latin typeface="Times New Roman" panose="02020603050405020304" pitchFamily="40"/>
                  <a:ea typeface="楷体" panose="02010609060101010101" pitchFamily="32" charset="-122"/>
                </a:endParaRPr>
              </a:p>
            </p:txBody>
          </p:sp>
        </mc:Choice>
        <mc:Fallback>
          <p:sp>
            <p:nvSpPr>
              <p:cNvPr id="8" name="yt_shape_138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25" y="4246873"/>
                <a:ext cx="6335068" cy="2269019"/>
              </a:xfrm>
              <a:prstGeom prst="rect">
                <a:avLst/>
              </a:prstGeom>
              <a:blipFill rotWithShape="1">
                <a:blip r:embed="rId2"/>
                <a:stretch>
                  <a:fillRect t="-28" r="-1920" b="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8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8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8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74" grpId="0" build="allAtOnce"/>
      <p:bldP spid="13876" grpId="0" build="allAtOnce"/>
      <p:bldP spid="13877" grpId="0" build="allAtOnce"/>
      <p:bldP spid="13878" grpId="0" build="allAtOnce"/>
      <p:bldP spid="7" grpId="0" build="allAtOnce"/>
      <p:bldP spid="8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882" name="yt_shape_13882"/>
              <p:cNvSpPr txBox="1"/>
              <p:nvPr/>
            </p:nvSpPr>
            <p:spPr>
              <a:xfrm>
                <a:off x="479425" y="620713"/>
                <a:ext cx="8803757" cy="1279004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0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原方程组化为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sSup>
                              <m:sSupPr>
                                <m:ctrlP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sSup>
                              <m:sSupPr>
                                <m:ctrlP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11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𝑥𝑦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，</m:t>
                            </m:r>
                            <m:r>
                              <m:rPr>
                                <m:nor/>
                              </m:rPr>
                              <a:rPr lang="zh-CN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</a:rPr>
                              <m:t>　　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①</m:t>
                            </m:r>
                          </m:e>
                          <m:e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zh-CN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（</m:t>
                            </m:r>
                            <m:sSup>
                              <m:sSupPr>
                                <m:ctrlP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sSup>
                              <m:sSupPr>
                                <m:ctrlP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)−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𝑥𝑦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49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Times New Roman" panose="02020603050405020304" pitchFamily="18" charset="0"/>
                                <a:ea typeface="宋体" panose="02010600030101010101" pitchFamily="2" charset="-122"/>
                              </a:rPr>
                              <m:t>.</m:t>
                            </m:r>
                            <m:r>
                              <m:rPr>
                                <m:nor/>
                              </m:rP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宋体" panose="02010600030101010101" pitchFamily="2" charset="-122"/>
                                <a:ea typeface="宋体" panose="02010600030101010101" pitchFamily="2" charset="-122"/>
                              </a:rPr>
                              <m:t>②</m:t>
                            </m:r>
                          </m:e>
                        </m:eqArr>
                      </m:e>
                    </m:d>
                  </m:oMath>
                </a14:m>
                <a:endParaRPr lang="zh-CN" altLang="zh-CN" sz="3200" b="0" i="0" u="none">
                  <a:solidFill>
                    <a:srgbClr val="FF0000"/>
                  </a:solidFill>
                  <a:effectLst/>
                  <a:latin typeface="Times New Roman" panose="02020603050405020304" pitchFamily="40"/>
                  <a:ea typeface="楷体" panose="02010609060101010101" pitchFamily="32" charset="-122"/>
                </a:endParaRPr>
              </a:p>
            </p:txBody>
          </p:sp>
        </mc:Choice>
        <mc:Fallback>
          <p:sp>
            <p:nvSpPr>
              <p:cNvPr id="13882" name="yt_shape_138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25" y="620713"/>
                <a:ext cx="8803757" cy="1279004"/>
              </a:xfrm>
              <a:prstGeom prst="rect">
                <a:avLst/>
              </a:prstGeom>
              <a:blipFill rotWithShape="1">
                <a:blip r:embed="rId1"/>
                <a:stretch>
                  <a:fillRect t="-25" r="-294" b="3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884" name="yt_shape_13884"/>
          <p:cNvSpPr txBox="1"/>
          <p:nvPr/>
        </p:nvSpPr>
        <p:spPr>
          <a:xfrm>
            <a:off x="479425" y="1950505"/>
            <a:ext cx="8089522" cy="121148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把方程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代入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49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化简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8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8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82" grpId="0" build="allAtOnce"/>
      <p:bldP spid="13884" grpId="0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581910" y="2712720"/>
            <a:ext cx="70281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演示完毕</a:t>
            </a:r>
            <a:r>
              <a:rPr lang="en-US" altLang="zh-CN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    </a:t>
            </a:r>
            <a:r>
              <a:rPr lang="zh-CN" altLang="en-US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谢谢观看</a:t>
            </a:r>
            <a:endParaRPr lang="zh-CN" altLang="en-US" sz="6000">
              <a:solidFill>
                <a:srgbClr val="578FB7"/>
              </a:solidFill>
              <a:latin typeface="汉仪中宋S" panose="00020600040101010101" charset="-122"/>
              <a:ea typeface="汉仪中宋S" panose="00020600040101010101" charset="-122"/>
              <a:cs typeface="汉仪中宋S" panose="00020600040101010101" charset="-122"/>
            </a:endParaRPr>
          </a:p>
        </p:txBody>
      </p:sp>
      <p:sp>
        <p:nvSpPr>
          <p:cNvPr id="34" name="任意多边形 33"/>
          <p:cNvSpPr/>
          <p:nvPr/>
        </p:nvSpPr>
        <p:spPr>
          <a:xfrm flipV="1">
            <a:off x="5938203" y="62420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noFill/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flipV="1">
            <a:off x="5938203" y="60515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.xml><?xml version="1.0" encoding="utf-8"?>
<p:tagLst xmlns:p="http://schemas.openxmlformats.org/presentationml/2006/main">
  <p:tag name="COMMONDATA" val="eyJjb3VudCI6MywiaGRpZCI6IjQxMGNjMjU2YjlmYWZiNWI2ODVkZTJmMmVjMDgxMDYyIiwidXNlckNvdW50IjozfQ=="/>
  <p:tag name="commondata" val="eyJjb3VudCI6NCwiaGRpZCI6ImNhOGEzYzRmMzgyODM3OTdlNjRmMjMyZjNjZGU4ZWNmIiwidXNlckNvdW50IjoxfQ=="/>
</p:tagLst>
</file>

<file path=ppt/theme/theme1.xml><?xml version="1.0" encoding="utf-8"?>
<a:theme xmlns:a="http://schemas.openxmlformats.org/drawingml/2006/main" name="1_Office 主题​​">
  <a:themeElements>
    <a:clrScheme name="自定义 18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FF00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3454</Words>
  <Application>WPS 演示</Application>
  <PresentationFormat>宽屏</PresentationFormat>
  <Paragraphs>173</Paragraphs>
  <Slides>21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38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60" baseType="lpstr">
      <vt:lpstr>Arial</vt:lpstr>
      <vt:lpstr>宋体</vt:lpstr>
      <vt:lpstr>Wingdings</vt:lpstr>
      <vt:lpstr>Wingdings</vt:lpstr>
      <vt:lpstr>方正大标宋_GBK</vt:lpstr>
      <vt:lpstr>Times New Roman</vt:lpstr>
      <vt:lpstr>汉仪中宋S</vt:lpstr>
      <vt:lpstr>黑体</vt:lpstr>
      <vt:lpstr>汉仪君黑-45简</vt:lpstr>
      <vt:lpstr>Times New Roman</vt:lpstr>
      <vt:lpstr>Cambria Math</vt:lpstr>
      <vt:lpstr>_⨹_5_bcf8c</vt:lpstr>
      <vt:lpstr>细等线拼音字体</vt:lpstr>
      <vt:lpstr>_⨹_1_e58cd,isEnd</vt:lpstr>
      <vt:lpstr>,isEnd</vt:lpstr>
      <vt:lpstr>_⨹_6_9c557,isEnd</vt:lpstr>
      <vt:lpstr>_⨹_1_37d3e,isEnd</vt:lpstr>
      <vt:lpstr>楷体</vt:lpstr>
      <vt:lpstr>_⨹_1_2021a</vt:lpstr>
      <vt:lpstr>_⨹_1_b1fb5</vt:lpstr>
      <vt:lpstr>_⨹_3_d9958</vt:lpstr>
      <vt:lpstr>_⨹_8_24462</vt:lpstr>
      <vt:lpstr>IsAddLine</vt:lpstr>
      <vt:lpstr>IsAddLineIsAddLine</vt:lpstr>
      <vt:lpstr>微软雅黑</vt:lpstr>
      <vt:lpstr>Arial Unicode MS</vt:lpstr>
      <vt:lpstr>Calibri</vt:lpstr>
      <vt:lpstr>_⨹_3_0f312</vt:lpstr>
      <vt:lpstr>_⨹_4_4e533</vt:lpstr>
      <vt:lpstr>_⨹_1_38fdf,isEnd</vt:lpstr>
      <vt:lpstr>_⨹_1_adaed,isEnd</vt:lpstr>
      <vt:lpstr>_⨹_2_1ec65</vt:lpstr>
      <vt:lpstr>_⨹_5_8a357</vt:lpstr>
      <vt:lpstr>_⨹_2_7a47f</vt:lpstr>
      <vt:lpstr>_⨹_1_33461</vt:lpstr>
      <vt:lpstr>_⨹_1_885d5</vt:lpstr>
      <vt:lpstr>_⨹_3_86675</vt:lpstr>
      <vt:lpstr>_⨹_1_fb69e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书链出品</dc:title>
  <dc:creator>书链出品</dc:creator>
  <cp:lastModifiedBy>倦意</cp:lastModifiedBy>
  <cp:revision>12</cp:revision>
  <dcterms:created xsi:type="dcterms:W3CDTF">2024-05-28T15:59:00Z</dcterms:created>
  <dcterms:modified xsi:type="dcterms:W3CDTF">2024-07-12T05:25:30Z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2052-12.1.0.17147</vt:lpwstr>
  </property>
  <property fmtid="{D5CDD505-2E9C-101B-9397-08002B2CF9AE}" pid="3" name="ICV">
    <vt:lpwstr>56C9DD4828674C5A9DE527A83F96C7FE_13</vt:lpwstr>
  </property>
  <property fmtid="{D5CDD505-2E9C-101B-9397-08002B2CF9AE}" pid="4" name="KSOTemplateUUID">
    <vt:lpwstr>v1.0_mb_zimZqlSFclVXmpXtjbAERg==</vt:lpwstr>
  </property>
</Properties>
</file>